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322" r:id="rId4"/>
    <p:sldId id="323" r:id="rId5"/>
    <p:sldId id="262" r:id="rId6"/>
    <p:sldId id="324" r:id="rId7"/>
    <p:sldId id="326" r:id="rId8"/>
    <p:sldId id="309" r:id="rId9"/>
    <p:sldId id="325" r:id="rId10"/>
    <p:sldId id="312" r:id="rId11"/>
    <p:sldId id="270" r:id="rId12"/>
    <p:sldId id="313" r:id="rId13"/>
    <p:sldId id="315" r:id="rId14"/>
    <p:sldId id="308" r:id="rId15"/>
    <p:sldId id="311" r:id="rId16"/>
    <p:sldId id="316" r:id="rId17"/>
    <p:sldId id="317" r:id="rId18"/>
    <p:sldId id="318" r:id="rId19"/>
    <p:sldId id="307" r:id="rId20"/>
    <p:sldId id="319" r:id="rId21"/>
    <p:sldId id="320" r:id="rId22"/>
    <p:sldId id="327" r:id="rId23"/>
    <p:sldId id="328" r:id="rId24"/>
    <p:sldId id="28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\Documents\IOE_Work\PISA_2009\OLS_Tab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\Documents\IOE_Work\PISA_2009\Woessman_My_Version_Quantile_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hn\Documents\IOE_Work\PISA_2009\Woessman_My_Version_Quantile_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9.1655150281832756E-2"/>
          <c:y val="3.2811327118362495E-2"/>
          <c:w val="0.87741702024568724"/>
          <c:h val="0.85103657488263218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Pt>
            <c:idx val="1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3"/>
            <c:spPr>
              <a:solidFill>
                <a:schemeClr val="bg1">
                  <a:lumMod val="75000"/>
                </a:schemeClr>
              </a:solidFill>
            </c:spPr>
          </c:dPt>
          <c:dPt>
            <c:idx val="14"/>
            <c:spPr>
              <a:solidFill>
                <a:schemeClr val="bg1">
                  <a:lumMod val="75000"/>
                </a:schemeClr>
              </a:solidFill>
            </c:spPr>
          </c:dPt>
          <c:dPt>
            <c:idx val="20"/>
            <c:spPr>
              <a:solidFill>
                <a:schemeClr val="bg1">
                  <a:lumMod val="75000"/>
                </a:schemeClr>
              </a:solidFill>
            </c:spPr>
          </c:dPt>
          <c:errBars>
            <c:errBarType val="both"/>
            <c:errValType val="cust"/>
            <c:plus>
              <c:numRef>
                <c:f>Graph_OLS!$D$3:$D$25</c:f>
                <c:numCache>
                  <c:formatCode>General</c:formatCode>
                  <c:ptCount val="23"/>
                  <c:pt idx="0">
                    <c:v>11.5</c:v>
                  </c:pt>
                  <c:pt idx="1">
                    <c:v>8.0566446800000246</c:v>
                  </c:pt>
                  <c:pt idx="2">
                    <c:v>8.0586517199999985</c:v>
                  </c:pt>
                  <c:pt idx="3">
                    <c:v>10.363192280000026</c:v>
                  </c:pt>
                  <c:pt idx="4">
                    <c:v>8.5981260399999986</c:v>
                  </c:pt>
                  <c:pt idx="5">
                    <c:v>11.015970280000001</c:v>
                  </c:pt>
                  <c:pt idx="6">
                    <c:v>12.90909312</c:v>
                  </c:pt>
                  <c:pt idx="7">
                    <c:v>8.6594897200000247</c:v>
                  </c:pt>
                  <c:pt idx="8">
                    <c:v>13.825304920000002</c:v>
                  </c:pt>
                  <c:pt idx="9">
                    <c:v>8.014089160000001</c:v>
                  </c:pt>
                  <c:pt idx="10">
                    <c:v>13.526295159999998</c:v>
                  </c:pt>
                  <c:pt idx="11">
                    <c:v>8.7510864000000037</c:v>
                  </c:pt>
                  <c:pt idx="12">
                    <c:v>11.193411040000001</c:v>
                  </c:pt>
                  <c:pt idx="13">
                    <c:v>8.8177342400000267</c:v>
                  </c:pt>
                  <c:pt idx="14">
                    <c:v>10.183268200000001</c:v>
                  </c:pt>
                  <c:pt idx="15">
                    <c:v>13.948436040000002</c:v>
                  </c:pt>
                  <c:pt idx="16">
                    <c:v>11.859756160000037</c:v>
                  </c:pt>
                  <c:pt idx="17">
                    <c:v>11.16906</c:v>
                  </c:pt>
                  <c:pt idx="18">
                    <c:v>11.630675279999998</c:v>
                  </c:pt>
                  <c:pt idx="19">
                    <c:v>16.444360799999988</c:v>
                  </c:pt>
                  <c:pt idx="20">
                    <c:v>17.067338960000001</c:v>
                  </c:pt>
                  <c:pt idx="21">
                    <c:v>13.227228559999997</c:v>
                  </c:pt>
                  <c:pt idx="22">
                    <c:v>14.032861079999998</c:v>
                  </c:pt>
                </c:numCache>
              </c:numRef>
            </c:plus>
            <c:minus>
              <c:numRef>
                <c:f>Graph_OLS!$D$3:$D$25</c:f>
                <c:numCache>
                  <c:formatCode>General</c:formatCode>
                  <c:ptCount val="23"/>
                  <c:pt idx="0">
                    <c:v>11.5</c:v>
                  </c:pt>
                  <c:pt idx="1">
                    <c:v>8.0566446800000246</c:v>
                  </c:pt>
                  <c:pt idx="2">
                    <c:v>8.0586517199999985</c:v>
                  </c:pt>
                  <c:pt idx="3">
                    <c:v>10.363192280000026</c:v>
                  </c:pt>
                  <c:pt idx="4">
                    <c:v>8.5981260399999986</c:v>
                  </c:pt>
                  <c:pt idx="5">
                    <c:v>11.015970280000001</c:v>
                  </c:pt>
                  <c:pt idx="6">
                    <c:v>12.90909312</c:v>
                  </c:pt>
                  <c:pt idx="7">
                    <c:v>8.6594897200000247</c:v>
                  </c:pt>
                  <c:pt idx="8">
                    <c:v>13.825304920000002</c:v>
                  </c:pt>
                  <c:pt idx="9">
                    <c:v>8.014089160000001</c:v>
                  </c:pt>
                  <c:pt idx="10">
                    <c:v>13.526295159999998</c:v>
                  </c:pt>
                  <c:pt idx="11">
                    <c:v>8.7510864000000037</c:v>
                  </c:pt>
                  <c:pt idx="12">
                    <c:v>11.193411040000001</c:v>
                  </c:pt>
                  <c:pt idx="13">
                    <c:v>8.8177342400000267</c:v>
                  </c:pt>
                  <c:pt idx="14">
                    <c:v>10.183268200000001</c:v>
                  </c:pt>
                  <c:pt idx="15">
                    <c:v>13.948436040000002</c:v>
                  </c:pt>
                  <c:pt idx="16">
                    <c:v>11.859756160000037</c:v>
                  </c:pt>
                  <c:pt idx="17">
                    <c:v>11.16906</c:v>
                  </c:pt>
                  <c:pt idx="18">
                    <c:v>11.630675279999998</c:v>
                  </c:pt>
                  <c:pt idx="19">
                    <c:v>16.444360799999988</c:v>
                  </c:pt>
                  <c:pt idx="20">
                    <c:v>17.067338960000001</c:v>
                  </c:pt>
                  <c:pt idx="21">
                    <c:v>13.227228559999997</c:v>
                  </c:pt>
                  <c:pt idx="22">
                    <c:v>14.032861079999998</c:v>
                  </c:pt>
                </c:numCache>
              </c:numRef>
            </c:minus>
          </c:errBars>
          <c:cat>
            <c:strRef>
              <c:f>Graph_OLS!$A$3:$A$25</c:f>
              <c:strCache>
                <c:ptCount val="23"/>
                <c:pt idx="0">
                  <c:v>IS</c:v>
                </c:pt>
                <c:pt idx="1">
                  <c:v>FI</c:v>
                </c:pt>
                <c:pt idx="2">
                  <c:v>CA</c:v>
                </c:pt>
                <c:pt idx="3">
                  <c:v>NO</c:v>
                </c:pt>
                <c:pt idx="4">
                  <c:v>DK</c:v>
                </c:pt>
                <c:pt idx="5">
                  <c:v>CH</c:v>
                </c:pt>
                <c:pt idx="6">
                  <c:v>IE</c:v>
                </c:pt>
                <c:pt idx="7">
                  <c:v>ES</c:v>
                </c:pt>
                <c:pt idx="8">
                  <c:v>NL</c:v>
                </c:pt>
                <c:pt idx="9">
                  <c:v>IT</c:v>
                </c:pt>
                <c:pt idx="10">
                  <c:v>DE</c:v>
                </c:pt>
                <c:pt idx="11">
                  <c:v>PL</c:v>
                </c:pt>
                <c:pt idx="12">
                  <c:v>SE</c:v>
                </c:pt>
                <c:pt idx="13">
                  <c:v>AU </c:v>
                </c:pt>
                <c:pt idx="14">
                  <c:v>GB(E)</c:v>
                </c:pt>
                <c:pt idx="15">
                  <c:v>AT</c:v>
                </c:pt>
                <c:pt idx="16">
                  <c:v>PT</c:v>
                </c:pt>
                <c:pt idx="17">
                  <c:v>GB(S)</c:v>
                </c:pt>
                <c:pt idx="18">
                  <c:v>CZ</c:v>
                </c:pt>
                <c:pt idx="19">
                  <c:v>FR</c:v>
                </c:pt>
                <c:pt idx="20">
                  <c:v>US</c:v>
                </c:pt>
                <c:pt idx="21">
                  <c:v>BE</c:v>
                </c:pt>
                <c:pt idx="22">
                  <c:v>NZ</c:v>
                </c:pt>
              </c:strCache>
            </c:strRef>
          </c:cat>
          <c:val>
            <c:numRef>
              <c:f>Graph_OLS!$B$3:$B$25</c:f>
              <c:numCache>
                <c:formatCode>0</c:formatCode>
                <c:ptCount val="23"/>
                <c:pt idx="0">
                  <c:v>51.617140000000006</c:v>
                </c:pt>
                <c:pt idx="1">
                  <c:v>52.205880000000001</c:v>
                </c:pt>
                <c:pt idx="2">
                  <c:v>66.607670000000013</c:v>
                </c:pt>
                <c:pt idx="3">
                  <c:v>70.572620000000001</c:v>
                </c:pt>
                <c:pt idx="4">
                  <c:v>75.217130000000026</c:v>
                </c:pt>
                <c:pt idx="5">
                  <c:v>79.809049999999999</c:v>
                </c:pt>
                <c:pt idx="6">
                  <c:v>80.130389999999949</c:v>
                </c:pt>
                <c:pt idx="7">
                  <c:v>80.201769999999996</c:v>
                </c:pt>
                <c:pt idx="8">
                  <c:v>80.279729999999986</c:v>
                </c:pt>
                <c:pt idx="9">
                  <c:v>86.405959999999993</c:v>
                </c:pt>
                <c:pt idx="10">
                  <c:v>88.833590000000001</c:v>
                </c:pt>
                <c:pt idx="11">
                  <c:v>89.199650000000005</c:v>
                </c:pt>
                <c:pt idx="12">
                  <c:v>90.607810000000001</c:v>
                </c:pt>
                <c:pt idx="13">
                  <c:v>92.120499999999979</c:v>
                </c:pt>
                <c:pt idx="14">
                  <c:v>93.184920000000005</c:v>
                </c:pt>
                <c:pt idx="15">
                  <c:v>97.757260000000329</c:v>
                </c:pt>
                <c:pt idx="16">
                  <c:v>98.153289999999998</c:v>
                </c:pt>
                <c:pt idx="17">
                  <c:v>98.351290000000006</c:v>
                </c:pt>
                <c:pt idx="18">
                  <c:v>99.017399999999995</c:v>
                </c:pt>
                <c:pt idx="19">
                  <c:v>99.627619999999993</c:v>
                </c:pt>
                <c:pt idx="20">
                  <c:v>106.28760000000027</c:v>
                </c:pt>
                <c:pt idx="21">
                  <c:v>111.5421</c:v>
                </c:pt>
                <c:pt idx="22">
                  <c:v>118.7248</c:v>
                </c:pt>
              </c:numCache>
            </c:numRef>
          </c:val>
        </c:ser>
        <c:gapWidth val="30"/>
        <c:axId val="50937216"/>
        <c:axId val="50947200"/>
      </c:barChart>
      <c:catAx>
        <c:axId val="50937216"/>
        <c:scaling>
          <c:orientation val="minMax"/>
        </c:scaling>
        <c:axPos val="l"/>
        <c:tickLblPos val="nextTo"/>
        <c:crossAx val="50947200"/>
        <c:crosses val="autoZero"/>
        <c:auto val="1"/>
        <c:lblAlgn val="ctr"/>
        <c:lblOffset val="100"/>
      </c:catAx>
      <c:valAx>
        <c:axId val="50947200"/>
        <c:scaling>
          <c:orientation val="minMax"/>
          <c:max val="140"/>
          <c:min val="4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 point difference between advantaged and disadvantaged groups</a:t>
                </a:r>
              </a:p>
            </c:rich>
          </c:tx>
        </c:title>
        <c:numFmt formatCode="0" sourceLinked="1"/>
        <c:tickLblPos val="nextTo"/>
        <c:crossAx val="50937216"/>
        <c:crosses val="autoZero"/>
        <c:crossBetween val="between"/>
      </c:valAx>
      <c:spPr>
        <a:noFill/>
        <a:ln w="25400">
          <a:noFill/>
        </a:ln>
      </c:spPr>
    </c:plotArea>
    <c:plotVisOnly val="1"/>
  </c:chart>
  <c:spPr>
    <a:noFill/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3022897147230575"/>
          <c:y val="3.7271379568936863E-2"/>
          <c:w val="0.83313376703000053"/>
          <c:h val="0.8820310493103255"/>
        </c:manualLayout>
      </c:layout>
      <c:scatterChart>
        <c:scatterStyle val="lineMarker"/>
        <c:ser>
          <c:idx val="0"/>
          <c:order val="0"/>
          <c:tx>
            <c:strRef>
              <c:f>Mine!$B$1</c:f>
              <c:strCache>
                <c:ptCount val="1"/>
                <c:pt idx="0">
                  <c:v>England 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x"/>
            <c:size val="10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Mine!$A$2:$A$11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Mine!$B$2:$B$11</c:f>
              <c:numCache>
                <c:formatCode>General</c:formatCode>
                <c:ptCount val="10"/>
                <c:pt idx="0">
                  <c:v>86.83</c:v>
                </c:pt>
                <c:pt idx="1">
                  <c:v>88.609989999999982</c:v>
                </c:pt>
                <c:pt idx="2">
                  <c:v>92.609989999999982</c:v>
                </c:pt>
                <c:pt idx="3">
                  <c:v>96.090010000000007</c:v>
                </c:pt>
                <c:pt idx="4">
                  <c:v>97.399990000000003</c:v>
                </c:pt>
                <c:pt idx="5">
                  <c:v>97.519990000000007</c:v>
                </c:pt>
                <c:pt idx="6">
                  <c:v>99.89</c:v>
                </c:pt>
                <c:pt idx="7">
                  <c:v>96.450010000000006</c:v>
                </c:pt>
                <c:pt idx="8">
                  <c:v>95.2400200000003</c:v>
                </c:pt>
              </c:numCache>
            </c:numRef>
          </c:yVal>
        </c:ser>
        <c:ser>
          <c:idx val="1"/>
          <c:order val="1"/>
          <c:tx>
            <c:strRef>
              <c:f>Mine!$C$1</c:f>
              <c:strCache>
                <c:ptCount val="1"/>
                <c:pt idx="0">
                  <c:v>Germany</c:v>
                </c:pt>
              </c:strCache>
            </c:strRef>
          </c:tx>
          <c:spPr>
            <a:ln cmpd="sng">
              <a:solidFill>
                <a:schemeClr val="bg1">
                  <a:lumMod val="50000"/>
                </a:schemeClr>
              </a:solidFill>
              <a:prstDash val="sysDot"/>
            </a:ln>
          </c:spPr>
          <c:marker>
            <c:symbol val="circle"/>
            <c:size val="10"/>
            <c:spPr>
              <a:noFill/>
              <a:ln w="28575">
                <a:solidFill>
                  <a:schemeClr val="bg1">
                    <a:lumMod val="50000"/>
                  </a:schemeClr>
                </a:solidFill>
              </a:ln>
            </c:spPr>
          </c:marker>
          <c:dPt>
            <c:idx val="0"/>
            <c:marker>
              <c:spPr>
                <a:solidFill>
                  <a:sysClr val="window" lastClr="FFFFFF">
                    <a:lumMod val="50000"/>
                  </a:sys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1"/>
            <c:marker>
              <c:spPr>
                <a:solidFill>
                  <a:sysClr val="window" lastClr="FFFFFF">
                    <a:lumMod val="50000"/>
                  </a:sys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6"/>
            <c:marker>
              <c:spPr>
                <a:solidFill>
                  <a:sysClr val="window" lastClr="FFFFFF">
                    <a:lumMod val="50000"/>
                  </a:sys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7"/>
            <c:marker>
              <c:spPr>
                <a:solidFill>
                  <a:sysClr val="window" lastClr="FFFFFF">
                    <a:lumMod val="50000"/>
                  </a:sys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8"/>
            <c:marker>
              <c:spPr>
                <a:solidFill>
                  <a:sysClr val="window" lastClr="FFFFFF">
                    <a:lumMod val="50000"/>
                  </a:sysClr>
                </a:solidFill>
                <a:ln w="28575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xVal>
            <c:numRef>
              <c:f>Mine!$A$2:$A$11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Mine!$C$2:$C$11</c:f>
              <c:numCache>
                <c:formatCode>General</c:formatCode>
                <c:ptCount val="10"/>
                <c:pt idx="0">
                  <c:v>105.66</c:v>
                </c:pt>
                <c:pt idx="1">
                  <c:v>107.32</c:v>
                </c:pt>
                <c:pt idx="2">
                  <c:v>99.539990000000003</c:v>
                </c:pt>
                <c:pt idx="3">
                  <c:v>98.030010000000004</c:v>
                </c:pt>
                <c:pt idx="4">
                  <c:v>95.170009999999948</c:v>
                </c:pt>
                <c:pt idx="5">
                  <c:v>88.569990000000004</c:v>
                </c:pt>
                <c:pt idx="6">
                  <c:v>77.06</c:v>
                </c:pt>
                <c:pt idx="7">
                  <c:v>67.820009999999982</c:v>
                </c:pt>
                <c:pt idx="8">
                  <c:v>51.709990000000012</c:v>
                </c:pt>
              </c:numCache>
            </c:numRef>
          </c:yVal>
        </c:ser>
        <c:ser>
          <c:idx val="2"/>
          <c:order val="2"/>
          <c:tx>
            <c:strRef>
              <c:f>Mine!$D$1</c:f>
              <c:strCache>
                <c:ptCount val="1"/>
                <c:pt idx="0">
                  <c:v>US</c:v>
                </c:pt>
              </c:strCache>
            </c:strRef>
          </c:tx>
          <c:spPr>
            <a:ln w="31750"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triangle"/>
            <c:size val="11"/>
            <c:spPr>
              <a:noFill/>
              <a:ln w="28575">
                <a:solidFill>
                  <a:prstClr val="white">
                    <a:lumMod val="50000"/>
                  </a:prstClr>
                </a:solidFill>
              </a:ln>
            </c:spPr>
          </c:marker>
          <c:xVal>
            <c:numRef>
              <c:f>Mine!$A$2:$A$11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Mine!$D$2:$D$11</c:f>
              <c:numCache>
                <c:formatCode>General</c:formatCode>
                <c:ptCount val="10"/>
                <c:pt idx="0">
                  <c:v>105.11999999999999</c:v>
                </c:pt>
                <c:pt idx="1">
                  <c:v>107.72</c:v>
                </c:pt>
                <c:pt idx="2">
                  <c:v>111.66999999999999</c:v>
                </c:pt>
                <c:pt idx="3">
                  <c:v>110.64999999999999</c:v>
                </c:pt>
                <c:pt idx="4">
                  <c:v>115.76</c:v>
                </c:pt>
                <c:pt idx="5">
                  <c:v>110.63</c:v>
                </c:pt>
                <c:pt idx="6">
                  <c:v>111.44000000000027</c:v>
                </c:pt>
                <c:pt idx="7">
                  <c:v>109.03</c:v>
                </c:pt>
                <c:pt idx="8">
                  <c:v>98.69</c:v>
                </c:pt>
              </c:numCache>
            </c:numRef>
          </c:yVal>
        </c:ser>
        <c:ser>
          <c:idx val="3"/>
          <c:order val="3"/>
          <c:tx>
            <c:strRef>
              <c:f>Mine!$F$1</c:f>
              <c:strCache>
                <c:ptCount val="1"/>
                <c:pt idx="0">
                  <c:v>Canada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square"/>
            <c:size val="10"/>
            <c:spPr>
              <a:noFill/>
              <a:ln w="25400">
                <a:solidFill>
                  <a:schemeClr val="bg1">
                    <a:lumMod val="50000"/>
                  </a:schemeClr>
                </a:solidFill>
              </a:ln>
            </c:spPr>
          </c:marker>
          <c:dPt>
            <c:idx val="1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2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3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4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5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6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7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dPt>
            <c:idx val="8"/>
            <c:marker>
              <c:spPr>
                <a:solidFill>
                  <a:sysClr val="window" lastClr="FFFFFF">
                    <a:lumMod val="50000"/>
                  </a:sysClr>
                </a:solidFill>
                <a:ln w="25400">
                  <a:solidFill>
                    <a:schemeClr val="bg1">
                      <a:lumMod val="50000"/>
                    </a:schemeClr>
                  </a:solidFill>
                </a:ln>
              </c:spPr>
            </c:marker>
          </c:dPt>
          <c:xVal>
            <c:numRef>
              <c:f>Mine!$A$2:$A$11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Mine!$F$2:$F$11</c:f>
              <c:numCache>
                <c:formatCode>General</c:formatCode>
                <c:ptCount val="10"/>
                <c:pt idx="0">
                  <c:v>81.069990000000004</c:v>
                </c:pt>
                <c:pt idx="1">
                  <c:v>78.34</c:v>
                </c:pt>
                <c:pt idx="2">
                  <c:v>77.36999999999999</c:v>
                </c:pt>
                <c:pt idx="3">
                  <c:v>84.600009999999983</c:v>
                </c:pt>
                <c:pt idx="4">
                  <c:v>79.28</c:v>
                </c:pt>
                <c:pt idx="5">
                  <c:v>81.02</c:v>
                </c:pt>
                <c:pt idx="6">
                  <c:v>76.5</c:v>
                </c:pt>
                <c:pt idx="7">
                  <c:v>70.610020000000006</c:v>
                </c:pt>
                <c:pt idx="8">
                  <c:v>55.759980000000006</c:v>
                </c:pt>
              </c:numCache>
            </c:numRef>
          </c:yVal>
        </c:ser>
        <c:ser>
          <c:idx val="6"/>
          <c:order val="4"/>
          <c:tx>
            <c:strRef>
              <c:f>Mine!$H$1</c:f>
              <c:strCache>
                <c:ptCount val="1"/>
                <c:pt idx="0">
                  <c:v>Finland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  <c:marker>
            <c:symbol val="diamond"/>
            <c:size val="10"/>
            <c:spPr>
              <a:solidFill>
                <a:sysClr val="window" lastClr="FFFFFF">
                  <a:lumMod val="50000"/>
                </a:sysClr>
              </a:solidFill>
              <a:ln w="28575"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Mine!$A$2:$A$11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Mine!$H$2:$H$11</c:f>
              <c:numCache>
                <c:formatCode>General</c:formatCode>
                <c:ptCount val="10"/>
                <c:pt idx="0">
                  <c:v>59.399990000000003</c:v>
                </c:pt>
                <c:pt idx="1">
                  <c:v>60.129990000000063</c:v>
                </c:pt>
                <c:pt idx="2">
                  <c:v>58.52</c:v>
                </c:pt>
                <c:pt idx="3">
                  <c:v>57.96002</c:v>
                </c:pt>
                <c:pt idx="4">
                  <c:v>56.780010000000011</c:v>
                </c:pt>
                <c:pt idx="5">
                  <c:v>51.469990000000003</c:v>
                </c:pt>
                <c:pt idx="6">
                  <c:v>51.400020000000005</c:v>
                </c:pt>
                <c:pt idx="7">
                  <c:v>45.850039999999993</c:v>
                </c:pt>
                <c:pt idx="8">
                  <c:v>40.4</c:v>
                </c:pt>
              </c:numCache>
            </c:numRef>
          </c:yVal>
        </c:ser>
        <c:axId val="51813760"/>
        <c:axId val="51820416"/>
      </c:scatterChart>
      <c:valAx>
        <c:axId val="51813760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Percentile</a:t>
                </a:r>
              </a:p>
            </c:rich>
          </c:tx>
        </c:title>
        <c:numFmt formatCode="General" sourceLinked="1"/>
        <c:tickLblPos val="nextTo"/>
        <c:crossAx val="51820416"/>
        <c:crosses val="autoZero"/>
        <c:crossBetween val="midCat"/>
      </c:valAx>
      <c:valAx>
        <c:axId val="51820416"/>
        <c:scaling>
          <c:orientation val="minMax"/>
          <c:max val="120"/>
          <c:min val="40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difference </a:t>
                </a:r>
                <a:r>
                  <a:rPr lang="en-US" b="0" dirty="0"/>
                  <a:t>between </a:t>
                </a:r>
                <a:r>
                  <a:rPr lang="en-US" b="0" dirty="0" smtClean="0"/>
                  <a:t>advantaged </a:t>
                </a:r>
                <a:r>
                  <a:rPr lang="en-US" b="0" dirty="0"/>
                  <a:t>and disadvantaged groups</a:t>
                </a:r>
              </a:p>
            </c:rich>
          </c:tx>
          <c:layout>
            <c:manualLayout>
              <c:xMode val="edge"/>
              <c:yMode val="edge"/>
              <c:x val="1.3939095176554698E-2"/>
              <c:y val="8.9202160540743244E-2"/>
            </c:manualLayout>
          </c:layout>
        </c:title>
        <c:numFmt formatCode="General" sourceLinked="1"/>
        <c:tickLblPos val="nextTo"/>
        <c:crossAx val="518137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0798957236944368"/>
          <c:y val="0.80247165050315006"/>
          <c:w val="0.51372814438804282"/>
          <c:h val="0.12030827227677623"/>
        </c:manualLayout>
      </c:layout>
    </c:legend>
    <c:plotVisOnly val="1"/>
  </c:chart>
  <c:spPr>
    <a:noFill/>
    <a:ln>
      <a:noFill/>
    </a:ln>
  </c:spPr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5464028357963652"/>
          <c:y val="1.9317832329782361E-2"/>
          <c:w val="0.80526335259484494"/>
          <c:h val="0.8820310493103255"/>
        </c:manualLayout>
      </c:layout>
      <c:scatterChart>
        <c:scatterStyle val="lineMarker"/>
        <c:ser>
          <c:idx val="0"/>
          <c:order val="0"/>
          <c:tx>
            <c:strRef>
              <c:f>'2000_2009_Compare_Eng'!$D$1</c:f>
              <c:strCache>
                <c:ptCount val="1"/>
                <c:pt idx="0">
                  <c:v>2000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square"/>
            <c:size val="10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'2000_2009_Compare_Eng'!$A$2:$A$11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'2000_2009_Compare_Eng'!$D$2:$D$6</c:f>
              <c:numCache>
                <c:formatCode>General</c:formatCode>
                <c:ptCount val="5"/>
                <c:pt idx="0">
                  <c:v>115.71000000000002</c:v>
                </c:pt>
                <c:pt idx="1">
                  <c:v>114</c:v>
                </c:pt>
                <c:pt idx="2">
                  <c:v>107.79</c:v>
                </c:pt>
                <c:pt idx="3">
                  <c:v>100</c:v>
                </c:pt>
                <c:pt idx="4">
                  <c:v>100</c:v>
                </c:pt>
              </c:numCache>
            </c:numRef>
          </c:yVal>
        </c:ser>
        <c:ser>
          <c:idx val="4"/>
          <c:order val="1"/>
          <c:tx>
            <c:strRef>
              <c:f>'2000_2009_Compare_Eng'!$G$1</c:f>
              <c:strCache>
                <c:ptCount val="1"/>
                <c:pt idx="0">
                  <c:v>OECD Average (2009)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  <c:marker>
            <c:symbol val="circle"/>
            <c:size val="10"/>
            <c:spPr>
              <a:noFill/>
              <a:ln w="25400"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'2000_2009_Compare_Eng'!$A$2:$A$11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'2000_2009_Compare_Eng'!$G$2:$G$11</c:f>
              <c:numCache>
                <c:formatCode>General</c:formatCode>
                <c:ptCount val="10"/>
              </c:numCache>
            </c:numRef>
          </c:yVal>
        </c:ser>
        <c:ser>
          <c:idx val="6"/>
          <c:order val="2"/>
          <c:tx>
            <c:strRef>
              <c:f>'2000_2009_Compare_Eng'!$F$1</c:f>
              <c:strCache>
                <c:ptCount val="1"/>
                <c:pt idx="0">
                  <c:v>2003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'2000_2009_Compare_Eng'!$A$2:$A$11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'2000_2009_Compare_Eng'!$F$2:$F$6</c:f>
              <c:numCache>
                <c:formatCode>General</c:formatCode>
                <c:ptCount val="5"/>
                <c:pt idx="0">
                  <c:v>111</c:v>
                </c:pt>
                <c:pt idx="1">
                  <c:v>100</c:v>
                </c:pt>
                <c:pt idx="2">
                  <c:v>98</c:v>
                </c:pt>
                <c:pt idx="3">
                  <c:v>95</c:v>
                </c:pt>
                <c:pt idx="4">
                  <c:v>90</c:v>
                </c:pt>
              </c:numCache>
            </c:numRef>
          </c:yVal>
        </c:ser>
        <c:ser>
          <c:idx val="7"/>
          <c:order val="3"/>
          <c:tx>
            <c:strRef>
              <c:f>'2000_2009_Compare_Eng'!$I$1</c:f>
              <c:strCache>
                <c:ptCount val="1"/>
                <c:pt idx="0">
                  <c:v>OECD Average (2000)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  <c:marker>
            <c:symbol val="circle"/>
            <c:size val="1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'2000_2009_Compare_Eng'!$A$2:$A$11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'2000_2009_Compare_Eng'!$I$2:$I$11</c:f>
              <c:numCache>
                <c:formatCode>General</c:formatCode>
                <c:ptCount val="10"/>
              </c:numCache>
            </c:numRef>
          </c:yVal>
        </c:ser>
        <c:ser>
          <c:idx val="1"/>
          <c:order val="4"/>
          <c:tx>
            <c:strRef>
              <c:f>'2000_2009_Compare_Eng'!$H$1</c:f>
              <c:strCache>
                <c:ptCount val="1"/>
                <c:pt idx="0">
                  <c:v>2006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  <a:prstDash val="sysDot"/>
            </a:ln>
          </c:spPr>
          <c:marker>
            <c:symbol val="diamond"/>
            <c:size val="10"/>
            <c:spPr>
              <a:noFill/>
              <a:ln w="25400"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'2000_2009_Compare_Eng'!$A$2:$A$6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'2000_2009_Compare_Eng'!$H$2:$H$6</c:f>
              <c:numCache>
                <c:formatCode>General</c:formatCode>
                <c:ptCount val="5"/>
                <c:pt idx="0">
                  <c:v>101.29300000000002</c:v>
                </c:pt>
                <c:pt idx="1">
                  <c:v>102</c:v>
                </c:pt>
                <c:pt idx="2">
                  <c:v>99.367900000000006</c:v>
                </c:pt>
                <c:pt idx="3">
                  <c:v>96</c:v>
                </c:pt>
                <c:pt idx="4">
                  <c:v>85.892399999999981</c:v>
                </c:pt>
              </c:numCache>
            </c:numRef>
          </c:yVal>
        </c:ser>
        <c:ser>
          <c:idx val="2"/>
          <c:order val="5"/>
          <c:tx>
            <c:strRef>
              <c:f>'2000_2009_Compare_Eng'!$B$1</c:f>
              <c:strCache>
                <c:ptCount val="1"/>
                <c:pt idx="0">
                  <c:v>2009</c:v>
                </c:pt>
              </c:strCache>
            </c:strRef>
          </c:tx>
          <c:spPr>
            <a:ln>
              <a:solidFill>
                <a:schemeClr val="tx1"/>
              </a:solidFill>
              <a:prstDash val="solid"/>
            </a:ln>
          </c:spPr>
          <c:marker>
            <c:symbol val="triangle"/>
            <c:size val="9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'2000_2009_Compare_Eng'!$A$2:$A$6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80</c:v>
                </c:pt>
                <c:pt idx="4">
                  <c:v>90</c:v>
                </c:pt>
              </c:numCache>
            </c:numRef>
          </c:xVal>
          <c:yVal>
            <c:numRef>
              <c:f>'2000_2009_Compare_Eng'!$B$2:$B$6</c:f>
              <c:numCache>
                <c:formatCode>General</c:formatCode>
                <c:ptCount val="5"/>
                <c:pt idx="0">
                  <c:v>86.740010000000026</c:v>
                </c:pt>
                <c:pt idx="1">
                  <c:v>89.63</c:v>
                </c:pt>
                <c:pt idx="2">
                  <c:v>96.759979999999999</c:v>
                </c:pt>
                <c:pt idx="3">
                  <c:v>96</c:v>
                </c:pt>
                <c:pt idx="4">
                  <c:v>95.240020000000342</c:v>
                </c:pt>
              </c:numCache>
            </c:numRef>
          </c:yVal>
        </c:ser>
        <c:axId val="51734016"/>
        <c:axId val="51752960"/>
      </c:scatterChart>
      <c:valAx>
        <c:axId val="51734016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Percentile</a:t>
                </a:r>
              </a:p>
            </c:rich>
          </c:tx>
        </c:title>
        <c:numFmt formatCode="General" sourceLinked="1"/>
        <c:tickLblPos val="nextTo"/>
        <c:crossAx val="51752960"/>
        <c:crosses val="autoZero"/>
        <c:crossBetween val="midCat"/>
      </c:valAx>
      <c:valAx>
        <c:axId val="51752960"/>
        <c:scaling>
          <c:orientation val="minMax"/>
          <c:max val="120"/>
          <c:min val="8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Test point difference between advantaged and disadvantaged groups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6.1796302062738064E-3"/>
              <c:y val="0.1071327023373298"/>
            </c:manualLayout>
          </c:layout>
        </c:title>
        <c:numFmt formatCode="General" sourceLinked="1"/>
        <c:tickLblPos val="nextTo"/>
        <c:crossAx val="51734016"/>
        <c:crosses val="autoZero"/>
        <c:crossBetween val="midCat"/>
      </c:valAx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80364407256082226"/>
          <c:y val="4.0784313725490198E-2"/>
          <c:w val="0.16482440149953864"/>
          <c:h val="0.21635819052030408"/>
        </c:manualLayout>
      </c:layout>
    </c:legend>
    <c:plotVisOnly val="1"/>
  </c:chart>
  <c:spPr>
    <a:noFill/>
    <a:ln>
      <a:noFill/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01677-55D2-414E-8587-CF9385909247}" type="datetimeFigureOut">
              <a:rPr lang="en-GB" smtClean="0"/>
              <a:pPr/>
              <a:t>01/07/2012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1C4A4-E91B-4DC8-83CB-5BB73905835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OECD recently noted that the socio-economic gradient in England (in terms of children’s reading skills) is steeper than the international average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1C4A4-E91B-4DC8-83CB-5BB73905835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OECD recently noted that the socio-economic gradient in England (in terms of children’s reading skills) is steeper than the international average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1C4A4-E91B-4DC8-83CB-5BB73905835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1C4A4-E91B-4DC8-83CB-5BB739058354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7F483-164E-4CAA-BF3F-2731B095A3D5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1EF-9EE0-4465-B2BC-20C71E1DB020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6A6-7886-460E-88E5-CE37DEBB6D5D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D3695-D24F-4074-805C-4F0651D11C04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48ACA-9A33-406A-9236-D49A347D7D69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687FA-9CA9-48D8-ABC2-72537D654C20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2BD3-E66F-4D6E-8089-CF620AC47969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4B9E-CE10-41E6-A0BB-5F6D1DED5144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BC39-46A8-4C1D-838A-B0673D164499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CC96E-BB28-475F-8DE4-D3EDE2E1765A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40E-8E93-4641-8AE4-9DDB7CBC0108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734D3-FBE3-4F4D-8F83-6FEBB1C0BCAA}" type="datetime1">
              <a:rPr lang="en-GB" smtClean="0"/>
              <a:pPr/>
              <a:t>01/07/2012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38E46-0C8A-4862-B83D-01C867F4B88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E" b="1" dirty="0" smtClean="0">
                <a:latin typeface="Times New Roman" pitchFamily="18" charset="0"/>
                <a:cs typeface="Times New Roman" pitchFamily="18" charset="0"/>
              </a:rPr>
              <a:t>The socio-economic gradient in teenagers’ reading skills: how does England compare to other countries?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 smtClean="0">
                <a:latin typeface="Times New Roman" pitchFamily="18" charset="0"/>
                <a:cs typeface="Times New Roman" pitchFamily="18" charset="0"/>
              </a:rPr>
            </a:b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437114"/>
            <a:ext cx="7920880" cy="792088"/>
          </a:xfrm>
        </p:spPr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John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Jerrim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Institute 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of Education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04664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Background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6309320"/>
          </a:xfrm>
        </p:spPr>
        <p:txBody>
          <a:bodyPr>
            <a:normAutofit lnSpcReduction="10000"/>
          </a:bodyPr>
          <a:lstStyle/>
          <a:p>
            <a:r>
              <a:rPr lang="en-IE" sz="2400" dirty="0">
                <a:latin typeface="Times New Roman" pitchFamily="18" charset="0"/>
                <a:cs typeface="Times New Roman" pitchFamily="18" charset="0"/>
              </a:rPr>
              <a:t>Social mobility has emerged as one of the key academic and political topics in the UK over the past 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decade</a:t>
            </a:r>
          </a:p>
          <a:p>
            <a:endParaRPr lang="en-IE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Economics:</a:t>
            </a:r>
          </a:p>
          <a:p>
            <a:pPr>
              <a:buNone/>
            </a:pPr>
            <a:r>
              <a:rPr lang="en-IE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 - intergenerational </a:t>
            </a:r>
            <a:r>
              <a:rPr lang="en-IE" sz="2400" dirty="0">
                <a:latin typeface="Times New Roman" pitchFamily="18" charset="0"/>
                <a:cs typeface="Times New Roman" pitchFamily="18" charset="0"/>
              </a:rPr>
              <a:t>income mobility has decreased in the 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UK</a:t>
            </a:r>
          </a:p>
          <a:p>
            <a:pP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- Stronger association in the UK than elsewhere</a:t>
            </a:r>
          </a:p>
          <a:p>
            <a:pPr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Some disagreement by Sociologists about the above (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Goldthorpe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Saunders)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Nevertheless, seems to be broad agreement  that </a:t>
            </a:r>
            <a:r>
              <a:rPr lang="en-GB" sz="2400" u="sng" dirty="0" smtClean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is one of the key drivers of intergenerational persistence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Hence intergenerational </a:t>
            </a:r>
            <a:r>
              <a:rPr lang="en-GB" sz="2400" u="sng" dirty="0" smtClean="0">
                <a:latin typeface="Times New Roman" pitchFamily="18" charset="0"/>
                <a:cs typeface="Times New Roman" pitchFamily="18" charset="0"/>
              </a:rPr>
              <a:t>educational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mobility (i.e. link between family background and children’s attainment) a key topic in its own right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A model of intergenerational persistence</a:t>
            </a:r>
            <a:endParaRPr lang="en-GB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0" y="1628800"/>
            <a:ext cx="8924450" cy="3123555"/>
            <a:chOff x="1656" y="1002"/>
            <a:chExt cx="8980" cy="336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1656" y="1002"/>
              <a:ext cx="8980" cy="336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1832" y="3185"/>
              <a:ext cx="1701" cy="5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Family background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3473" y="2967"/>
              <a:ext cx="1338" cy="7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Time inputs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Goods inputs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4662" y="3423"/>
              <a:ext cx="49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2917" y="2073"/>
              <a:ext cx="1189" cy="4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Heredity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 flipV="1">
              <a:off x="2265" y="2468"/>
              <a:ext cx="812" cy="6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auto">
            <a:xfrm>
              <a:off x="3736" y="2439"/>
              <a:ext cx="1669" cy="7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 flipV="1">
              <a:off x="6112" y="3484"/>
              <a:ext cx="580" cy="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>
              <a:off x="6604" y="3108"/>
              <a:ext cx="1128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University entry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5228" y="3185"/>
              <a:ext cx="1376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Child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Calibri" pitchFamily="34" charset="0"/>
                  <a:cs typeface="Times New Roman" pitchFamily="18" charset="0"/>
                </a:rPr>
                <a:t>’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 teenage skills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265" y="1142"/>
              <a:ext cx="2711" cy="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1 (Early investments)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7991" y="3041"/>
              <a:ext cx="1127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University graduation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7495" y="3442"/>
              <a:ext cx="496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9012" y="3342"/>
              <a:ext cx="4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9509" y="2921"/>
              <a:ext cx="1127" cy="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Labour market outcomes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7870" y="1142"/>
              <a:ext cx="2766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3 (Labour market entry)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5159" y="1142"/>
              <a:ext cx="2711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2 (HE investment)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1115616" y="3933056"/>
            <a:ext cx="0" cy="648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15616" y="4653136"/>
            <a:ext cx="4176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292080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ine 16"/>
          <p:cNvSpPr>
            <a:spLocks noChangeShapeType="1"/>
          </p:cNvSpPr>
          <p:nvPr/>
        </p:nvSpPr>
        <p:spPr bwMode="auto">
          <a:xfrm>
            <a:off x="1403648" y="3645024"/>
            <a:ext cx="493926" cy="185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38" name="TextBox 37"/>
          <p:cNvSpPr txBox="1"/>
          <p:nvPr/>
        </p:nvSpPr>
        <p:spPr>
          <a:xfrm>
            <a:off x="0" y="5229200"/>
            <a:ext cx="9396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Three key stages: </a:t>
            </a:r>
          </a:p>
          <a:p>
            <a:pPr marL="342900" indent="-342900">
              <a:buAutoNum type="arabicParenBoth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Development of cognitive (and non-cognitive) skills</a:t>
            </a:r>
          </a:p>
          <a:p>
            <a:pPr marL="342900" indent="-342900">
              <a:buAutoNum type="arabicParenBoth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Investment in higher education</a:t>
            </a:r>
          </a:p>
          <a:p>
            <a:pPr marL="342900" indent="-342900">
              <a:buAutoNum type="arabicParenBoth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Labour market entry and outcomes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028E-FBE0-4217-8E2D-A4D63AAB9537}" type="slidenum">
              <a:rPr lang="en-GB" smtClean="0"/>
              <a:pPr/>
              <a:t>3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5292080" y="4653136"/>
            <a:ext cx="1512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04248" y="4653136"/>
            <a:ext cx="1440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6804248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8244408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Focus today……..</a:t>
            </a:r>
            <a:endParaRPr lang="en-GB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0" y="1628800"/>
            <a:ext cx="8924450" cy="3123555"/>
            <a:chOff x="1656" y="1002"/>
            <a:chExt cx="8980" cy="336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1656" y="1002"/>
              <a:ext cx="8980" cy="336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1832" y="3185"/>
              <a:ext cx="1701" cy="5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Family background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3473" y="2967"/>
              <a:ext cx="1338" cy="7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Time inputs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Goods inputs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4662" y="3423"/>
              <a:ext cx="497" cy="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2917" y="2073"/>
              <a:ext cx="1189" cy="4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Heredity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 flipV="1">
              <a:off x="2265" y="2468"/>
              <a:ext cx="812" cy="64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auto">
            <a:xfrm>
              <a:off x="3736" y="2439"/>
              <a:ext cx="1669" cy="74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 flipV="1">
              <a:off x="6112" y="3484"/>
              <a:ext cx="580" cy="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>
              <a:off x="6604" y="3108"/>
              <a:ext cx="1128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University entry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5228" y="3185"/>
              <a:ext cx="1376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Child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/>
                  <a:ea typeface="Calibri" pitchFamily="34" charset="0"/>
                  <a:cs typeface="Times New Roman" pitchFamily="18" charset="0"/>
                </a:rPr>
                <a:t>’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 teenage skills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265" y="1142"/>
              <a:ext cx="2711" cy="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1 (Early investments)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7991" y="3041"/>
              <a:ext cx="1127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University graduation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7495" y="3442"/>
              <a:ext cx="496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9012" y="3342"/>
              <a:ext cx="4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9509" y="2921"/>
              <a:ext cx="1127" cy="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Labour market outcomes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7870" y="1142"/>
              <a:ext cx="2766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3 (Labour market entry)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5159" y="1142"/>
              <a:ext cx="2711" cy="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STAGE 2 (HE investment)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1115616" y="3933056"/>
            <a:ext cx="0" cy="6480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15616" y="4653136"/>
            <a:ext cx="4176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292080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ine 16"/>
          <p:cNvSpPr>
            <a:spLocks noChangeShapeType="1"/>
          </p:cNvSpPr>
          <p:nvPr/>
        </p:nvSpPr>
        <p:spPr bwMode="auto">
          <a:xfrm>
            <a:off x="1403648" y="3645024"/>
            <a:ext cx="493926" cy="185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38" name="TextBox 37"/>
          <p:cNvSpPr txBox="1"/>
          <p:nvPr/>
        </p:nvSpPr>
        <p:spPr>
          <a:xfrm>
            <a:off x="0" y="5229200"/>
            <a:ext cx="9396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Three key stages: </a:t>
            </a:r>
          </a:p>
          <a:p>
            <a:pPr marL="342900" indent="-342900">
              <a:buAutoNum type="arabicParenBoth"/>
            </a:pP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Development of cognitive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skills</a:t>
            </a:r>
          </a:p>
          <a:p>
            <a:pPr marL="342900" indent="-342900">
              <a:buAutoNum type="arabicParenBoth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Investment in higher education</a:t>
            </a:r>
          </a:p>
          <a:p>
            <a:pPr marL="342900" indent="-342900">
              <a:buAutoNum type="arabicParenBoth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Labour market entry and outcomes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028E-FBE0-4217-8E2D-A4D63AAB9537}" type="slidenum">
              <a:rPr lang="en-GB" smtClean="0"/>
              <a:pPr/>
              <a:t>4</a:t>
            </a:fld>
            <a:endParaRPr lang="en-GB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292080" y="4653136"/>
            <a:ext cx="1512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732240" y="4653136"/>
            <a:ext cx="1512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804248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8244408" y="414908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3285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Document the relationship between family background and teenagers’ reading skills</a:t>
            </a:r>
          </a:p>
          <a:p>
            <a:pP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How England currently compares to other countries </a:t>
            </a:r>
            <a:r>
              <a:rPr lang="en-GB" sz="2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average</a:t>
            </a:r>
            <a:endParaRPr lang="en-GB" sz="2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2600" dirty="0" smtClean="0">
                <a:latin typeface="Times New Roman" pitchFamily="18" charset="0"/>
                <a:cs typeface="Times New Roman" pitchFamily="18" charset="0"/>
              </a:rPr>
              <a:t>Is the association between family background and </a:t>
            </a:r>
            <a:r>
              <a:rPr lang="en-IE" sz="26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low achievement</a:t>
            </a:r>
            <a:r>
              <a:rPr lang="en-IE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600" dirty="0" smtClean="0">
                <a:latin typeface="Times New Roman" pitchFamily="18" charset="0"/>
                <a:cs typeface="Times New Roman" pitchFamily="18" charset="0"/>
              </a:rPr>
              <a:t>greater in England than other developed nations…………….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………….or</a:t>
            </a:r>
            <a:r>
              <a:rPr lang="en-IE" sz="2600" dirty="0" smtClean="0">
                <a:latin typeface="Times New Roman" pitchFamily="18" charset="0"/>
                <a:cs typeface="Times New Roman" pitchFamily="18" charset="0"/>
              </a:rPr>
              <a:t> is it that low SES children struggle to obtain the </a:t>
            </a:r>
            <a:r>
              <a:rPr lang="en-IE" sz="2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highest</a:t>
            </a:r>
            <a:r>
              <a:rPr lang="en-IE" sz="2600" dirty="0" smtClean="0">
                <a:latin typeface="Times New Roman" pitchFamily="18" charset="0"/>
                <a:cs typeface="Times New Roman" pitchFamily="18" charset="0"/>
              </a:rPr>
              <a:t> level of skill?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Is there evidence England has managed to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weaken the association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between family background and children’s outcomes over past decade?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640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latin typeface="Times New Roman" pitchFamily="18" charset="0"/>
                <a:cs typeface="Times New Roman" pitchFamily="18" charset="0"/>
              </a:rPr>
              <a:t>Aims of this paper</a:t>
            </a:r>
            <a:endParaRPr lang="en-GB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85293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Benefits of international comparison</a:t>
            </a:r>
            <a:endParaRPr lang="en-GB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Why compare educational mobility cross-nationally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832648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Some part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of the association between parental abilities and children’s outcomes will be due to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heredity.</a:t>
            </a:r>
          </a:p>
          <a:p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Hence difficult to know whether our estimates of this association are “big”</a:t>
            </a:r>
          </a:p>
          <a:p>
            <a:pPr>
              <a:buNone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Beller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(2009) and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Blanden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(2009):</a:t>
            </a:r>
          </a:p>
          <a:p>
            <a:pPr>
              <a:buNone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  Cross-national studies provide a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comparative context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Other countries act as a benchmark. Can assess whether the association in England is particularly “weak” or “strong”</a:t>
            </a:r>
          </a:p>
          <a:p>
            <a:pPr>
              <a:buFontTx/>
              <a:buChar char="-"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Becoming increasingly attractive with the advent of major international studies of children’s ability (e.g. PISA) over past decade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1662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Focus on comparison between England and the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Anglophone countries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(US, Canada, Australia) plus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Germany and Finland</a:t>
            </a:r>
          </a:p>
          <a:p>
            <a:pP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Countries England often compared with – particular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focus of policymakers</a:t>
            </a:r>
          </a:p>
          <a:p>
            <a:pP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Anglophone countries of particular interest given that they share a number of similar features (language, culture, historical ties, income inequality) but differ in terms of intergenerational mobility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Recent 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Sutton Trust social mobility summit 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focusing on the Anglophone countries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Also compare to wider selection of 22 OECD nations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640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latin typeface="Times New Roman" pitchFamily="18" charset="0"/>
                <a:cs typeface="Times New Roman" pitchFamily="18" charset="0"/>
              </a:rPr>
              <a:t>Comparator nations</a:t>
            </a:r>
            <a:endParaRPr lang="en-GB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6696744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4544" y="-243408"/>
            <a:ext cx="9468544" cy="908720"/>
          </a:xfrm>
        </p:spPr>
        <p:txBody>
          <a:bodyPr>
            <a:noAutofit/>
          </a:bodyPr>
          <a:lstStyle/>
          <a:p>
            <a:r>
              <a:rPr lang="en-GB" sz="3000" dirty="0"/>
              <a:t>I</a:t>
            </a:r>
            <a:r>
              <a:rPr lang="en-GB" sz="3000" dirty="0" smtClean="0"/>
              <a:t>nequality versus intergenerational income mobility</a:t>
            </a:r>
            <a:endParaRPr lang="en-GB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6660232" y="2204864"/>
            <a:ext cx="2483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Anglophone countries similar in terms of income inequality…..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….. </a:t>
            </a: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 intergenerational income elasticity bigger in UK/ US than Australia or Canada</a:t>
            </a:r>
            <a:endParaRPr lang="en-GB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D028E-FBE0-4217-8E2D-A4D63AAB9537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Data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92696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Data – PISA 2009</a:t>
            </a:r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892480" cy="6165304"/>
          </a:xfrm>
        </p:spPr>
        <p:txBody>
          <a:bodyPr>
            <a:normAutofit lnSpcReduction="10000"/>
          </a:bodyPr>
          <a:lstStyle/>
          <a:p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Study of 15 year-olds’ skills in reading, maths and science held every three years</a:t>
            </a:r>
          </a:p>
          <a:p>
            <a:pPr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Average response rate of both schools and pupils high (≈ 90%)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 2009, reading was assigned the “major domain” (my focus)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test points ≈ 1 year of additional schooling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Family background – quintiles of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parental occupation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based on ISEI index.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Compare High SES (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 quintile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) VS Low SES (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Bottom quintile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E.g. Doctors/Lawyers VS Labourers/Roofers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Methods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726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Follow existing literature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Schuetz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2008,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Woessman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2004) in estimating </a:t>
            </a:r>
            <a:r>
              <a:rPr lang="en-IE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‘capture all’ regressions </a:t>
            </a:r>
            <a:r>
              <a:rPr lang="en-IE" sz="2200" dirty="0" smtClean="0">
                <a:latin typeface="Times New Roman" pitchFamily="18" charset="0"/>
                <a:cs typeface="Times New Roman" pitchFamily="18" charset="0"/>
              </a:rPr>
              <a:t>with only basic controls (gender, immigrant status).</a:t>
            </a:r>
          </a:p>
          <a:p>
            <a:pPr>
              <a:buNone/>
            </a:pPr>
            <a:endParaRPr lang="en-IE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2200" dirty="0" smtClean="0">
                <a:latin typeface="Times New Roman" pitchFamily="18" charset="0"/>
                <a:cs typeface="Times New Roman" pitchFamily="18" charset="0"/>
              </a:rPr>
              <a:t>Hence estimates will reflect </a:t>
            </a:r>
            <a:r>
              <a:rPr lang="en-IE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the channels </a:t>
            </a:r>
            <a:r>
              <a:rPr lang="en-IE" sz="2200" dirty="0" smtClean="0">
                <a:latin typeface="Times New Roman" pitchFamily="18" charset="0"/>
                <a:cs typeface="Times New Roman" pitchFamily="18" charset="0"/>
              </a:rPr>
              <a:t>by which family background influences children’s performance </a:t>
            </a:r>
          </a:p>
          <a:p>
            <a:pPr>
              <a:buNone/>
            </a:pPr>
            <a:endParaRPr lang="en-IE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I focus on results for:</a:t>
            </a:r>
          </a:p>
          <a:p>
            <a:pPr>
              <a:buFontTx/>
              <a:buChar char="-"/>
            </a:pPr>
            <a:r>
              <a:rPr lang="en-GB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most advantaged 20% in each country VS the least advantaged 20% (i.e. top versus bottom ISEI quintile)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On average, and at each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decile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of the PISA reading test distribution</a:t>
            </a:r>
          </a:p>
          <a:p>
            <a:pPr>
              <a:lnSpc>
                <a:spcPct val="150000"/>
              </a:lnSpc>
              <a:buNone/>
            </a:pP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GB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Model specification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Methodology – OLS &amp; </a:t>
            </a:r>
            <a:r>
              <a:rPr lang="en-GB" dirty="0" err="1" smtClean="0"/>
              <a:t>Quantile</a:t>
            </a:r>
            <a:r>
              <a:rPr lang="en-GB" dirty="0" smtClean="0"/>
              <a:t> regression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848872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Results</a:t>
            </a:r>
            <a:br>
              <a:rPr lang="en-GB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700" dirty="0" smtClean="0">
                <a:latin typeface="Times New Roman" pitchFamily="18" charset="0"/>
                <a:cs typeface="Times New Roman" pitchFamily="18" charset="0"/>
              </a:rPr>
              <a:t>Relationship between family background and test scores by ability: 2009</a:t>
            </a:r>
            <a:endParaRPr lang="en-GB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Results – Difference in </a:t>
            </a:r>
            <a:r>
              <a:rPr lang="en-GB" sz="40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average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test scores</a:t>
            </a:r>
            <a:endParaRPr lang="en-GB" sz="4000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827584" y="764704"/>
          <a:ext cx="756084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H="1">
            <a:off x="5652120" y="2852936"/>
            <a:ext cx="1512168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92088"/>
          </a:xfrm>
        </p:spPr>
        <p:txBody>
          <a:bodyPr>
            <a:noAutofit/>
          </a:bodyPr>
          <a:lstStyle/>
          <a:p>
            <a:r>
              <a:rPr lang="en-GB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the relationship between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SES and high achievement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 England seems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particularly strong</a:t>
            </a:r>
            <a:endParaRPr lang="en-GB" sz="24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99592" y="836712"/>
          <a:ext cx="6912769" cy="5888736"/>
        </p:xfrm>
        <a:graphic>
          <a:graphicData uri="http://schemas.openxmlformats.org/drawingml/2006/table">
            <a:tbl>
              <a:tblPr/>
              <a:tblGrid>
                <a:gridCol w="706489"/>
                <a:gridCol w="757192"/>
                <a:gridCol w="706489"/>
                <a:gridCol w="689586"/>
                <a:gridCol w="655784"/>
                <a:gridCol w="638882"/>
                <a:gridCol w="655784"/>
                <a:gridCol w="757192"/>
                <a:gridCol w="638882"/>
                <a:gridCol w="706489"/>
              </a:tblGrid>
              <a:tr h="23987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Q10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Q20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Q30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Q40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Q50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OLS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Q60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Q70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Q80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Q90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CA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DK*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PT*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GB(E)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FR*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AT**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034"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BE*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NZ**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US</a:t>
                      </a:r>
                      <a:endParaRPr lang="en-GB" sz="1400" kern="5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GB(S)</a:t>
                      </a:r>
                      <a:endParaRPr lang="en-GB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049" marR="6004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792088"/>
          </a:xfrm>
        </p:spPr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Quantile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regression results</a:t>
            </a:r>
            <a:endParaRPr lang="en-GB" sz="4000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395536" y="764704"/>
          <a:ext cx="84969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7236296" y="1700808"/>
            <a:ext cx="936104" cy="64807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08304" y="548680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Comparatively Strong association between SES and high achievement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8229600" cy="1143000"/>
          </a:xfrm>
        </p:spPr>
        <p:txBody>
          <a:bodyPr/>
          <a:lstStyle/>
          <a:p>
            <a:r>
              <a:rPr lang="en-GB" dirty="0" smtClean="0"/>
              <a:t>Results – Change over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212976"/>
            <a:ext cx="8517632" cy="82068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Evidence of change in family background effect: 2000-2009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8280920" cy="836712"/>
          </a:xfrm>
        </p:spPr>
        <p:txBody>
          <a:bodyPr/>
          <a:lstStyle/>
          <a:p>
            <a:r>
              <a:rPr lang="en-GB" dirty="0" smtClean="0"/>
              <a:t>Results – Change over time</a:t>
            </a:r>
            <a:endParaRPr lang="en-GB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67544" y="836712"/>
          <a:ext cx="8352927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764704"/>
          </a:xfrm>
        </p:spPr>
        <p:txBody>
          <a:bodyPr/>
          <a:lstStyle/>
          <a:p>
            <a:r>
              <a:rPr lang="en-GB" dirty="0" smtClean="0"/>
              <a:t>……But caution is required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How comparable is PISA data over time for England?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 discuss this issue in another paper: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“England's "plummeting" PISA test scores between 2000 and 2009: Is the performance of our secondary school pupils really in relative decline?”</a:t>
            </a:r>
          </a:p>
          <a:p>
            <a:pPr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Some major changes to how survey is conducted……</a:t>
            </a:r>
          </a:p>
          <a:p>
            <a:pP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- Test month</a:t>
            </a:r>
          </a:p>
          <a:p>
            <a:pP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- Survey population</a:t>
            </a:r>
          </a:p>
          <a:p>
            <a:pP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- Response rates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But evidence of weakening relationship between SES and educational attainment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consistent with other papers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(Gregg and Macmillan 2010; Sullivan et al, 2011)</a:t>
            </a:r>
          </a:p>
          <a:p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764704"/>
          </a:xfrm>
        </p:spPr>
        <p:txBody>
          <a:bodyPr/>
          <a:lstStyle/>
          <a:p>
            <a:r>
              <a:rPr lang="en-GB" dirty="0" smtClean="0"/>
              <a:t>Implications for 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8892480" cy="5688632"/>
          </a:xfrm>
        </p:spPr>
        <p:txBody>
          <a:bodyPr>
            <a:normAutofit/>
          </a:bodyPr>
          <a:lstStyle/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Access to “elite” universities and top professions require candidates to have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level skills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…….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……but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very strong association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 England between SES and high achievement (SES gap &gt; 2 years of schooling)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Such pathways are hence currently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viable options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for most disadvantaged teenagers</a:t>
            </a: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Key to widening university access, entry to top professions and top end social mobility is to </a:t>
            </a:r>
            <a:r>
              <a:rPr lang="en-GB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reduce the link between family background and high achievement</a:t>
            </a:r>
            <a:endParaRPr lang="en-GB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764704"/>
          </a:xfrm>
        </p:spPr>
        <p:txBody>
          <a:bodyPr/>
          <a:lstStyle/>
          <a:p>
            <a:r>
              <a:rPr lang="en-GB" dirty="0" smtClean="0"/>
              <a:t>Possible policy options…..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5544616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Raising aspirations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of disadvantaged young people (to boost attainment)?</a:t>
            </a:r>
          </a:p>
          <a:p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Change incentives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of schools / pupils away from “floor targets”?</a:t>
            </a:r>
          </a:p>
          <a:p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Targeted </a:t>
            </a:r>
            <a:r>
              <a:rPr lang="en-GB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gifted and talented schemes?</a:t>
            </a:r>
          </a:p>
          <a:p>
            <a:pPr>
              <a:buNone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 return to </a:t>
            </a:r>
            <a:r>
              <a:rPr lang="en-GB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CSE / O-Levels !!?</a:t>
            </a:r>
          </a:p>
          <a:p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568952" cy="5256584"/>
          </a:xfrm>
        </p:spPr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3528" y="1412776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The difference between advantaged and disadvantaged children’s PISA 2009 reading test scores in England is similar (on </a:t>
            </a:r>
            <a:r>
              <a:rPr lang="en-IE" sz="2400" u="sng" dirty="0" smtClean="0">
                <a:latin typeface="Times New Roman" pitchFamily="18" charset="0"/>
                <a:cs typeface="Times New Roman" pitchFamily="18" charset="0"/>
              </a:rPr>
              <a:t>average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) to that in most other developed countries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Yet the association between family background and </a:t>
            </a:r>
            <a:r>
              <a:rPr lang="en-IE" sz="2400" u="sng" dirty="0" smtClean="0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IE" sz="2400" dirty="0" smtClean="0">
                <a:latin typeface="Times New Roman" pitchFamily="18" charset="0"/>
                <a:cs typeface="Times New Roman" pitchFamily="18" charset="0"/>
              </a:rPr>
              <a:t> achievement seems to be stronger in England than elsewhere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Some evidence of a reduction in the association between family background and </a:t>
            </a:r>
            <a:r>
              <a:rPr lang="en-GB" sz="2400" u="sng" dirty="0" smtClean="0">
                <a:latin typeface="Times New Roman" pitchFamily="18" charset="0"/>
                <a:cs typeface="Times New Roman" pitchFamily="18" charset="0"/>
              </a:rPr>
              <a:t>average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test scores since 2000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Any reduction that has happened since 2000 seems to have occurred due to a narrowing of SES differences at the </a:t>
            </a:r>
            <a:r>
              <a:rPr lang="en-GB" sz="2400" u="sng" dirty="0" smtClean="0">
                <a:latin typeface="Times New Roman" pitchFamily="18" charset="0"/>
                <a:cs typeface="Times New Roman" pitchFamily="18" charset="0"/>
              </a:rPr>
              <a:t>bottom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of the test distribution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8E46-0C8A-4862-B83D-01C867F4B887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1318</Words>
  <Application>Microsoft Office PowerPoint</Application>
  <PresentationFormat>On-screen Show (4:3)</PresentationFormat>
  <Paragraphs>430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The socio-economic gradient in teenagers’ reading skills: how does England compare to other countries? </vt:lpstr>
      <vt:lpstr>Background</vt:lpstr>
      <vt:lpstr>A model of intergenerational persistence</vt:lpstr>
      <vt:lpstr>Focus today……..</vt:lpstr>
      <vt:lpstr>Slide 5</vt:lpstr>
      <vt:lpstr>Slide 6</vt:lpstr>
      <vt:lpstr>Why compare educational mobility cross-nationally</vt:lpstr>
      <vt:lpstr>Slide 8</vt:lpstr>
      <vt:lpstr>Inequality versus intergenerational income mobility</vt:lpstr>
      <vt:lpstr>Data</vt:lpstr>
      <vt:lpstr>Data – PISA 2009</vt:lpstr>
      <vt:lpstr>Methods</vt:lpstr>
      <vt:lpstr>Model specification</vt:lpstr>
      <vt:lpstr>Methodology – OLS &amp; Quantile regression</vt:lpstr>
      <vt:lpstr>Results Relationship between family background and test scores by ability: 2009</vt:lpstr>
      <vt:lpstr>Results – Difference in average test scores</vt:lpstr>
      <vt:lpstr>BUT the relationship between SES and high achievement in England seems particularly strong</vt:lpstr>
      <vt:lpstr>Quantile regression results</vt:lpstr>
      <vt:lpstr>Results – Change over time</vt:lpstr>
      <vt:lpstr>Results – Change over time</vt:lpstr>
      <vt:lpstr>……But caution is required</vt:lpstr>
      <vt:lpstr>Implications for policy</vt:lpstr>
      <vt:lpstr>Possible policy options…..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</dc:creator>
  <cp:lastModifiedBy>John</cp:lastModifiedBy>
  <cp:revision>156</cp:revision>
  <dcterms:created xsi:type="dcterms:W3CDTF">2011-02-11T07:41:59Z</dcterms:created>
  <dcterms:modified xsi:type="dcterms:W3CDTF">2012-07-01T11:46:57Z</dcterms:modified>
</cp:coreProperties>
</file>