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76" r:id="rId3"/>
    <p:sldId id="277" r:id="rId4"/>
    <p:sldId id="278" r:id="rId5"/>
    <p:sldId id="279" r:id="rId6"/>
    <p:sldId id="280" r:id="rId7"/>
    <p:sldId id="270" r:id="rId8"/>
    <p:sldId id="271" r:id="rId9"/>
    <p:sldId id="272" r:id="rId10"/>
    <p:sldId id="273" r:id="rId11"/>
    <p:sldId id="269" r:id="rId12"/>
    <p:sldId id="256" r:id="rId13"/>
    <p:sldId id="274" r:id="rId14"/>
    <p:sldId id="258" r:id="rId15"/>
    <p:sldId id="259" r:id="rId16"/>
    <p:sldId id="260" r:id="rId17"/>
    <p:sldId id="261" r:id="rId18"/>
    <p:sldId id="267" r:id="rId19"/>
    <p:sldId id="275" r:id="rId20"/>
    <p:sldId id="262" r:id="rId21"/>
    <p:sldId id="264" r:id="rId22"/>
    <p:sldId id="266" r:id="rId23"/>
    <p:sldId id="26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448" autoAdjust="0"/>
  </p:normalViewPr>
  <p:slideViewPr>
    <p:cSldViewPr>
      <p:cViewPr varScale="1">
        <p:scale>
          <a:sx n="54" d="100"/>
          <a:sy n="54" d="100"/>
        </p:scale>
        <p:origin x="-18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hn\Documents\Documents\IOE_Work\ALSPAC\Genetics_Projects\Paper\Graphs_Presentat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ohn\Documents\Documents\IOE_Work\ALSPAC\Genetics_Projects\Paper\Graphs_Presentati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ohn\Documents\Documents\IOE_Work\ALSPAC\Genetics_Projects\Paper\Graphs_Presentati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ohn\Documents\Documents\IOE_Work\ALSPAC\Genetics_Projects\Paper\Graphs_Present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GB"/>
  <c:chart>
    <c:plotArea>
      <c:layout>
        <c:manualLayout>
          <c:layoutTarget val="inner"/>
          <c:xMode val="edge"/>
          <c:yMode val="edge"/>
          <c:x val="0.11478739333781006"/>
          <c:y val="6.0659813356663754E-2"/>
          <c:w val="0.80501932921907393"/>
          <c:h val="0.8326195683872849"/>
        </c:manualLayout>
      </c:layout>
      <c:barChart>
        <c:barDir val="col"/>
        <c:grouping val="clustered"/>
        <c:ser>
          <c:idx val="0"/>
          <c:order val="0"/>
          <c:tx>
            <c:strRef>
              <c:f>Replication_Scerri!$A$2</c:f>
              <c:strCache>
                <c:ptCount val="1"/>
                <c:pt idx="0">
                  <c:v>rs9461045</c:v>
                </c:pt>
              </c:strCache>
            </c:strRef>
          </c:tx>
          <c:cat>
            <c:strRef>
              <c:f>Replication_Scerri!$B$1:$C$1</c:f>
              <c:strCache>
                <c:ptCount val="2"/>
                <c:pt idx="0">
                  <c:v>Scerri</c:v>
                </c:pt>
                <c:pt idx="1">
                  <c:v>Replication</c:v>
                </c:pt>
              </c:strCache>
            </c:strRef>
          </c:cat>
          <c:val>
            <c:numRef>
              <c:f>Replication_Scerri!$B$2:$C$2</c:f>
              <c:numCache>
                <c:formatCode>General</c:formatCode>
                <c:ptCount val="2"/>
                <c:pt idx="0">
                  <c:v>0.08</c:v>
                </c:pt>
                <c:pt idx="1">
                  <c:v>7.0000000000000007E-2</c:v>
                </c:pt>
              </c:numCache>
            </c:numRef>
          </c:val>
        </c:ser>
        <c:ser>
          <c:idx val="1"/>
          <c:order val="1"/>
          <c:tx>
            <c:strRef>
              <c:f>Replication_Scerri!$A$3</c:f>
              <c:strCache>
                <c:ptCount val="1"/>
                <c:pt idx="0">
                  <c:v>rs2143340</c:v>
                </c:pt>
              </c:strCache>
            </c:strRef>
          </c:tx>
          <c:cat>
            <c:strRef>
              <c:f>Replication_Scerri!$B$1:$C$1</c:f>
              <c:strCache>
                <c:ptCount val="2"/>
                <c:pt idx="0">
                  <c:v>Scerri</c:v>
                </c:pt>
                <c:pt idx="1">
                  <c:v>Replication</c:v>
                </c:pt>
              </c:strCache>
            </c:strRef>
          </c:cat>
          <c:val>
            <c:numRef>
              <c:f>Replication_Scerri!$B$3:$C$3</c:f>
              <c:numCache>
                <c:formatCode>General</c:formatCode>
                <c:ptCount val="2"/>
                <c:pt idx="0">
                  <c:v>0.11</c:v>
                </c:pt>
                <c:pt idx="1">
                  <c:v>0.1</c:v>
                </c:pt>
              </c:numCache>
            </c:numRef>
          </c:val>
        </c:ser>
        <c:axId val="66579840"/>
        <c:axId val="71037312"/>
      </c:barChart>
      <c:catAx>
        <c:axId val="66579840"/>
        <c:scaling>
          <c:orientation val="minMax"/>
        </c:scaling>
        <c:axPos val="b"/>
        <c:tickLblPos val="nextTo"/>
        <c:crossAx val="71037312"/>
        <c:crosses val="autoZero"/>
        <c:auto val="1"/>
        <c:lblAlgn val="ctr"/>
        <c:lblOffset val="100"/>
      </c:catAx>
      <c:valAx>
        <c:axId val="71037312"/>
        <c:scaling>
          <c:orientation val="minMax"/>
          <c:max val="0.2"/>
        </c:scaling>
        <c:axPos val="l"/>
        <c:title>
          <c:tx>
            <c:rich>
              <a:bodyPr rot="-5400000" vert="horz"/>
              <a:lstStyle/>
              <a:p>
                <a:pPr>
                  <a:defRPr/>
                </a:pPr>
                <a:r>
                  <a:rPr lang="en-US"/>
                  <a:t>standard deviations difference</a:t>
                </a:r>
              </a:p>
            </c:rich>
          </c:tx>
          <c:layout>
            <c:manualLayout>
              <c:xMode val="edge"/>
              <c:yMode val="edge"/>
              <c:x val="8.0402816599532221E-3"/>
              <c:y val="0.2259637046501006"/>
            </c:manualLayout>
          </c:layout>
        </c:title>
        <c:numFmt formatCode="General" sourceLinked="1"/>
        <c:tickLblPos val="nextTo"/>
        <c:crossAx val="66579840"/>
        <c:crosses val="autoZero"/>
        <c:crossBetween val="between"/>
        <c:majorUnit val="0.05"/>
      </c:valAx>
    </c:plotArea>
    <c:legend>
      <c:legendPos val="r"/>
      <c:layout>
        <c:manualLayout>
          <c:xMode val="edge"/>
          <c:yMode val="edge"/>
          <c:x val="0.17273982884119188"/>
          <c:y val="6.8689207966651233E-2"/>
          <c:w val="0.18902385968913976"/>
          <c:h val="0.12095667185986778"/>
        </c:manualLayout>
      </c:layout>
    </c:legend>
    <c:plotVisOnly val="1"/>
  </c:chart>
  <c:spPr>
    <a:noFill/>
    <a:ln>
      <a:noFill/>
    </a:ln>
  </c:spPr>
  <c:txPr>
    <a:bodyPr/>
    <a:lstStyle/>
    <a:p>
      <a:pPr>
        <a:defRPr sz="1600">
          <a:latin typeface="Times New Roman" pitchFamily="18" charset="0"/>
          <a:cs typeface="Times New Roman" pitchFamily="18" charset="0"/>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GB"/>
  <c:chart>
    <c:plotArea>
      <c:layout>
        <c:manualLayout>
          <c:layoutTarget val="inner"/>
          <c:xMode val="edge"/>
          <c:yMode val="edge"/>
          <c:x val="0.10508538979544448"/>
          <c:y val="6.6307876563973189E-2"/>
          <c:w val="0.85137826940533234"/>
          <c:h val="0.89395051346736998"/>
        </c:manualLayout>
      </c:layout>
      <c:barChart>
        <c:barDir val="col"/>
        <c:grouping val="clustered"/>
        <c:ser>
          <c:idx val="0"/>
          <c:order val="0"/>
          <c:tx>
            <c:strRef>
              <c:f>Different_Tests!$A$3</c:f>
              <c:strCache>
                <c:ptCount val="1"/>
                <c:pt idx="0">
                  <c:v>rs9461045</c:v>
                </c:pt>
              </c:strCache>
            </c:strRef>
          </c:tx>
          <c:cat>
            <c:strRef>
              <c:f>Different_Tests!$B$2:$G$2</c:f>
              <c:strCache>
                <c:ptCount val="6"/>
                <c:pt idx="0">
                  <c:v>Single word age 7</c:v>
                </c:pt>
                <c:pt idx="1">
                  <c:v>KS1 </c:v>
                </c:pt>
                <c:pt idx="2">
                  <c:v>KS2</c:v>
                </c:pt>
                <c:pt idx="3">
                  <c:v>WPM</c:v>
                </c:pt>
                <c:pt idx="4">
                  <c:v>Accuracy</c:v>
                </c:pt>
                <c:pt idx="5">
                  <c:v>Age 8 (Comprehension)</c:v>
                </c:pt>
              </c:strCache>
            </c:strRef>
          </c:cat>
          <c:val>
            <c:numRef>
              <c:f>Different_Tests!$B$3:$G$3</c:f>
              <c:numCache>
                <c:formatCode>General</c:formatCode>
                <c:ptCount val="6"/>
                <c:pt idx="0">
                  <c:v>7.0000000000000007E-2</c:v>
                </c:pt>
                <c:pt idx="1">
                  <c:v>0.03</c:v>
                </c:pt>
                <c:pt idx="2">
                  <c:v>-0.01</c:v>
                </c:pt>
                <c:pt idx="3">
                  <c:v>-0.01</c:v>
                </c:pt>
                <c:pt idx="4">
                  <c:v>0.01</c:v>
                </c:pt>
                <c:pt idx="5">
                  <c:v>0.02</c:v>
                </c:pt>
              </c:numCache>
            </c:numRef>
          </c:val>
        </c:ser>
        <c:ser>
          <c:idx val="1"/>
          <c:order val="1"/>
          <c:tx>
            <c:strRef>
              <c:f>Different_Tests!$A$4</c:f>
              <c:strCache>
                <c:ptCount val="1"/>
                <c:pt idx="0">
                  <c:v>rs2143340</c:v>
                </c:pt>
              </c:strCache>
            </c:strRef>
          </c:tx>
          <c:cat>
            <c:strRef>
              <c:f>Different_Tests!$B$2:$G$2</c:f>
              <c:strCache>
                <c:ptCount val="6"/>
                <c:pt idx="0">
                  <c:v>Single word age 7</c:v>
                </c:pt>
                <c:pt idx="1">
                  <c:v>KS1 </c:v>
                </c:pt>
                <c:pt idx="2">
                  <c:v>KS2</c:v>
                </c:pt>
                <c:pt idx="3">
                  <c:v>WPM</c:v>
                </c:pt>
                <c:pt idx="4">
                  <c:v>Accuracy</c:v>
                </c:pt>
                <c:pt idx="5">
                  <c:v>Age 8 (Comprehension)</c:v>
                </c:pt>
              </c:strCache>
            </c:strRef>
          </c:cat>
          <c:val>
            <c:numRef>
              <c:f>Different_Tests!$B$4:$G$4</c:f>
              <c:numCache>
                <c:formatCode>General</c:formatCode>
                <c:ptCount val="6"/>
                <c:pt idx="0">
                  <c:v>0.1</c:v>
                </c:pt>
                <c:pt idx="1">
                  <c:v>0.06</c:v>
                </c:pt>
                <c:pt idx="2">
                  <c:v>-0.01</c:v>
                </c:pt>
                <c:pt idx="3">
                  <c:v>-0.01</c:v>
                </c:pt>
                <c:pt idx="4">
                  <c:v>0.01</c:v>
                </c:pt>
                <c:pt idx="5">
                  <c:v>0.02</c:v>
                </c:pt>
              </c:numCache>
            </c:numRef>
          </c:val>
        </c:ser>
        <c:gapWidth val="50"/>
        <c:axId val="66487424"/>
        <c:axId val="66515328"/>
      </c:barChart>
      <c:catAx>
        <c:axId val="66487424"/>
        <c:scaling>
          <c:orientation val="minMax"/>
        </c:scaling>
        <c:axPos val="b"/>
        <c:numFmt formatCode="General" sourceLinked="1"/>
        <c:tickLblPos val="nextTo"/>
        <c:txPr>
          <a:bodyPr rot="0" vert="horz"/>
          <a:lstStyle/>
          <a:p>
            <a:pPr>
              <a:defRPr/>
            </a:pPr>
            <a:endParaRPr lang="en-US"/>
          </a:p>
        </c:txPr>
        <c:crossAx val="66515328"/>
        <c:crosses val="autoZero"/>
        <c:auto val="1"/>
        <c:lblAlgn val="ctr"/>
        <c:lblOffset val="100"/>
      </c:catAx>
      <c:valAx>
        <c:axId val="66515328"/>
        <c:scaling>
          <c:orientation val="minMax"/>
          <c:max val="0.2"/>
        </c:scaling>
        <c:axPos val="l"/>
        <c:title>
          <c:tx>
            <c:rich>
              <a:bodyPr rot="-5400000" vert="horz"/>
              <a:lstStyle/>
              <a:p>
                <a:pPr>
                  <a:defRPr/>
                </a:pPr>
                <a:r>
                  <a:rPr lang="en-US"/>
                  <a:t>Standard deviation difference</a:t>
                </a:r>
              </a:p>
            </c:rich>
          </c:tx>
          <c:layout>
            <c:manualLayout>
              <c:xMode val="edge"/>
              <c:yMode val="edge"/>
              <c:x val="6.6541414226706924E-3"/>
              <c:y val="0.23063170501745536"/>
            </c:manualLayout>
          </c:layout>
        </c:title>
        <c:numFmt formatCode="General" sourceLinked="1"/>
        <c:tickLblPos val="nextTo"/>
        <c:crossAx val="66487424"/>
        <c:crosses val="autoZero"/>
        <c:crossBetween val="between"/>
      </c:valAx>
    </c:plotArea>
    <c:legend>
      <c:legendPos val="r"/>
      <c:layout>
        <c:manualLayout>
          <c:xMode val="edge"/>
          <c:yMode val="edge"/>
          <c:x val="0.72706481294922043"/>
          <c:y val="0.10153683459470474"/>
          <c:w val="0.19816230400012055"/>
          <c:h val="0.10980047396988003"/>
        </c:manualLayout>
      </c:layout>
    </c:legend>
    <c:plotVisOnly val="1"/>
  </c:chart>
  <c:spPr>
    <a:noFill/>
    <a:ln>
      <a:noFill/>
    </a:ln>
  </c:spPr>
  <c:txPr>
    <a:bodyPr/>
    <a:lstStyle/>
    <a:p>
      <a:pPr>
        <a:defRPr sz="1400">
          <a:latin typeface="Times New Roman" pitchFamily="18" charset="0"/>
          <a:cs typeface="Times New Roman" pitchFamily="18" charset="0"/>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GB"/>
  <c:chart>
    <c:plotArea>
      <c:layout>
        <c:manualLayout>
          <c:layoutTarget val="inner"/>
          <c:xMode val="edge"/>
          <c:yMode val="edge"/>
          <c:x val="0.10508538979544448"/>
          <c:y val="6.6307876563973189E-2"/>
          <c:w val="0.85137826940533234"/>
          <c:h val="0.85187931605636691"/>
        </c:manualLayout>
      </c:layout>
      <c:barChart>
        <c:barDir val="col"/>
        <c:grouping val="clustered"/>
        <c:ser>
          <c:idx val="0"/>
          <c:order val="0"/>
          <c:tx>
            <c:strRef>
              <c:f>Sample_Selections!$A$3</c:f>
              <c:strCache>
                <c:ptCount val="1"/>
                <c:pt idx="0">
                  <c:v>rs9461045</c:v>
                </c:pt>
              </c:strCache>
            </c:strRef>
          </c:tx>
          <c:cat>
            <c:strRef>
              <c:f>Sample_Selections!$B$2:$F$2</c:f>
              <c:strCache>
                <c:ptCount val="5"/>
                <c:pt idx="0">
                  <c:v>Initial replication</c:v>
                </c:pt>
                <c:pt idx="1">
                  <c:v>Sample 1</c:v>
                </c:pt>
                <c:pt idx="2">
                  <c:v>Sample 2 </c:v>
                </c:pt>
                <c:pt idx="3">
                  <c:v>Sample 3</c:v>
                </c:pt>
                <c:pt idx="4">
                  <c:v>Sample 4</c:v>
                </c:pt>
              </c:strCache>
            </c:strRef>
          </c:cat>
          <c:val>
            <c:numRef>
              <c:f>Sample_Selections!$B$3:$F$3</c:f>
              <c:numCache>
                <c:formatCode>General</c:formatCode>
                <c:ptCount val="5"/>
                <c:pt idx="0">
                  <c:v>7.0000000000000007E-2</c:v>
                </c:pt>
                <c:pt idx="1">
                  <c:v>5.8000000000000003E-2</c:v>
                </c:pt>
                <c:pt idx="2">
                  <c:v>4.4999999999999998E-2</c:v>
                </c:pt>
                <c:pt idx="3">
                  <c:v>5.2999999999999999E-2</c:v>
                </c:pt>
                <c:pt idx="4">
                  <c:v>4.9000000000000002E-2</c:v>
                </c:pt>
              </c:numCache>
            </c:numRef>
          </c:val>
        </c:ser>
        <c:ser>
          <c:idx val="1"/>
          <c:order val="1"/>
          <c:tx>
            <c:strRef>
              <c:f>Sample_Selections!$A$4</c:f>
              <c:strCache>
                <c:ptCount val="1"/>
                <c:pt idx="0">
                  <c:v>rs2143340</c:v>
                </c:pt>
              </c:strCache>
            </c:strRef>
          </c:tx>
          <c:cat>
            <c:strRef>
              <c:f>Sample_Selections!$B$2:$F$2</c:f>
              <c:strCache>
                <c:ptCount val="5"/>
                <c:pt idx="0">
                  <c:v>Initial replication</c:v>
                </c:pt>
                <c:pt idx="1">
                  <c:v>Sample 1</c:v>
                </c:pt>
                <c:pt idx="2">
                  <c:v>Sample 2 </c:v>
                </c:pt>
                <c:pt idx="3">
                  <c:v>Sample 3</c:v>
                </c:pt>
                <c:pt idx="4">
                  <c:v>Sample 4</c:v>
                </c:pt>
              </c:strCache>
            </c:strRef>
          </c:cat>
          <c:val>
            <c:numRef>
              <c:f>Sample_Selections!$B$4:$F$4</c:f>
              <c:numCache>
                <c:formatCode>General</c:formatCode>
                <c:ptCount val="5"/>
                <c:pt idx="0">
                  <c:v>0.1</c:v>
                </c:pt>
                <c:pt idx="1">
                  <c:v>9.6000000000000002E-2</c:v>
                </c:pt>
                <c:pt idx="2">
                  <c:v>7.3999999999999996E-2</c:v>
                </c:pt>
                <c:pt idx="3">
                  <c:v>7.5999999999999998E-2</c:v>
                </c:pt>
                <c:pt idx="4">
                  <c:v>6.0999999999999999E-2</c:v>
                </c:pt>
              </c:numCache>
            </c:numRef>
          </c:val>
        </c:ser>
        <c:gapWidth val="50"/>
        <c:axId val="66749952"/>
        <c:axId val="68218880"/>
      </c:barChart>
      <c:catAx>
        <c:axId val="66749952"/>
        <c:scaling>
          <c:orientation val="minMax"/>
        </c:scaling>
        <c:axPos val="b"/>
        <c:numFmt formatCode="General" sourceLinked="1"/>
        <c:tickLblPos val="nextTo"/>
        <c:txPr>
          <a:bodyPr rot="0" vert="horz"/>
          <a:lstStyle/>
          <a:p>
            <a:pPr>
              <a:defRPr/>
            </a:pPr>
            <a:endParaRPr lang="en-US"/>
          </a:p>
        </c:txPr>
        <c:crossAx val="68218880"/>
        <c:crosses val="autoZero"/>
        <c:auto val="1"/>
        <c:lblAlgn val="ctr"/>
        <c:lblOffset val="100"/>
      </c:catAx>
      <c:valAx>
        <c:axId val="68218880"/>
        <c:scaling>
          <c:orientation val="minMax"/>
          <c:max val="0.2"/>
        </c:scaling>
        <c:axPos val="l"/>
        <c:title>
          <c:tx>
            <c:rich>
              <a:bodyPr rot="-5400000" vert="horz"/>
              <a:lstStyle/>
              <a:p>
                <a:pPr>
                  <a:defRPr/>
                </a:pPr>
                <a:r>
                  <a:rPr lang="en-US"/>
                  <a:t>Standard deviation difference</a:t>
                </a:r>
              </a:p>
            </c:rich>
          </c:tx>
          <c:layout>
            <c:manualLayout>
              <c:xMode val="edge"/>
              <c:yMode val="edge"/>
              <c:x val="6.6541095823660903E-3"/>
              <c:y val="0.26399881995093638"/>
            </c:manualLayout>
          </c:layout>
        </c:title>
        <c:numFmt formatCode="General" sourceLinked="1"/>
        <c:tickLblPos val="nextTo"/>
        <c:crossAx val="66749952"/>
        <c:crosses val="autoZero"/>
        <c:crossBetween val="between"/>
        <c:majorUnit val="0.05"/>
      </c:valAx>
    </c:plotArea>
    <c:legend>
      <c:legendPos val="r"/>
      <c:layout>
        <c:manualLayout>
          <c:xMode val="edge"/>
          <c:yMode val="edge"/>
          <c:x val="0.71757243834505713"/>
          <c:y val="0.10153683459470469"/>
          <c:w val="0.20765468066900949"/>
          <c:h val="0.10980047396988007"/>
        </c:manualLayout>
      </c:layout>
    </c:legend>
    <c:plotVisOnly val="1"/>
  </c:chart>
  <c:spPr>
    <a:noFill/>
    <a:ln>
      <a:noFill/>
    </a:ln>
  </c:spPr>
  <c:txPr>
    <a:bodyPr/>
    <a:lstStyle/>
    <a:p>
      <a:pPr>
        <a:defRPr sz="1400">
          <a:latin typeface="Times New Roman" pitchFamily="18" charset="0"/>
          <a:cs typeface="Times New Roman" pitchFamily="18"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GB"/>
  <c:chart>
    <c:plotArea>
      <c:layout>
        <c:manualLayout>
          <c:layoutTarget val="inner"/>
          <c:xMode val="edge"/>
          <c:yMode val="edge"/>
          <c:x val="0.18390153974457688"/>
          <c:y val="3.7225120729731331E-2"/>
          <c:w val="0.79304383568962622"/>
          <c:h val="0.8170840827637661"/>
        </c:manualLayout>
      </c:layout>
      <c:barChart>
        <c:barDir val="bar"/>
        <c:grouping val="clustered"/>
        <c:ser>
          <c:idx val="0"/>
          <c:order val="0"/>
          <c:tx>
            <c:strRef>
              <c:f>'Genetic_Risk_Across SES_Groups'!$C$1</c:f>
              <c:strCache>
                <c:ptCount val="1"/>
                <c:pt idx="0">
                  <c:v>Prof</c:v>
                </c:pt>
              </c:strCache>
            </c:strRef>
          </c:tx>
          <c:cat>
            <c:multiLvlStrRef>
              <c:f>'Genetic_Risk_Across SES_Groups'!$A$2:$B$6</c:f>
              <c:multiLvlStrCache>
                <c:ptCount val="5"/>
                <c:lvl>
                  <c:pt idx="0">
                    <c:v>rs9461045</c:v>
                  </c:pt>
                  <c:pt idx="1">
                    <c:v>rs2143340</c:v>
                  </c:pt>
                  <c:pt idx="2">
                    <c:v>rs12927866</c:v>
                  </c:pt>
                  <c:pt idx="3">
                    <c:v>rs6564903</c:v>
                  </c:pt>
                  <c:pt idx="4">
                    <c:v>rs16955705</c:v>
                  </c:pt>
                </c:lvl>
                <c:lvl>
                  <c:pt idx="0">
                    <c:v>KIA</c:v>
                  </c:pt>
                  <c:pt idx="3">
                    <c:v>CMIP</c:v>
                  </c:pt>
                </c:lvl>
              </c:multiLvlStrCache>
            </c:multiLvlStrRef>
          </c:cat>
          <c:val>
            <c:numRef>
              <c:f>'Genetic_Risk_Across SES_Groups'!$C$2:$C$6</c:f>
              <c:numCache>
                <c:formatCode>General</c:formatCode>
                <c:ptCount val="5"/>
                <c:pt idx="0">
                  <c:v>3.2</c:v>
                </c:pt>
                <c:pt idx="1">
                  <c:v>2.7</c:v>
                </c:pt>
                <c:pt idx="2">
                  <c:v>15.8</c:v>
                </c:pt>
                <c:pt idx="3">
                  <c:v>21.1</c:v>
                </c:pt>
                <c:pt idx="4">
                  <c:v>21.2</c:v>
                </c:pt>
              </c:numCache>
            </c:numRef>
          </c:val>
        </c:ser>
        <c:ser>
          <c:idx val="1"/>
          <c:order val="1"/>
          <c:tx>
            <c:strRef>
              <c:f>'Genetic_Risk_Across SES_Groups'!$D$1</c:f>
              <c:strCache>
                <c:ptCount val="1"/>
                <c:pt idx="0">
                  <c:v>Technical</c:v>
                </c:pt>
              </c:strCache>
            </c:strRef>
          </c:tx>
          <c:cat>
            <c:multiLvlStrRef>
              <c:f>'Genetic_Risk_Across SES_Groups'!$A$2:$B$6</c:f>
              <c:multiLvlStrCache>
                <c:ptCount val="5"/>
                <c:lvl>
                  <c:pt idx="0">
                    <c:v>rs9461045</c:v>
                  </c:pt>
                  <c:pt idx="1">
                    <c:v>rs2143340</c:v>
                  </c:pt>
                  <c:pt idx="2">
                    <c:v>rs12927866</c:v>
                  </c:pt>
                  <c:pt idx="3">
                    <c:v>rs6564903</c:v>
                  </c:pt>
                  <c:pt idx="4">
                    <c:v>rs16955705</c:v>
                  </c:pt>
                </c:lvl>
                <c:lvl>
                  <c:pt idx="0">
                    <c:v>KIA</c:v>
                  </c:pt>
                  <c:pt idx="3">
                    <c:v>CMIP</c:v>
                  </c:pt>
                </c:lvl>
              </c:multiLvlStrCache>
            </c:multiLvlStrRef>
          </c:cat>
          <c:val>
            <c:numRef>
              <c:f>'Genetic_Risk_Across SES_Groups'!$D$2:$D$6</c:f>
              <c:numCache>
                <c:formatCode>General</c:formatCode>
                <c:ptCount val="5"/>
                <c:pt idx="0">
                  <c:v>3.5</c:v>
                </c:pt>
                <c:pt idx="1">
                  <c:v>2.5</c:v>
                </c:pt>
                <c:pt idx="2">
                  <c:v>17.7</c:v>
                </c:pt>
                <c:pt idx="3">
                  <c:v>23.2</c:v>
                </c:pt>
                <c:pt idx="4">
                  <c:v>22.6</c:v>
                </c:pt>
              </c:numCache>
            </c:numRef>
          </c:val>
        </c:ser>
        <c:ser>
          <c:idx val="2"/>
          <c:order val="2"/>
          <c:tx>
            <c:strRef>
              <c:f>'Genetic_Risk_Across SES_Groups'!$E$1</c:f>
              <c:strCache>
                <c:ptCount val="1"/>
                <c:pt idx="0">
                  <c:v>Skilled</c:v>
                </c:pt>
              </c:strCache>
            </c:strRef>
          </c:tx>
          <c:cat>
            <c:multiLvlStrRef>
              <c:f>'Genetic_Risk_Across SES_Groups'!$A$2:$B$6</c:f>
              <c:multiLvlStrCache>
                <c:ptCount val="5"/>
                <c:lvl>
                  <c:pt idx="0">
                    <c:v>rs9461045</c:v>
                  </c:pt>
                  <c:pt idx="1">
                    <c:v>rs2143340</c:v>
                  </c:pt>
                  <c:pt idx="2">
                    <c:v>rs12927866</c:v>
                  </c:pt>
                  <c:pt idx="3">
                    <c:v>rs6564903</c:v>
                  </c:pt>
                  <c:pt idx="4">
                    <c:v>rs16955705</c:v>
                  </c:pt>
                </c:lvl>
                <c:lvl>
                  <c:pt idx="0">
                    <c:v>KIA</c:v>
                  </c:pt>
                  <c:pt idx="3">
                    <c:v>CMIP</c:v>
                  </c:pt>
                </c:lvl>
              </c:multiLvlStrCache>
            </c:multiLvlStrRef>
          </c:cat>
          <c:val>
            <c:numRef>
              <c:f>'Genetic_Risk_Across SES_Groups'!$E$2:$E$6</c:f>
              <c:numCache>
                <c:formatCode>General</c:formatCode>
                <c:ptCount val="5"/>
                <c:pt idx="0">
                  <c:v>3.4</c:v>
                </c:pt>
                <c:pt idx="1">
                  <c:v>2.2999999999999998</c:v>
                </c:pt>
                <c:pt idx="2">
                  <c:v>15.3</c:v>
                </c:pt>
                <c:pt idx="3">
                  <c:v>20.8</c:v>
                </c:pt>
                <c:pt idx="4">
                  <c:v>21</c:v>
                </c:pt>
              </c:numCache>
            </c:numRef>
          </c:val>
        </c:ser>
        <c:ser>
          <c:idx val="3"/>
          <c:order val="3"/>
          <c:tx>
            <c:strRef>
              <c:f>'Genetic_Risk_Across SES_Groups'!$F$1</c:f>
              <c:strCache>
                <c:ptCount val="1"/>
                <c:pt idx="0">
                  <c:v>Semi</c:v>
                </c:pt>
              </c:strCache>
            </c:strRef>
          </c:tx>
          <c:cat>
            <c:multiLvlStrRef>
              <c:f>'Genetic_Risk_Across SES_Groups'!$A$2:$B$6</c:f>
              <c:multiLvlStrCache>
                <c:ptCount val="5"/>
                <c:lvl>
                  <c:pt idx="0">
                    <c:v>rs9461045</c:v>
                  </c:pt>
                  <c:pt idx="1">
                    <c:v>rs2143340</c:v>
                  </c:pt>
                  <c:pt idx="2">
                    <c:v>rs12927866</c:v>
                  </c:pt>
                  <c:pt idx="3">
                    <c:v>rs6564903</c:v>
                  </c:pt>
                  <c:pt idx="4">
                    <c:v>rs16955705</c:v>
                  </c:pt>
                </c:lvl>
                <c:lvl>
                  <c:pt idx="0">
                    <c:v>KIA</c:v>
                  </c:pt>
                  <c:pt idx="3">
                    <c:v>CMIP</c:v>
                  </c:pt>
                </c:lvl>
              </c:multiLvlStrCache>
            </c:multiLvlStrRef>
          </c:cat>
          <c:val>
            <c:numRef>
              <c:f>'Genetic_Risk_Across SES_Groups'!$F$2:$F$6</c:f>
              <c:numCache>
                <c:formatCode>General</c:formatCode>
                <c:ptCount val="5"/>
                <c:pt idx="0">
                  <c:v>4.2</c:v>
                </c:pt>
                <c:pt idx="1">
                  <c:v>2.7</c:v>
                </c:pt>
                <c:pt idx="2">
                  <c:v>17.899999999999999</c:v>
                </c:pt>
                <c:pt idx="3">
                  <c:v>23.6</c:v>
                </c:pt>
                <c:pt idx="4">
                  <c:v>23.5</c:v>
                </c:pt>
              </c:numCache>
            </c:numRef>
          </c:val>
        </c:ser>
        <c:ser>
          <c:idx val="4"/>
          <c:order val="4"/>
          <c:tx>
            <c:strRef>
              <c:f>'Genetic_Risk_Across SES_Groups'!$G$1</c:f>
              <c:strCache>
                <c:ptCount val="1"/>
                <c:pt idx="0">
                  <c:v>Unskilled</c:v>
                </c:pt>
              </c:strCache>
            </c:strRef>
          </c:tx>
          <c:cat>
            <c:multiLvlStrRef>
              <c:f>'Genetic_Risk_Across SES_Groups'!$A$2:$B$6</c:f>
              <c:multiLvlStrCache>
                <c:ptCount val="5"/>
                <c:lvl>
                  <c:pt idx="0">
                    <c:v>rs9461045</c:v>
                  </c:pt>
                  <c:pt idx="1">
                    <c:v>rs2143340</c:v>
                  </c:pt>
                  <c:pt idx="2">
                    <c:v>rs12927866</c:v>
                  </c:pt>
                  <c:pt idx="3">
                    <c:v>rs6564903</c:v>
                  </c:pt>
                  <c:pt idx="4">
                    <c:v>rs16955705</c:v>
                  </c:pt>
                </c:lvl>
                <c:lvl>
                  <c:pt idx="0">
                    <c:v>KIA</c:v>
                  </c:pt>
                  <c:pt idx="3">
                    <c:v>CMIP</c:v>
                  </c:pt>
                </c:lvl>
              </c:multiLvlStrCache>
            </c:multiLvlStrRef>
          </c:cat>
          <c:val>
            <c:numRef>
              <c:f>'Genetic_Risk_Across SES_Groups'!$G$2:$G$6</c:f>
              <c:numCache>
                <c:formatCode>General</c:formatCode>
                <c:ptCount val="5"/>
                <c:pt idx="0">
                  <c:v>2.1</c:v>
                </c:pt>
                <c:pt idx="1">
                  <c:v>1</c:v>
                </c:pt>
                <c:pt idx="2">
                  <c:v>18.399999999999999</c:v>
                </c:pt>
                <c:pt idx="3">
                  <c:v>24.6</c:v>
                </c:pt>
                <c:pt idx="4">
                  <c:v>22.3</c:v>
                </c:pt>
              </c:numCache>
            </c:numRef>
          </c:val>
        </c:ser>
        <c:axId val="88311296"/>
        <c:axId val="88312832"/>
      </c:barChart>
      <c:catAx>
        <c:axId val="88311296"/>
        <c:scaling>
          <c:orientation val="minMax"/>
        </c:scaling>
        <c:axPos val="l"/>
        <c:tickLblPos val="nextTo"/>
        <c:crossAx val="88312832"/>
        <c:crosses val="autoZero"/>
        <c:auto val="1"/>
        <c:lblAlgn val="ctr"/>
        <c:lblOffset val="100"/>
      </c:catAx>
      <c:valAx>
        <c:axId val="88312832"/>
        <c:scaling>
          <c:orientation val="minMax"/>
        </c:scaling>
        <c:axPos val="b"/>
        <c:title>
          <c:tx>
            <c:rich>
              <a:bodyPr/>
              <a:lstStyle/>
              <a:p>
                <a:pPr>
                  <a:defRPr/>
                </a:pPr>
                <a:r>
                  <a:rPr lang="en-US"/>
                  <a:t>Percentage with 2 risk alleles</a:t>
                </a:r>
              </a:p>
            </c:rich>
          </c:tx>
          <c:layout/>
        </c:title>
        <c:numFmt formatCode="General" sourceLinked="1"/>
        <c:tickLblPos val="nextTo"/>
        <c:crossAx val="88311296"/>
        <c:crosses val="autoZero"/>
        <c:crossBetween val="between"/>
      </c:valAx>
    </c:plotArea>
    <c:legend>
      <c:legendPos val="r"/>
      <c:layout>
        <c:manualLayout>
          <c:xMode val="edge"/>
          <c:yMode val="edge"/>
          <c:x val="0.80107125090758791"/>
          <c:y val="0.49389064995664261"/>
          <c:w val="0.188145256127247"/>
          <c:h val="0.28704184819537154"/>
        </c:manualLayout>
      </c:layout>
    </c:legend>
    <c:plotVisOnly val="1"/>
  </c:chart>
  <c:txPr>
    <a:bodyPr/>
    <a:lstStyle/>
    <a:p>
      <a:pPr>
        <a:defRPr sz="1600">
          <a:latin typeface="Times New Roman" pitchFamily="18" charset="0"/>
          <a:cs typeface="Times New Roman" pitchFamily="18" charset="0"/>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GB"/>
  <c:chart>
    <c:plotArea>
      <c:layout>
        <c:manualLayout>
          <c:layoutTarget val="inner"/>
          <c:xMode val="edge"/>
          <c:yMode val="edge"/>
          <c:x val="0.21882926333165134"/>
          <c:y val="4.0072859744990877E-2"/>
          <c:w val="0.75666999151186598"/>
          <c:h val="0.82906031548036696"/>
        </c:manualLayout>
      </c:layout>
      <c:barChart>
        <c:barDir val="bar"/>
        <c:grouping val="clustered"/>
        <c:ser>
          <c:idx val="0"/>
          <c:order val="0"/>
          <c:tx>
            <c:strRef>
              <c:f>'SES Gap'!$B$1</c:f>
              <c:strCache>
                <c:ptCount val="1"/>
                <c:pt idx="0">
                  <c:v>Bi-variate</c:v>
                </c:pt>
              </c:strCache>
            </c:strRef>
          </c:tx>
          <c:cat>
            <c:strRef>
              <c:f>'SES Gap'!$A$2:$A$6</c:f>
              <c:strCache>
                <c:ptCount val="5"/>
                <c:pt idx="0">
                  <c:v>Professional (REF)</c:v>
                </c:pt>
                <c:pt idx="1">
                  <c:v> Technical</c:v>
                </c:pt>
                <c:pt idx="2">
                  <c:v>Skilled</c:v>
                </c:pt>
                <c:pt idx="3">
                  <c:v>Semi – skilled</c:v>
                </c:pt>
                <c:pt idx="4">
                  <c:v>Unskilled</c:v>
                </c:pt>
              </c:strCache>
            </c:strRef>
          </c:cat>
          <c:val>
            <c:numRef>
              <c:f>'SES Gap'!$B$2:$B$6</c:f>
              <c:numCache>
                <c:formatCode>General</c:formatCode>
                <c:ptCount val="5"/>
                <c:pt idx="0">
                  <c:v>0</c:v>
                </c:pt>
                <c:pt idx="1">
                  <c:v>0.442</c:v>
                </c:pt>
                <c:pt idx="2">
                  <c:v>0.65200000000000002</c:v>
                </c:pt>
                <c:pt idx="3">
                  <c:v>1.0029999999999999</c:v>
                </c:pt>
                <c:pt idx="4">
                  <c:v>1.135</c:v>
                </c:pt>
              </c:numCache>
            </c:numRef>
          </c:val>
        </c:ser>
        <c:ser>
          <c:idx val="1"/>
          <c:order val="1"/>
          <c:tx>
            <c:strRef>
              <c:f>'SES Gap'!$C$1</c:f>
              <c:strCache>
                <c:ptCount val="1"/>
                <c:pt idx="0">
                  <c:v>Genes controlled</c:v>
                </c:pt>
              </c:strCache>
            </c:strRef>
          </c:tx>
          <c:cat>
            <c:strRef>
              <c:f>'SES Gap'!$A$2:$A$6</c:f>
              <c:strCache>
                <c:ptCount val="5"/>
                <c:pt idx="0">
                  <c:v>Professional (REF)</c:v>
                </c:pt>
                <c:pt idx="1">
                  <c:v> Technical</c:v>
                </c:pt>
                <c:pt idx="2">
                  <c:v>Skilled</c:v>
                </c:pt>
                <c:pt idx="3">
                  <c:v>Semi – skilled</c:v>
                </c:pt>
                <c:pt idx="4">
                  <c:v>Unskilled</c:v>
                </c:pt>
              </c:strCache>
            </c:strRef>
          </c:cat>
          <c:val>
            <c:numRef>
              <c:f>'SES Gap'!$C$2:$C$6</c:f>
              <c:numCache>
                <c:formatCode>General</c:formatCode>
                <c:ptCount val="5"/>
                <c:pt idx="0">
                  <c:v>0</c:v>
                </c:pt>
                <c:pt idx="1">
                  <c:v>0.432</c:v>
                </c:pt>
                <c:pt idx="2">
                  <c:v>0.64</c:v>
                </c:pt>
                <c:pt idx="3">
                  <c:v>0.97399999999999998</c:v>
                </c:pt>
                <c:pt idx="4">
                  <c:v>1.1060000000000001</c:v>
                </c:pt>
              </c:numCache>
            </c:numRef>
          </c:val>
        </c:ser>
        <c:gapWidth val="50"/>
        <c:axId val="66501632"/>
        <c:axId val="66534400"/>
      </c:barChart>
      <c:catAx>
        <c:axId val="66501632"/>
        <c:scaling>
          <c:orientation val="minMax"/>
        </c:scaling>
        <c:axPos val="l"/>
        <c:tickLblPos val="nextTo"/>
        <c:crossAx val="66534400"/>
        <c:crosses val="autoZero"/>
        <c:auto val="1"/>
        <c:lblAlgn val="ctr"/>
        <c:lblOffset val="100"/>
      </c:catAx>
      <c:valAx>
        <c:axId val="66534400"/>
        <c:scaling>
          <c:orientation val="minMax"/>
        </c:scaling>
        <c:axPos val="b"/>
        <c:title>
          <c:tx>
            <c:rich>
              <a:bodyPr/>
              <a:lstStyle/>
              <a:p>
                <a:pPr>
                  <a:defRPr/>
                </a:pPr>
                <a:r>
                  <a:rPr lang="en-US"/>
                  <a:t>Standard deviation difference</a:t>
                </a:r>
              </a:p>
            </c:rich>
          </c:tx>
          <c:layout/>
        </c:title>
        <c:numFmt formatCode="General" sourceLinked="1"/>
        <c:tickLblPos val="nextTo"/>
        <c:crossAx val="66501632"/>
        <c:crosses val="autoZero"/>
        <c:crossBetween val="between"/>
      </c:valAx>
    </c:plotArea>
    <c:legend>
      <c:legendPos val="r"/>
      <c:layout>
        <c:manualLayout>
          <c:xMode val="edge"/>
          <c:yMode val="edge"/>
          <c:x val="0.72809198100795813"/>
          <c:y val="0.64666115314672645"/>
          <c:w val="0.23632474072081661"/>
          <c:h val="0.18214496634876826"/>
        </c:manualLayout>
      </c:layout>
    </c:legend>
    <c:plotVisOnly val="1"/>
  </c:chart>
  <c:spPr>
    <a:noFill/>
    <a:ln>
      <a:noFill/>
    </a:ln>
  </c:spPr>
  <c:txPr>
    <a:bodyPr/>
    <a:lstStyle/>
    <a:p>
      <a:pPr>
        <a:defRPr sz="1600">
          <a:latin typeface="Times New Roman" pitchFamily="18" charset="0"/>
          <a:cs typeface="Times New Roman" pitchFamily="18" charset="0"/>
        </a:defRPr>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DCF387-92FA-49AE-81E7-37D78A860266}" type="datetimeFigureOut">
              <a:rPr lang="en-GB" smtClean="0"/>
              <a:t>19/07/2013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C9F313-E844-421D-841F-EE349C3ECAC2}"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Introduce myself!</a:t>
            </a:r>
          </a:p>
          <a:p>
            <a:r>
              <a:rPr lang="en-GB" dirty="0" smtClean="0"/>
              <a:t>Teaching today about ‘distributional techniques’</a:t>
            </a:r>
          </a:p>
          <a:p>
            <a:r>
              <a:rPr lang="en-GB" dirty="0" smtClean="0"/>
              <a:t>Mainly focus on </a:t>
            </a:r>
            <a:r>
              <a:rPr lang="en-GB" dirty="0" err="1" smtClean="0"/>
              <a:t>Qreg</a:t>
            </a:r>
            <a:r>
              <a:rPr lang="en-GB" dirty="0" smtClean="0"/>
              <a:t>. But also cover some additional bits and pieces</a:t>
            </a:r>
            <a:r>
              <a:rPr lang="en-GB" baseline="0" dirty="0" smtClean="0"/>
              <a:t> (e.g. kernel </a:t>
            </a:r>
            <a:r>
              <a:rPr lang="en-GB" baseline="0" smtClean="0"/>
              <a:t>density estimation, </a:t>
            </a:r>
            <a:r>
              <a:rPr lang="en-GB" baseline="0" dirty="0" smtClean="0"/>
              <a:t>bootstrapping)</a:t>
            </a:r>
          </a:p>
          <a:p>
            <a:r>
              <a:rPr lang="en-GB" baseline="0" dirty="0" smtClean="0"/>
              <a:t>Workshop – Apply these techniques. First look at STATA programming. </a:t>
            </a:r>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3</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4</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5</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6</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7</a:t>
            </a:fld>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 gene comprises</a:t>
            </a:r>
            <a:r>
              <a:rPr lang="en-GB" baseline="0" dirty="0" smtClean="0"/>
              <a:t> a region of DNA, representation a portion of the human genome = GREY SHADED AREA</a:t>
            </a:r>
          </a:p>
          <a:p>
            <a:endParaRPr lang="en-GB" baseline="0" dirty="0" smtClean="0"/>
          </a:p>
          <a:p>
            <a:r>
              <a:rPr lang="en-GB" baseline="0" dirty="0" smtClean="0"/>
              <a:t>‘Mutation’ at a single point within this gene leads to the ‘disease’ / problem.</a:t>
            </a:r>
          </a:p>
          <a:p>
            <a:endParaRPr lang="en-GB" baseline="0" dirty="0" smtClean="0"/>
          </a:p>
          <a:p>
            <a:r>
              <a:rPr lang="en-GB" baseline="0" dirty="0" smtClean="0"/>
              <a:t>BUT – the precise location of this point is unknown.</a:t>
            </a:r>
          </a:p>
          <a:p>
            <a:endParaRPr lang="en-GB" baseline="0" dirty="0" smtClean="0"/>
          </a:p>
          <a:p>
            <a:r>
              <a:rPr lang="en-GB" baseline="0" dirty="0" smtClean="0"/>
              <a:t>Instead researchers take several SNP’s which are highly correlated with ‘true’ disease causing </a:t>
            </a:r>
            <a:r>
              <a:rPr lang="en-GB" baseline="0" dirty="0" err="1" smtClean="0"/>
              <a:t>varient</a:t>
            </a:r>
            <a:r>
              <a:rPr lang="en-GB" baseline="0" dirty="0" smtClean="0"/>
              <a:t>.</a:t>
            </a:r>
          </a:p>
          <a:p>
            <a:endParaRPr lang="en-GB" baseline="0" dirty="0" smtClean="0"/>
          </a:p>
          <a:p>
            <a:r>
              <a:rPr lang="en-GB" baseline="0" dirty="0" smtClean="0"/>
              <a:t>E.g. In a situation of multiple proxies</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8</a:t>
            </a:fld>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9</a:t>
            </a:fld>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10</a:t>
            </a:fld>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11</a:t>
            </a:fld>
            <a:endParaRPr lang="en-GB"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13</a:t>
            </a:fld>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14</a:t>
            </a:fld>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15</a:t>
            </a:fld>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16</a:t>
            </a:fld>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hangingPunct="0"/>
            <a:r>
              <a:rPr lang="en-GB" sz="1200" b="1" kern="1200" dirty="0" smtClean="0">
                <a:solidFill>
                  <a:schemeClr val="tx1"/>
                </a:solidFill>
                <a:latin typeface="+mn-lt"/>
                <a:ea typeface="+mn-ea"/>
                <a:cs typeface="+mn-cs"/>
              </a:rPr>
              <a:t>Selection 1:</a:t>
            </a:r>
            <a:r>
              <a:rPr lang="en-GB" sz="1200" kern="1200" dirty="0" smtClean="0">
                <a:solidFill>
                  <a:schemeClr val="tx1"/>
                </a:solidFill>
                <a:latin typeface="+mn-lt"/>
                <a:ea typeface="+mn-ea"/>
                <a:cs typeface="+mn-cs"/>
              </a:rPr>
              <a:t> As </a:t>
            </a:r>
            <a:r>
              <a:rPr lang="en-GB" sz="1200" kern="1200" dirty="0" err="1" smtClean="0">
                <a:solidFill>
                  <a:schemeClr val="tx1"/>
                </a:solidFill>
                <a:latin typeface="+mn-lt"/>
                <a:ea typeface="+mn-ea"/>
                <a:cs typeface="+mn-cs"/>
              </a:rPr>
              <a:t>Scerri</a:t>
            </a:r>
            <a:r>
              <a:rPr lang="en-GB" sz="1200" kern="1200" dirty="0" smtClean="0">
                <a:solidFill>
                  <a:schemeClr val="tx1"/>
                </a:solidFill>
                <a:latin typeface="+mn-lt"/>
                <a:ea typeface="+mn-ea"/>
                <a:cs typeface="+mn-cs"/>
              </a:rPr>
              <a:t> et al but children </a:t>
            </a:r>
            <a:r>
              <a:rPr lang="en-GB" sz="1200" u="sng" kern="1200" dirty="0" smtClean="0">
                <a:solidFill>
                  <a:schemeClr val="tx1"/>
                </a:solidFill>
                <a:latin typeface="+mn-lt"/>
                <a:ea typeface="+mn-ea"/>
                <a:cs typeface="+mn-cs"/>
              </a:rPr>
              <a:t>missing</a:t>
            </a:r>
            <a:r>
              <a:rPr lang="en-GB" sz="1200" kern="1200" dirty="0" smtClean="0">
                <a:solidFill>
                  <a:schemeClr val="tx1"/>
                </a:solidFill>
                <a:latin typeface="+mn-lt"/>
                <a:ea typeface="+mn-ea"/>
                <a:cs typeface="+mn-cs"/>
              </a:rPr>
              <a:t> all age 7 to 9 clinic data are </a:t>
            </a:r>
            <a:r>
              <a:rPr lang="en-GB" sz="1200" u="sng" kern="1200" dirty="0" smtClean="0">
                <a:solidFill>
                  <a:schemeClr val="tx1"/>
                </a:solidFill>
                <a:latin typeface="+mn-lt"/>
                <a:ea typeface="+mn-ea"/>
                <a:cs typeface="+mn-cs"/>
              </a:rPr>
              <a:t>not</a:t>
            </a:r>
            <a:r>
              <a:rPr lang="en-GB" sz="1200" kern="1200" dirty="0" smtClean="0">
                <a:solidFill>
                  <a:schemeClr val="tx1"/>
                </a:solidFill>
                <a:latin typeface="+mn-lt"/>
                <a:ea typeface="+mn-ea"/>
                <a:cs typeface="+mn-cs"/>
              </a:rPr>
              <a:t> automatically excluded </a:t>
            </a:r>
          </a:p>
          <a:p>
            <a:pPr lvl="0" hangingPunct="0"/>
            <a:r>
              <a:rPr lang="en-GB" sz="1200" b="1" kern="1200" dirty="0" smtClean="0">
                <a:solidFill>
                  <a:schemeClr val="tx1"/>
                </a:solidFill>
                <a:latin typeface="+mn-lt"/>
                <a:ea typeface="+mn-ea"/>
                <a:cs typeface="+mn-cs"/>
              </a:rPr>
              <a:t>Selection 2:</a:t>
            </a:r>
            <a:r>
              <a:rPr lang="en-GB" sz="1200" kern="1200" dirty="0" smtClean="0">
                <a:solidFill>
                  <a:schemeClr val="tx1"/>
                </a:solidFill>
                <a:latin typeface="+mn-lt"/>
                <a:ea typeface="+mn-ea"/>
                <a:cs typeface="+mn-cs"/>
              </a:rPr>
              <a:t> As selection 1 but with children </a:t>
            </a:r>
            <a:r>
              <a:rPr lang="en-GB" sz="1200" u="sng" kern="1200" dirty="0" smtClean="0">
                <a:solidFill>
                  <a:schemeClr val="tx1"/>
                </a:solidFill>
                <a:latin typeface="+mn-lt"/>
                <a:ea typeface="+mn-ea"/>
                <a:cs typeface="+mn-cs"/>
              </a:rPr>
              <a:t>missing</a:t>
            </a:r>
            <a:r>
              <a:rPr lang="en-GB" sz="1200" kern="1200" dirty="0" smtClean="0">
                <a:solidFill>
                  <a:schemeClr val="tx1"/>
                </a:solidFill>
                <a:latin typeface="+mn-lt"/>
                <a:ea typeface="+mn-ea"/>
                <a:cs typeface="+mn-cs"/>
              </a:rPr>
              <a:t> IQ data </a:t>
            </a:r>
            <a:r>
              <a:rPr lang="en-GB" sz="1200" u="sng" kern="1200" dirty="0" smtClean="0">
                <a:solidFill>
                  <a:schemeClr val="tx1"/>
                </a:solidFill>
                <a:latin typeface="+mn-lt"/>
                <a:ea typeface="+mn-ea"/>
                <a:cs typeface="+mn-cs"/>
              </a:rPr>
              <a:t>not</a:t>
            </a:r>
            <a:r>
              <a:rPr lang="en-GB" sz="1200" kern="1200" dirty="0" smtClean="0">
                <a:solidFill>
                  <a:schemeClr val="tx1"/>
                </a:solidFill>
                <a:latin typeface="+mn-lt"/>
                <a:ea typeface="+mn-ea"/>
                <a:cs typeface="+mn-cs"/>
              </a:rPr>
              <a:t> automatically excluded</a:t>
            </a:r>
          </a:p>
          <a:p>
            <a:pPr lvl="0" hangingPunct="0"/>
            <a:r>
              <a:rPr lang="en-GB" sz="1200" b="1" kern="1200" dirty="0" smtClean="0">
                <a:solidFill>
                  <a:schemeClr val="tx1"/>
                </a:solidFill>
                <a:latin typeface="+mn-lt"/>
                <a:ea typeface="+mn-ea"/>
                <a:cs typeface="+mn-cs"/>
              </a:rPr>
              <a:t>Selection 3:</a:t>
            </a:r>
            <a:r>
              <a:rPr lang="en-GB" sz="1200" kern="1200" dirty="0" smtClean="0">
                <a:solidFill>
                  <a:schemeClr val="tx1"/>
                </a:solidFill>
                <a:latin typeface="+mn-lt"/>
                <a:ea typeface="+mn-ea"/>
                <a:cs typeface="+mn-cs"/>
              </a:rPr>
              <a:t> As selection 2 but children with </a:t>
            </a:r>
            <a:r>
              <a:rPr lang="en-GB" sz="1200" u="sng" kern="1200" dirty="0" smtClean="0">
                <a:solidFill>
                  <a:schemeClr val="tx1"/>
                </a:solidFill>
                <a:latin typeface="+mn-lt"/>
                <a:ea typeface="+mn-ea"/>
                <a:cs typeface="+mn-cs"/>
              </a:rPr>
              <a:t>missing</a:t>
            </a:r>
            <a:r>
              <a:rPr lang="en-GB" sz="1200" kern="1200" dirty="0" smtClean="0">
                <a:solidFill>
                  <a:schemeClr val="tx1"/>
                </a:solidFill>
                <a:latin typeface="+mn-lt"/>
                <a:ea typeface="+mn-ea"/>
                <a:cs typeface="+mn-cs"/>
              </a:rPr>
              <a:t> ethnicity data </a:t>
            </a:r>
            <a:r>
              <a:rPr lang="en-GB" sz="1200" u="sng" kern="1200" dirty="0" smtClean="0">
                <a:solidFill>
                  <a:schemeClr val="tx1"/>
                </a:solidFill>
                <a:latin typeface="+mn-lt"/>
                <a:ea typeface="+mn-ea"/>
                <a:cs typeface="+mn-cs"/>
              </a:rPr>
              <a:t>not</a:t>
            </a:r>
            <a:r>
              <a:rPr lang="en-GB" sz="1200" kern="1200" dirty="0" smtClean="0">
                <a:solidFill>
                  <a:schemeClr val="tx1"/>
                </a:solidFill>
                <a:latin typeface="+mn-lt"/>
                <a:ea typeface="+mn-ea"/>
                <a:cs typeface="+mn-cs"/>
              </a:rPr>
              <a:t> automatically excluded</a:t>
            </a:r>
          </a:p>
          <a:p>
            <a:pPr lvl="0" hangingPunct="0"/>
            <a:r>
              <a:rPr lang="en-GB" sz="1200" b="1" kern="1200" dirty="0" smtClean="0">
                <a:solidFill>
                  <a:schemeClr val="tx1"/>
                </a:solidFill>
                <a:latin typeface="+mn-lt"/>
                <a:ea typeface="+mn-ea"/>
                <a:cs typeface="+mn-cs"/>
              </a:rPr>
              <a:t>Selection 4: </a:t>
            </a:r>
            <a:r>
              <a:rPr lang="en-GB" sz="1200" kern="1200" dirty="0" smtClean="0">
                <a:solidFill>
                  <a:schemeClr val="tx1"/>
                </a:solidFill>
                <a:latin typeface="+mn-lt"/>
                <a:ea typeface="+mn-ea"/>
                <a:cs typeface="+mn-cs"/>
              </a:rPr>
              <a:t>Full sample with only limited restrictions (white only, IQ&gt;85, child never had speech therapy)</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52BC42C-5BCA-4557-9BAB-C30C6B7F9196}" type="slidenum">
              <a:rPr lang="en-GB" smtClean="0"/>
              <a:pPr/>
              <a:t>17</a:t>
            </a:fld>
            <a:endParaRPr lang="en-GB"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18</a:t>
            </a:fld>
            <a:endParaRPr lang="en-GB"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hangingPunct="0"/>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52BC42C-5BCA-4557-9BAB-C30C6B7F9196}" type="slidenum">
              <a:rPr lang="en-GB" smtClean="0"/>
              <a:pPr/>
              <a:t>19</a:t>
            </a:fld>
            <a:endParaRPr lang="en-GB"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hangingPunct="0"/>
            <a:r>
              <a:rPr lang="en-GB" sz="1200" b="1" kern="1200" dirty="0" smtClean="0">
                <a:solidFill>
                  <a:schemeClr val="tx1"/>
                </a:solidFill>
                <a:latin typeface="+mn-lt"/>
                <a:ea typeface="+mn-ea"/>
                <a:cs typeface="+mn-cs"/>
              </a:rPr>
              <a:t>Selection 1:</a:t>
            </a:r>
            <a:r>
              <a:rPr lang="en-GB" sz="1200" kern="1200" dirty="0" smtClean="0">
                <a:solidFill>
                  <a:schemeClr val="tx1"/>
                </a:solidFill>
                <a:latin typeface="+mn-lt"/>
                <a:ea typeface="+mn-ea"/>
                <a:cs typeface="+mn-cs"/>
              </a:rPr>
              <a:t> As </a:t>
            </a:r>
            <a:r>
              <a:rPr lang="en-GB" sz="1200" kern="1200" dirty="0" err="1" smtClean="0">
                <a:solidFill>
                  <a:schemeClr val="tx1"/>
                </a:solidFill>
                <a:latin typeface="+mn-lt"/>
                <a:ea typeface="+mn-ea"/>
                <a:cs typeface="+mn-cs"/>
              </a:rPr>
              <a:t>Scerri</a:t>
            </a:r>
            <a:r>
              <a:rPr lang="en-GB" sz="1200" kern="1200" dirty="0" smtClean="0">
                <a:solidFill>
                  <a:schemeClr val="tx1"/>
                </a:solidFill>
                <a:latin typeface="+mn-lt"/>
                <a:ea typeface="+mn-ea"/>
                <a:cs typeface="+mn-cs"/>
              </a:rPr>
              <a:t> et al but children </a:t>
            </a:r>
            <a:r>
              <a:rPr lang="en-GB" sz="1200" u="sng" kern="1200" dirty="0" smtClean="0">
                <a:solidFill>
                  <a:schemeClr val="tx1"/>
                </a:solidFill>
                <a:latin typeface="+mn-lt"/>
                <a:ea typeface="+mn-ea"/>
                <a:cs typeface="+mn-cs"/>
              </a:rPr>
              <a:t>missing</a:t>
            </a:r>
            <a:r>
              <a:rPr lang="en-GB" sz="1200" kern="1200" dirty="0" smtClean="0">
                <a:solidFill>
                  <a:schemeClr val="tx1"/>
                </a:solidFill>
                <a:latin typeface="+mn-lt"/>
                <a:ea typeface="+mn-ea"/>
                <a:cs typeface="+mn-cs"/>
              </a:rPr>
              <a:t> all age 7 to 9 clinic data are </a:t>
            </a:r>
            <a:r>
              <a:rPr lang="en-GB" sz="1200" u="sng" kern="1200" dirty="0" smtClean="0">
                <a:solidFill>
                  <a:schemeClr val="tx1"/>
                </a:solidFill>
                <a:latin typeface="+mn-lt"/>
                <a:ea typeface="+mn-ea"/>
                <a:cs typeface="+mn-cs"/>
              </a:rPr>
              <a:t>not</a:t>
            </a:r>
            <a:r>
              <a:rPr lang="en-GB" sz="1200" kern="1200" dirty="0" smtClean="0">
                <a:solidFill>
                  <a:schemeClr val="tx1"/>
                </a:solidFill>
                <a:latin typeface="+mn-lt"/>
                <a:ea typeface="+mn-ea"/>
                <a:cs typeface="+mn-cs"/>
              </a:rPr>
              <a:t> automatically excluded </a:t>
            </a:r>
          </a:p>
          <a:p>
            <a:pPr lvl="0" hangingPunct="0"/>
            <a:r>
              <a:rPr lang="en-GB" sz="1200" b="1" kern="1200" dirty="0" smtClean="0">
                <a:solidFill>
                  <a:schemeClr val="tx1"/>
                </a:solidFill>
                <a:latin typeface="+mn-lt"/>
                <a:ea typeface="+mn-ea"/>
                <a:cs typeface="+mn-cs"/>
              </a:rPr>
              <a:t>Selection 2:</a:t>
            </a:r>
            <a:r>
              <a:rPr lang="en-GB" sz="1200" kern="1200" dirty="0" smtClean="0">
                <a:solidFill>
                  <a:schemeClr val="tx1"/>
                </a:solidFill>
                <a:latin typeface="+mn-lt"/>
                <a:ea typeface="+mn-ea"/>
                <a:cs typeface="+mn-cs"/>
              </a:rPr>
              <a:t> As selection 1 but with children </a:t>
            </a:r>
            <a:r>
              <a:rPr lang="en-GB" sz="1200" u="sng" kern="1200" dirty="0" smtClean="0">
                <a:solidFill>
                  <a:schemeClr val="tx1"/>
                </a:solidFill>
                <a:latin typeface="+mn-lt"/>
                <a:ea typeface="+mn-ea"/>
                <a:cs typeface="+mn-cs"/>
              </a:rPr>
              <a:t>missing</a:t>
            </a:r>
            <a:r>
              <a:rPr lang="en-GB" sz="1200" kern="1200" dirty="0" smtClean="0">
                <a:solidFill>
                  <a:schemeClr val="tx1"/>
                </a:solidFill>
                <a:latin typeface="+mn-lt"/>
                <a:ea typeface="+mn-ea"/>
                <a:cs typeface="+mn-cs"/>
              </a:rPr>
              <a:t> IQ data </a:t>
            </a:r>
            <a:r>
              <a:rPr lang="en-GB" sz="1200" u="sng" kern="1200" dirty="0" smtClean="0">
                <a:solidFill>
                  <a:schemeClr val="tx1"/>
                </a:solidFill>
                <a:latin typeface="+mn-lt"/>
                <a:ea typeface="+mn-ea"/>
                <a:cs typeface="+mn-cs"/>
              </a:rPr>
              <a:t>not</a:t>
            </a:r>
            <a:r>
              <a:rPr lang="en-GB" sz="1200" kern="1200" dirty="0" smtClean="0">
                <a:solidFill>
                  <a:schemeClr val="tx1"/>
                </a:solidFill>
                <a:latin typeface="+mn-lt"/>
                <a:ea typeface="+mn-ea"/>
                <a:cs typeface="+mn-cs"/>
              </a:rPr>
              <a:t> automatically excluded</a:t>
            </a:r>
          </a:p>
          <a:p>
            <a:pPr lvl="0" hangingPunct="0"/>
            <a:r>
              <a:rPr lang="en-GB" sz="1200" b="1" kern="1200" dirty="0" smtClean="0">
                <a:solidFill>
                  <a:schemeClr val="tx1"/>
                </a:solidFill>
                <a:latin typeface="+mn-lt"/>
                <a:ea typeface="+mn-ea"/>
                <a:cs typeface="+mn-cs"/>
              </a:rPr>
              <a:t>Selection 3:</a:t>
            </a:r>
            <a:r>
              <a:rPr lang="en-GB" sz="1200" kern="1200" dirty="0" smtClean="0">
                <a:solidFill>
                  <a:schemeClr val="tx1"/>
                </a:solidFill>
                <a:latin typeface="+mn-lt"/>
                <a:ea typeface="+mn-ea"/>
                <a:cs typeface="+mn-cs"/>
              </a:rPr>
              <a:t> As selection 2 but children with </a:t>
            </a:r>
            <a:r>
              <a:rPr lang="en-GB" sz="1200" u="sng" kern="1200" dirty="0" smtClean="0">
                <a:solidFill>
                  <a:schemeClr val="tx1"/>
                </a:solidFill>
                <a:latin typeface="+mn-lt"/>
                <a:ea typeface="+mn-ea"/>
                <a:cs typeface="+mn-cs"/>
              </a:rPr>
              <a:t>missing</a:t>
            </a:r>
            <a:r>
              <a:rPr lang="en-GB" sz="1200" kern="1200" dirty="0" smtClean="0">
                <a:solidFill>
                  <a:schemeClr val="tx1"/>
                </a:solidFill>
                <a:latin typeface="+mn-lt"/>
                <a:ea typeface="+mn-ea"/>
                <a:cs typeface="+mn-cs"/>
              </a:rPr>
              <a:t> ethnicity data </a:t>
            </a:r>
            <a:r>
              <a:rPr lang="en-GB" sz="1200" u="sng" kern="1200" dirty="0" smtClean="0">
                <a:solidFill>
                  <a:schemeClr val="tx1"/>
                </a:solidFill>
                <a:latin typeface="+mn-lt"/>
                <a:ea typeface="+mn-ea"/>
                <a:cs typeface="+mn-cs"/>
              </a:rPr>
              <a:t>not</a:t>
            </a:r>
            <a:r>
              <a:rPr lang="en-GB" sz="1200" kern="1200" dirty="0" smtClean="0">
                <a:solidFill>
                  <a:schemeClr val="tx1"/>
                </a:solidFill>
                <a:latin typeface="+mn-lt"/>
                <a:ea typeface="+mn-ea"/>
                <a:cs typeface="+mn-cs"/>
              </a:rPr>
              <a:t> automatically excluded</a:t>
            </a:r>
          </a:p>
          <a:p>
            <a:pPr lvl="0" hangingPunct="0"/>
            <a:r>
              <a:rPr lang="en-GB" sz="1200" b="1" kern="1200" dirty="0" smtClean="0">
                <a:solidFill>
                  <a:schemeClr val="tx1"/>
                </a:solidFill>
                <a:latin typeface="+mn-lt"/>
                <a:ea typeface="+mn-ea"/>
                <a:cs typeface="+mn-cs"/>
              </a:rPr>
              <a:t>Selection 4: </a:t>
            </a:r>
            <a:r>
              <a:rPr lang="en-GB" sz="1200" kern="1200" dirty="0" smtClean="0">
                <a:solidFill>
                  <a:schemeClr val="tx1"/>
                </a:solidFill>
                <a:latin typeface="+mn-lt"/>
                <a:ea typeface="+mn-ea"/>
                <a:cs typeface="+mn-cs"/>
              </a:rPr>
              <a:t>Full sample with only limited restrictions (white only, IQ&gt;85, child never had speech therapy)</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52BC42C-5BCA-4557-9BAB-C30C6B7F9196}" type="slidenum">
              <a:rPr lang="en-GB" smtClean="0"/>
              <a:pPr/>
              <a:t>20</a:t>
            </a:fld>
            <a:endParaRPr lang="en-GB"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hangingPunct="0"/>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52BC42C-5BCA-4557-9BAB-C30C6B7F9196}" type="slidenum">
              <a:rPr lang="en-GB" smtClean="0"/>
              <a:pPr/>
              <a:t>21</a:t>
            </a:fld>
            <a:endParaRPr lang="en-GB"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22</a:t>
            </a:fld>
            <a:endParaRPr lang="en-GB"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52BC42C-5BCA-4557-9BAB-C30C6B7F9196}" type="slidenum">
              <a:rPr lang="en-GB" smtClean="0"/>
              <a:pPr/>
              <a:t>23</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0F00DD3-5CCD-499E-8FAF-30C406D47C61}" type="datetimeFigureOut">
              <a:rPr lang="en-GB" smtClean="0"/>
              <a:t>19/07/2013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68C634-582A-429D-8FA6-E464E0547239}"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0F00DD3-5CCD-499E-8FAF-30C406D47C61}" type="datetimeFigureOut">
              <a:rPr lang="en-GB" smtClean="0"/>
              <a:t>19/07/2013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68C634-582A-429D-8FA6-E464E0547239}"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F00DD3-5CCD-499E-8FAF-30C406D47C61}" type="datetimeFigureOut">
              <a:rPr lang="en-GB" smtClean="0"/>
              <a:t>19/07/2013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68C634-582A-429D-8FA6-E464E0547239}"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0F00DD3-5CCD-499E-8FAF-30C406D47C61}" type="datetimeFigureOut">
              <a:rPr lang="en-GB" smtClean="0"/>
              <a:t>19/07/2013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68C634-582A-429D-8FA6-E464E0547239}"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0F00DD3-5CCD-499E-8FAF-30C406D47C61}" type="datetimeFigureOut">
              <a:rPr lang="en-GB" smtClean="0"/>
              <a:t>19/07/2013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368C634-582A-429D-8FA6-E464E0547239}"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0F00DD3-5CCD-499E-8FAF-30C406D47C61}" type="datetimeFigureOut">
              <a:rPr lang="en-GB" smtClean="0"/>
              <a:t>19/07/2013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368C634-582A-429D-8FA6-E464E0547239}"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F00DD3-5CCD-499E-8FAF-30C406D47C61}" type="datetimeFigureOut">
              <a:rPr lang="en-GB" smtClean="0"/>
              <a:t>19/07/2013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368C634-582A-429D-8FA6-E464E0547239}"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F00DD3-5CCD-499E-8FAF-30C406D47C61}" type="datetimeFigureOut">
              <a:rPr lang="en-GB" smtClean="0"/>
              <a:t>19/07/2013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68C634-582A-429D-8FA6-E464E0547239}"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F00DD3-5CCD-499E-8FAF-30C406D47C61}" type="datetimeFigureOut">
              <a:rPr lang="en-GB" smtClean="0"/>
              <a:t>19/07/2013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68C634-582A-429D-8FA6-E464E0547239}"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0F00DD3-5CCD-499E-8FAF-30C406D47C61}" type="datetimeFigureOut">
              <a:rPr lang="en-GB" smtClean="0"/>
              <a:t>19/07/2013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68C634-582A-429D-8FA6-E464E0547239}"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0F00DD3-5CCD-499E-8FAF-30C406D47C61}" type="datetimeFigureOut">
              <a:rPr lang="en-GB" smtClean="0"/>
              <a:t>19/07/2013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68C634-582A-429D-8FA6-E464E0547239}"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F00DD3-5CCD-499E-8FAF-30C406D47C61}" type="datetimeFigureOut">
              <a:rPr lang="en-GB" smtClean="0"/>
              <a:t>19/07/2013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68C634-582A-429D-8FA6-E464E0547239}"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2204864"/>
            <a:ext cx="8713787" cy="1470025"/>
          </a:xfrm>
        </p:spPr>
        <p:txBody>
          <a:bodyPr rtlCol="0">
            <a:normAutofit fontScale="90000"/>
          </a:bodyPr>
          <a:lstStyle/>
          <a:p>
            <a:pPr hangingPunct="0"/>
            <a:r>
              <a:rPr lang="en-GB" b="1" dirty="0">
                <a:latin typeface="Times New Roman" pitchFamily="18" charset="0"/>
                <a:cs typeface="Times New Roman" pitchFamily="18" charset="0"/>
              </a:rPr>
              <a:t>The socio-economic gradient in children’s reading skills and the role of genetics</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1</a:t>
            </a:fld>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713787" cy="792087"/>
          </a:xfrm>
        </p:spPr>
        <p:txBody>
          <a:bodyPr rtlCol="0">
            <a:normAutofit/>
          </a:bodyPr>
          <a:lstStyle/>
          <a:p>
            <a:pPr>
              <a:defRPr/>
            </a:pPr>
            <a:r>
              <a:rPr lang="en-GB" b="1" u="sng" dirty="0" smtClean="0">
                <a:latin typeface="Times New Roman" pitchFamily="18" charset="0"/>
                <a:cs typeface="Times New Roman" pitchFamily="18" charset="0"/>
              </a:rPr>
              <a:t>Background</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2</a:t>
            </a:fld>
            <a:endParaRPr lang="en-GB" dirty="0"/>
          </a:p>
        </p:txBody>
      </p:sp>
      <p:sp>
        <p:nvSpPr>
          <p:cNvPr id="5" name="Title 1"/>
          <p:cNvSpPr txBox="1">
            <a:spLocks/>
          </p:cNvSpPr>
          <p:nvPr/>
        </p:nvSpPr>
        <p:spPr>
          <a:xfrm>
            <a:off x="0" y="836712"/>
            <a:ext cx="8964488" cy="576064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GB" sz="3200" dirty="0" smtClean="0">
                <a:latin typeface="Times New Roman" pitchFamily="18" charset="0"/>
                <a:ea typeface="+mj-ea"/>
                <a:cs typeface="Times New Roman" pitchFamily="18" charset="0"/>
              </a:rPr>
              <a:t>Strong link between family background and later lifetime outcomes</a:t>
            </a:r>
            <a:endParaRPr kumimoji="0" lang="en-GB" sz="32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tabLst/>
              <a:defRPr/>
            </a:pPr>
            <a:endParaRPr kumimoji="0" lang="en-GB" sz="32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GB" sz="3200" dirty="0">
                <a:latin typeface="Times New Roman" pitchFamily="18" charset="0"/>
                <a:ea typeface="+mj-ea"/>
                <a:cs typeface="Times New Roman" pitchFamily="18" charset="0"/>
              </a:rPr>
              <a:t> </a:t>
            </a:r>
            <a:r>
              <a:rPr lang="en-GB" sz="3200" dirty="0" smtClean="0">
                <a:latin typeface="Times New Roman" pitchFamily="18" charset="0"/>
                <a:ea typeface="+mj-ea"/>
                <a:cs typeface="Times New Roman" pitchFamily="18" charset="0"/>
              </a:rPr>
              <a:t>Also strong link between SES and educational achievement</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GB" sz="3200" b="0" i="0" u="none" strike="noStrike" kern="1200" cap="none" spc="0" normalizeH="0" noProof="0" dirty="0">
              <a:ln>
                <a:noFill/>
              </a:ln>
              <a:solidFill>
                <a:schemeClr val="tx1"/>
              </a:solidFill>
              <a:effectLst/>
              <a:uLnTx/>
              <a:uFillTx/>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GB" sz="3200" noProof="0" dirty="0">
                <a:latin typeface="Times New Roman" pitchFamily="18" charset="0"/>
                <a:ea typeface="+mj-ea"/>
                <a:cs typeface="Times New Roman" pitchFamily="18" charset="0"/>
              </a:rPr>
              <a:t> </a:t>
            </a:r>
            <a:r>
              <a:rPr lang="en-GB" sz="3200" noProof="0" dirty="0" smtClean="0">
                <a:latin typeface="Times New Roman" pitchFamily="18" charset="0"/>
                <a:ea typeface="+mj-ea"/>
                <a:cs typeface="Times New Roman" pitchFamily="18" charset="0"/>
              </a:rPr>
              <a:t>Many possible mechanisms by which these links may occur</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GB" sz="3200" b="0" i="0" u="none" strike="noStrike" kern="1200" cap="none" spc="0" normalizeH="0" dirty="0">
              <a:ln>
                <a:noFill/>
              </a:ln>
              <a:solidFill>
                <a:schemeClr val="tx1"/>
              </a:solidFill>
              <a:effectLst/>
              <a:uLnTx/>
              <a:uFillTx/>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GB" sz="3200" noProof="0" dirty="0" smtClean="0">
                <a:latin typeface="Times New Roman" pitchFamily="18" charset="0"/>
                <a:ea typeface="+mj-ea"/>
                <a:cs typeface="Times New Roman" pitchFamily="18" charset="0"/>
              </a:rPr>
              <a:t>E.g. Parental investment, cultural capital, scholarly culture etc </a:t>
            </a:r>
            <a:endParaRPr kumimoji="0" lang="en-GB" sz="32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713787" cy="792087"/>
          </a:xfrm>
        </p:spPr>
        <p:txBody>
          <a:bodyPr rtlCol="0">
            <a:normAutofit/>
          </a:bodyPr>
          <a:lstStyle/>
          <a:p>
            <a:pPr>
              <a:defRPr/>
            </a:pPr>
            <a:r>
              <a:rPr lang="en-GB" sz="3000" b="1" dirty="0" smtClean="0">
                <a:latin typeface="Times New Roman" pitchFamily="18" charset="0"/>
                <a:cs typeface="Times New Roman" pitchFamily="18" charset="0"/>
              </a:rPr>
              <a:t>....one constantly recurring explanation is genetics </a:t>
            </a:r>
            <a:endParaRPr lang="en-GB" sz="3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3</a:t>
            </a:fld>
            <a:endParaRPr lang="en-GB" dirty="0"/>
          </a:p>
        </p:txBody>
      </p:sp>
      <p:sp>
        <p:nvSpPr>
          <p:cNvPr id="5" name="Title 1"/>
          <p:cNvSpPr txBox="1">
            <a:spLocks/>
          </p:cNvSpPr>
          <p:nvPr/>
        </p:nvSpPr>
        <p:spPr>
          <a:xfrm>
            <a:off x="0" y="836712"/>
            <a:ext cx="8964488" cy="5760640"/>
          </a:xfrm>
          <a:prstGeom prst="rect">
            <a:avLst/>
          </a:prstGeom>
        </p:spPr>
        <p:txBody>
          <a:bodyPr vert="horz" lIns="91440" tIns="45720" rIns="91440" bIns="45720" rtlCol="0" anchor="ctr">
            <a:normAutofit/>
          </a:bodyPr>
          <a:lstStyle/>
          <a:p>
            <a:pPr lvl="0" algn="ctr">
              <a:spcBef>
                <a:spcPct val="0"/>
              </a:spcBef>
              <a:defRPr/>
            </a:pPr>
            <a:r>
              <a:rPr lang="en-GB" sz="2600" i="1" dirty="0" smtClean="0">
                <a:latin typeface="Times New Roman" pitchFamily="18" charset="0"/>
                <a:cs typeface="Times New Roman" pitchFamily="18" charset="0"/>
              </a:rPr>
              <a:t>“the </a:t>
            </a:r>
            <a:r>
              <a:rPr lang="en-GB" sz="2600" i="1" dirty="0">
                <a:latin typeface="Times New Roman" pitchFamily="18" charset="0"/>
                <a:cs typeface="Times New Roman" pitchFamily="18" charset="0"/>
              </a:rPr>
              <a:t>tendency to be unemployed </a:t>
            </a:r>
            <a:r>
              <a:rPr lang="en-GB" sz="2600" i="1" dirty="0">
                <a:solidFill>
                  <a:srgbClr val="FF0000"/>
                </a:solidFill>
                <a:latin typeface="Times New Roman" pitchFamily="18" charset="0"/>
                <a:cs typeface="Times New Roman" pitchFamily="18" charset="0"/>
              </a:rPr>
              <a:t>may run in the genes </a:t>
            </a:r>
            <a:r>
              <a:rPr lang="en-GB" sz="2600" i="1" dirty="0">
                <a:latin typeface="Times New Roman" pitchFamily="18" charset="0"/>
                <a:cs typeface="Times New Roman" pitchFamily="18" charset="0"/>
              </a:rPr>
              <a:t>of a family about as certainly as bad teeth do now</a:t>
            </a:r>
            <a:r>
              <a:rPr lang="en-GB" sz="2600" i="1" dirty="0" smtClean="0">
                <a:latin typeface="Times New Roman" pitchFamily="18" charset="0"/>
                <a:cs typeface="Times New Roman" pitchFamily="18" charset="0"/>
              </a:rPr>
              <a:t>”.</a:t>
            </a:r>
          </a:p>
          <a:p>
            <a:pPr lvl="0" algn="ctr">
              <a:spcBef>
                <a:spcPct val="0"/>
              </a:spcBef>
              <a:defRPr/>
            </a:pPr>
            <a:r>
              <a:rPr lang="en-GB" sz="2600" dirty="0">
                <a:latin typeface="Times New Roman" pitchFamily="18" charset="0"/>
                <a:cs typeface="Times New Roman" pitchFamily="18" charset="0"/>
              </a:rPr>
              <a:t>Herrnstein and Murray (1994</a:t>
            </a:r>
            <a:r>
              <a:rPr lang="en-GB" sz="2600" dirty="0" smtClean="0">
                <a:latin typeface="Times New Roman" pitchFamily="18" charset="0"/>
                <a:cs typeface="Times New Roman" pitchFamily="18" charset="0"/>
              </a:rPr>
              <a:t>)</a:t>
            </a:r>
          </a:p>
          <a:p>
            <a:pPr lvl="0" algn="ctr">
              <a:spcBef>
                <a:spcPct val="0"/>
              </a:spcBef>
              <a:defRPr/>
            </a:pPr>
            <a:endParaRPr kumimoji="0" lang="en-GB" sz="2600" b="0" i="0" u="none" strike="noStrike" kern="1200" cap="none" spc="0" normalizeH="0" noProof="0" dirty="0">
              <a:ln>
                <a:noFill/>
              </a:ln>
              <a:solidFill>
                <a:schemeClr val="tx1"/>
              </a:solidFill>
              <a:effectLst/>
              <a:uLnTx/>
              <a:uFillTx/>
              <a:latin typeface="Times New Roman" pitchFamily="18" charset="0"/>
              <a:ea typeface="+mj-ea"/>
              <a:cs typeface="Times New Roman" pitchFamily="18" charset="0"/>
            </a:endParaRPr>
          </a:p>
          <a:p>
            <a:pPr lvl="0" algn="ctr">
              <a:spcBef>
                <a:spcPct val="0"/>
              </a:spcBef>
              <a:defRPr/>
            </a:pPr>
            <a:endParaRPr lang="en-GB" sz="2600" dirty="0">
              <a:latin typeface="Times New Roman" pitchFamily="18" charset="0"/>
              <a:cs typeface="Times New Roman" pitchFamily="18" charset="0"/>
            </a:endParaRPr>
          </a:p>
          <a:p>
            <a:pPr lvl="0" algn="ctr">
              <a:spcBef>
                <a:spcPct val="0"/>
              </a:spcBef>
              <a:defRPr/>
            </a:pPr>
            <a:r>
              <a:rPr lang="en-GB" sz="2600" i="1" dirty="0" smtClean="0">
                <a:latin typeface="Times New Roman" pitchFamily="18" charset="0"/>
                <a:cs typeface="Times New Roman" pitchFamily="18" charset="0"/>
              </a:rPr>
              <a:t>“Sons </a:t>
            </a:r>
            <a:r>
              <a:rPr lang="en-GB" sz="2600" i="1" dirty="0">
                <a:latin typeface="Times New Roman" pitchFamily="18" charset="0"/>
                <a:cs typeface="Times New Roman" pitchFamily="18" charset="0"/>
              </a:rPr>
              <a:t>and daughters from more prestigious origins may disproportionately end up in more prestigious destinations simply because they are more likely than offspring from less prestigious origins </a:t>
            </a:r>
            <a:r>
              <a:rPr lang="en-GB" sz="2600" i="1" dirty="0">
                <a:solidFill>
                  <a:srgbClr val="FF0000"/>
                </a:solidFill>
                <a:latin typeface="Times New Roman" pitchFamily="18" charset="0"/>
                <a:cs typeface="Times New Roman" pitchFamily="18" charset="0"/>
              </a:rPr>
              <a:t>to inherit genes that allow entry into more prestigious </a:t>
            </a:r>
            <a:r>
              <a:rPr lang="en-GB" sz="2600" i="1" dirty="0" smtClean="0">
                <a:solidFill>
                  <a:srgbClr val="FF0000"/>
                </a:solidFill>
                <a:latin typeface="Times New Roman" pitchFamily="18" charset="0"/>
                <a:cs typeface="Times New Roman" pitchFamily="18" charset="0"/>
              </a:rPr>
              <a:t>destinations</a:t>
            </a:r>
            <a:r>
              <a:rPr lang="en-GB" sz="2600" i="1" dirty="0" smtClean="0">
                <a:latin typeface="Times New Roman" pitchFamily="18" charset="0"/>
                <a:cs typeface="Times New Roman" pitchFamily="18" charset="0"/>
              </a:rPr>
              <a:t>”</a:t>
            </a:r>
          </a:p>
          <a:p>
            <a:pPr lvl="0" algn="ctr">
              <a:spcBef>
                <a:spcPct val="0"/>
              </a:spcBef>
              <a:defRPr/>
            </a:pPr>
            <a:r>
              <a:rPr lang="en-GB" sz="2800" dirty="0"/>
              <a:t>Nielsen and </a:t>
            </a:r>
            <a:r>
              <a:rPr lang="en-GB" sz="2800" dirty="0" err="1"/>
              <a:t>Roos</a:t>
            </a:r>
            <a:r>
              <a:rPr lang="en-GB" sz="2800" dirty="0"/>
              <a:t> </a:t>
            </a:r>
            <a:r>
              <a:rPr lang="en-GB" sz="2800" dirty="0" smtClean="0"/>
              <a:t>(2011)</a:t>
            </a:r>
            <a:endParaRPr lang="en-GB" sz="2600" dirty="0" smtClean="0">
              <a:latin typeface="Times New Roman" pitchFamily="18" charset="0"/>
              <a:cs typeface="Times New Roman" pitchFamily="18" charset="0"/>
            </a:endParaRPr>
          </a:p>
          <a:p>
            <a:pPr lvl="0">
              <a:spcBef>
                <a:spcPct val="0"/>
              </a:spcBef>
              <a:defRPr/>
            </a:pPr>
            <a:endParaRPr kumimoji="0" lang="en-GB" sz="2800" b="0" i="0" u="none" strike="noStrike" kern="1200" cap="none" spc="0" normalizeH="0" noProof="0" dirty="0">
              <a:ln>
                <a:noFill/>
              </a:ln>
              <a:solidFill>
                <a:schemeClr val="tx1"/>
              </a:solidFill>
              <a:effectLst/>
              <a:uLnTx/>
              <a:uFillTx/>
              <a:latin typeface="Times New Roman" pitchFamily="18" charset="0"/>
              <a:ea typeface="+mj-ea"/>
              <a:cs typeface="Times New Roman" pitchFamily="18" charset="0"/>
            </a:endParaRPr>
          </a:p>
          <a:p>
            <a:pPr lvl="0">
              <a:spcBef>
                <a:spcPct val="0"/>
              </a:spcBef>
              <a:defRPr/>
            </a:pPr>
            <a:endParaRPr kumimoji="0" lang="en-GB" sz="26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713787" cy="792087"/>
          </a:xfrm>
        </p:spPr>
        <p:txBody>
          <a:bodyPr rtlCol="0">
            <a:normAutofit/>
          </a:bodyPr>
          <a:lstStyle/>
          <a:p>
            <a:pPr>
              <a:defRPr/>
            </a:pPr>
            <a:r>
              <a:rPr lang="en-GB" sz="3000" b="1" dirty="0" smtClean="0">
                <a:latin typeface="Times New Roman" pitchFamily="18" charset="0"/>
                <a:cs typeface="Times New Roman" pitchFamily="18" charset="0"/>
              </a:rPr>
              <a:t>....Also evidence of a genetic link to reading skills</a:t>
            </a:r>
            <a:endParaRPr lang="en-GB" sz="3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4</a:t>
            </a:fld>
            <a:endParaRPr lang="en-GB" dirty="0"/>
          </a:p>
        </p:txBody>
      </p:sp>
      <p:sp>
        <p:nvSpPr>
          <p:cNvPr id="5" name="Title 1"/>
          <p:cNvSpPr txBox="1">
            <a:spLocks/>
          </p:cNvSpPr>
          <p:nvPr/>
        </p:nvSpPr>
        <p:spPr>
          <a:xfrm>
            <a:off x="0" y="836712"/>
            <a:ext cx="8964488" cy="5760640"/>
          </a:xfrm>
          <a:prstGeom prst="rect">
            <a:avLst/>
          </a:prstGeom>
        </p:spPr>
        <p:txBody>
          <a:bodyPr vert="horz" lIns="91440" tIns="45720" rIns="91440" bIns="45720" rtlCol="0" anchor="ctr">
            <a:normAutofit/>
          </a:bodyPr>
          <a:lstStyle/>
          <a:p>
            <a:pPr lvl="0">
              <a:spcBef>
                <a:spcPct val="0"/>
              </a:spcBef>
              <a:defRPr/>
            </a:pPr>
            <a:r>
              <a:rPr lang="en-GB" sz="2600" dirty="0" smtClean="0">
                <a:latin typeface="Times New Roman" pitchFamily="18" charset="0"/>
                <a:cs typeface="Times New Roman" pitchFamily="18" charset="0"/>
              </a:rPr>
              <a:t>Estimates of heritability of reading skills / </a:t>
            </a:r>
            <a:r>
              <a:rPr lang="en-GB" sz="2600" dirty="0" err="1" smtClean="0">
                <a:latin typeface="Times New Roman" pitchFamily="18" charset="0"/>
                <a:cs typeface="Times New Roman" pitchFamily="18" charset="0"/>
              </a:rPr>
              <a:t>dyselxia</a:t>
            </a:r>
            <a:r>
              <a:rPr lang="en-GB" sz="2600" dirty="0" smtClean="0">
                <a:latin typeface="Times New Roman" pitchFamily="18" charset="0"/>
                <a:cs typeface="Times New Roman" pitchFamily="18" charset="0"/>
              </a:rPr>
              <a:t> from twin studies:</a:t>
            </a:r>
          </a:p>
          <a:p>
            <a:pPr lvl="0">
              <a:spcBef>
                <a:spcPct val="0"/>
              </a:spcBef>
              <a:defRPr/>
            </a:pPr>
            <a:endParaRPr lang="en-GB" sz="2600" dirty="0">
              <a:latin typeface="Times New Roman" pitchFamily="18" charset="0"/>
              <a:cs typeface="Times New Roman" pitchFamily="18" charset="0"/>
            </a:endParaRPr>
          </a:p>
          <a:p>
            <a:pPr lvl="0">
              <a:spcBef>
                <a:spcPct val="0"/>
              </a:spcBef>
              <a:defRPr/>
            </a:pPr>
            <a:r>
              <a:rPr lang="en-GB" sz="2800" dirty="0"/>
              <a:t>Light et </a:t>
            </a:r>
            <a:r>
              <a:rPr lang="en-GB" sz="2800" dirty="0" smtClean="0"/>
              <a:t>al (1998) = 40%</a:t>
            </a:r>
          </a:p>
          <a:p>
            <a:pPr lvl="0">
              <a:spcBef>
                <a:spcPct val="0"/>
              </a:spcBef>
              <a:defRPr/>
            </a:pPr>
            <a:r>
              <a:rPr lang="en-GB" sz="2800" dirty="0" err="1"/>
              <a:t>Petrill</a:t>
            </a:r>
            <a:r>
              <a:rPr lang="en-GB" sz="2800" dirty="0"/>
              <a:t> et al (2006</a:t>
            </a:r>
            <a:r>
              <a:rPr lang="en-GB" sz="2800" dirty="0" smtClean="0"/>
              <a:t>) = 40%</a:t>
            </a:r>
          </a:p>
          <a:p>
            <a:pPr lvl="0">
              <a:spcBef>
                <a:spcPct val="0"/>
              </a:spcBef>
              <a:defRPr/>
            </a:pPr>
            <a:r>
              <a:rPr lang="en-GB" sz="2800" dirty="0" err="1"/>
              <a:t>Gayan</a:t>
            </a:r>
            <a:r>
              <a:rPr lang="en-GB" sz="2800" dirty="0"/>
              <a:t> and Olson (2001</a:t>
            </a:r>
            <a:r>
              <a:rPr lang="en-GB" sz="2800" dirty="0" smtClean="0"/>
              <a:t>) &gt; 50%</a:t>
            </a:r>
            <a:endParaRPr lang="en-GB" sz="2600" dirty="0" smtClean="0">
              <a:latin typeface="Times New Roman" pitchFamily="18" charset="0"/>
              <a:cs typeface="Times New Roman" pitchFamily="18" charset="0"/>
            </a:endParaRPr>
          </a:p>
          <a:p>
            <a:pPr lvl="0">
              <a:spcBef>
                <a:spcPct val="0"/>
              </a:spcBef>
              <a:defRPr/>
            </a:pPr>
            <a:r>
              <a:rPr lang="en-GB" sz="2800" dirty="0"/>
              <a:t>Davies et al (2001</a:t>
            </a:r>
            <a:r>
              <a:rPr lang="en-GB" sz="2800" dirty="0" smtClean="0"/>
              <a:t>) &gt; 50%</a:t>
            </a:r>
            <a:endParaRPr lang="en-GB" sz="2600" dirty="0" smtClean="0">
              <a:latin typeface="Times New Roman" pitchFamily="18" charset="0"/>
              <a:cs typeface="Times New Roman" pitchFamily="18" charset="0"/>
            </a:endParaRPr>
          </a:p>
          <a:p>
            <a:pPr lvl="0">
              <a:spcBef>
                <a:spcPct val="0"/>
              </a:spcBef>
              <a:defRPr/>
            </a:pPr>
            <a:r>
              <a:rPr lang="en-GB" sz="2800" dirty="0" err="1"/>
              <a:t>Harlarr</a:t>
            </a:r>
            <a:r>
              <a:rPr lang="en-GB" sz="2800" dirty="0"/>
              <a:t> et al (2005</a:t>
            </a:r>
            <a:r>
              <a:rPr lang="en-GB" sz="2800" dirty="0" smtClean="0"/>
              <a:t>) = 75%</a:t>
            </a:r>
            <a:endParaRPr lang="en-GB" sz="2600" dirty="0">
              <a:latin typeface="Times New Roman" pitchFamily="18" charset="0"/>
              <a:cs typeface="Times New Roman" pitchFamily="18" charset="0"/>
            </a:endParaRPr>
          </a:p>
          <a:p>
            <a:pPr lvl="0">
              <a:spcBef>
                <a:spcPct val="0"/>
              </a:spcBef>
              <a:defRPr/>
            </a:pPr>
            <a:endParaRPr lang="en-GB" sz="2600" dirty="0" smtClean="0">
              <a:latin typeface="Times New Roman" pitchFamily="18" charset="0"/>
              <a:cs typeface="Times New Roman" pitchFamily="18" charset="0"/>
            </a:endParaRPr>
          </a:p>
          <a:p>
            <a:pPr lvl="0">
              <a:spcBef>
                <a:spcPct val="0"/>
              </a:spcBef>
              <a:defRPr/>
            </a:pPr>
            <a:r>
              <a:rPr lang="en-GB" sz="2600" dirty="0" smtClean="0">
                <a:latin typeface="Times New Roman" pitchFamily="18" charset="0"/>
                <a:ea typeface="+mj-ea"/>
                <a:cs typeface="Times New Roman" pitchFamily="18" charset="0"/>
              </a:rPr>
              <a:t>These are big figures……..</a:t>
            </a:r>
            <a:endParaRPr kumimoji="0" lang="en-GB" sz="2600" b="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endParaRPr>
          </a:p>
          <a:p>
            <a:pPr lvl="0">
              <a:spcBef>
                <a:spcPct val="0"/>
              </a:spcBef>
              <a:defRPr/>
            </a:pPr>
            <a:endParaRPr kumimoji="0" lang="en-GB" sz="2600" b="0" u="none" strike="noStrike" kern="1200" cap="none" spc="0" normalizeH="0" noProof="0" dirty="0">
              <a:ln>
                <a:noFill/>
              </a:ln>
              <a:solidFill>
                <a:schemeClr val="tx1"/>
              </a:solidFill>
              <a:effectLst/>
              <a:uLnTx/>
              <a:uFillTx/>
              <a:latin typeface="Times New Roman" pitchFamily="18" charset="0"/>
              <a:ea typeface="+mj-ea"/>
              <a:cs typeface="Times New Roman" pitchFamily="18" charset="0"/>
            </a:endParaRPr>
          </a:p>
          <a:p>
            <a:pPr lvl="0">
              <a:spcBef>
                <a:spcPct val="0"/>
              </a:spcBef>
              <a:defRPr/>
            </a:pPr>
            <a:endParaRPr kumimoji="0" lang="en-GB" sz="2800" b="0" u="none" strike="noStrike" kern="1200" cap="none" spc="0" normalizeH="0" noProof="0" dirty="0">
              <a:ln>
                <a:noFill/>
              </a:ln>
              <a:solidFill>
                <a:schemeClr val="tx1"/>
              </a:solidFill>
              <a:effectLst/>
              <a:uLnTx/>
              <a:uFillTx/>
              <a:latin typeface="Times New Roman" pitchFamily="18" charset="0"/>
              <a:ea typeface="+mj-ea"/>
              <a:cs typeface="Times New Roman" pitchFamily="18" charset="0"/>
            </a:endParaRPr>
          </a:p>
          <a:p>
            <a:pPr lvl="0">
              <a:spcBef>
                <a:spcPct val="0"/>
              </a:spcBef>
              <a:defRPr/>
            </a:pPr>
            <a:endParaRPr kumimoji="0" lang="en-GB" sz="26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713787" cy="792087"/>
          </a:xfrm>
        </p:spPr>
        <p:txBody>
          <a:bodyPr rtlCol="0">
            <a:normAutofit/>
          </a:bodyPr>
          <a:lstStyle/>
          <a:p>
            <a:pPr>
              <a:defRPr/>
            </a:pPr>
            <a:r>
              <a:rPr lang="en-GB" sz="3000" b="1" dirty="0" smtClean="0">
                <a:latin typeface="Times New Roman" pitchFamily="18" charset="0"/>
                <a:cs typeface="Times New Roman" pitchFamily="18" charset="0"/>
              </a:rPr>
              <a:t>....Also bio-molecular evidence?</a:t>
            </a:r>
            <a:endParaRPr lang="en-GB" sz="3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5</a:t>
            </a:fld>
            <a:endParaRPr lang="en-GB" dirty="0"/>
          </a:p>
        </p:txBody>
      </p:sp>
      <p:pic>
        <p:nvPicPr>
          <p:cNvPr id="48131" name="Picture 3"/>
          <p:cNvPicPr>
            <a:picLocks noChangeAspect="1" noChangeArrowheads="1"/>
          </p:cNvPicPr>
          <p:nvPr/>
        </p:nvPicPr>
        <p:blipFill>
          <a:blip r:embed="rId3" cstate="print"/>
          <a:srcRect/>
          <a:stretch>
            <a:fillRect/>
          </a:stretch>
        </p:blipFill>
        <p:spPr bwMode="auto">
          <a:xfrm>
            <a:off x="1691680" y="692696"/>
            <a:ext cx="5400600" cy="4855469"/>
          </a:xfrm>
          <a:prstGeom prst="rect">
            <a:avLst/>
          </a:prstGeom>
          <a:noFill/>
          <a:ln w="9525">
            <a:noFill/>
            <a:miter lim="800000"/>
            <a:headEnd/>
            <a:tailEnd/>
          </a:ln>
        </p:spPr>
      </p:pic>
      <p:cxnSp>
        <p:nvCxnSpPr>
          <p:cNvPr id="8" name="Straight Arrow Connector 7"/>
          <p:cNvCxnSpPr/>
          <p:nvPr/>
        </p:nvCxnSpPr>
        <p:spPr>
          <a:xfrm flipH="1">
            <a:off x="5868144" y="1268760"/>
            <a:ext cx="180020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55576" y="5661248"/>
            <a:ext cx="7848872" cy="1200329"/>
          </a:xfrm>
          <a:prstGeom prst="rect">
            <a:avLst/>
          </a:prstGeom>
          <a:noFill/>
        </p:spPr>
        <p:txBody>
          <a:bodyPr wrap="square" rtlCol="0">
            <a:spAutoFit/>
          </a:bodyPr>
          <a:lstStyle/>
          <a:p>
            <a:r>
              <a:rPr lang="en-GB" sz="2400" dirty="0" smtClean="0">
                <a:latin typeface="Times New Roman" pitchFamily="18" charset="0"/>
                <a:cs typeface="Times New Roman" pitchFamily="18" charset="0"/>
              </a:rPr>
              <a:t>Paper by </a:t>
            </a:r>
            <a:r>
              <a:rPr lang="en-GB" sz="2400" dirty="0" err="1" smtClean="0">
                <a:latin typeface="Times New Roman" pitchFamily="18" charset="0"/>
                <a:cs typeface="Times New Roman" pitchFamily="18" charset="0"/>
              </a:rPr>
              <a:t>Scerri</a:t>
            </a:r>
            <a:r>
              <a:rPr lang="en-GB" sz="2400" dirty="0" smtClean="0">
                <a:latin typeface="Times New Roman" pitchFamily="18" charset="0"/>
                <a:cs typeface="Times New Roman" pitchFamily="18" charset="0"/>
              </a:rPr>
              <a:t> et al (2011) highlight three particularly promising candidate genes for dyslexia / reading skills (KIA30019, CIMP and DCDC2)</a:t>
            </a:r>
            <a:endParaRPr lang="en-GB"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713787" cy="792087"/>
          </a:xfrm>
        </p:spPr>
        <p:txBody>
          <a:bodyPr rtlCol="0">
            <a:normAutofit/>
          </a:bodyPr>
          <a:lstStyle/>
          <a:p>
            <a:pPr>
              <a:defRPr/>
            </a:pPr>
            <a:r>
              <a:rPr lang="en-GB" sz="3000" b="1" dirty="0" smtClean="0">
                <a:latin typeface="Times New Roman" pitchFamily="18" charset="0"/>
                <a:cs typeface="Times New Roman" pitchFamily="18" charset="0"/>
              </a:rPr>
              <a:t>This paper</a:t>
            </a:r>
            <a:endParaRPr lang="en-GB" sz="3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6</a:t>
            </a:fld>
            <a:endParaRPr lang="en-GB" dirty="0"/>
          </a:p>
        </p:txBody>
      </p:sp>
      <p:sp>
        <p:nvSpPr>
          <p:cNvPr id="5" name="Title 1"/>
          <p:cNvSpPr txBox="1">
            <a:spLocks/>
          </p:cNvSpPr>
          <p:nvPr/>
        </p:nvSpPr>
        <p:spPr>
          <a:xfrm>
            <a:off x="0" y="836712"/>
            <a:ext cx="8964488" cy="5760640"/>
          </a:xfrm>
          <a:prstGeom prst="rect">
            <a:avLst/>
          </a:prstGeom>
        </p:spPr>
        <p:txBody>
          <a:bodyPr vert="horz" lIns="91440" tIns="45720" rIns="91440" bIns="45720" rtlCol="0" anchor="ctr">
            <a:normAutofit/>
          </a:bodyPr>
          <a:lstStyle/>
          <a:p>
            <a:pPr lvl="0">
              <a:spcBef>
                <a:spcPct val="0"/>
              </a:spcBef>
              <a:defRPr/>
            </a:pPr>
            <a:r>
              <a:rPr kumimoji="0" lang="en-GB" sz="2600" b="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Three broad aims:</a:t>
            </a:r>
          </a:p>
          <a:p>
            <a:pPr lvl="0">
              <a:spcBef>
                <a:spcPct val="0"/>
              </a:spcBef>
              <a:defRPr/>
            </a:pPr>
            <a:endParaRPr lang="en-GB" sz="2600" dirty="0">
              <a:latin typeface="Times New Roman" pitchFamily="18" charset="0"/>
              <a:ea typeface="+mj-ea"/>
              <a:cs typeface="Times New Roman" pitchFamily="18" charset="0"/>
            </a:endParaRPr>
          </a:p>
          <a:p>
            <a:pPr marL="514350" lvl="0" indent="-514350">
              <a:spcBef>
                <a:spcPct val="0"/>
              </a:spcBef>
              <a:buAutoNum type="arabicParenBoth"/>
              <a:defRPr/>
            </a:pPr>
            <a:r>
              <a:rPr kumimoji="0" lang="en-GB" sz="2600" b="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Re-investigate the link between the 3 most promising candidate reading skill genes and their association with children’s test scores.</a:t>
            </a:r>
          </a:p>
          <a:p>
            <a:pPr marL="514350" lvl="0" indent="-514350">
              <a:spcBef>
                <a:spcPct val="0"/>
              </a:spcBef>
              <a:buAutoNum type="arabicParenBoth"/>
              <a:defRPr/>
            </a:pPr>
            <a:endParaRPr lang="en-GB" sz="2600" dirty="0">
              <a:latin typeface="Times New Roman" pitchFamily="18" charset="0"/>
              <a:ea typeface="+mj-ea"/>
              <a:cs typeface="Times New Roman" pitchFamily="18" charset="0"/>
            </a:endParaRPr>
          </a:p>
          <a:p>
            <a:pPr marL="514350" lvl="0" indent="-514350">
              <a:spcBef>
                <a:spcPct val="0"/>
              </a:spcBef>
              <a:buAutoNum type="arabicParenBoth"/>
              <a:defRPr/>
            </a:pPr>
            <a:r>
              <a:rPr lang="en-GB" sz="2600" dirty="0" smtClean="0">
                <a:latin typeface="Times New Roman" pitchFamily="18" charset="0"/>
                <a:ea typeface="+mj-ea"/>
                <a:cs typeface="Times New Roman" pitchFamily="18" charset="0"/>
              </a:rPr>
              <a:t>To what extent can these three genes explain the large socio-economic gap in children’s? reading test scores?</a:t>
            </a:r>
          </a:p>
          <a:p>
            <a:pPr marL="514350" lvl="0" indent="-514350">
              <a:spcBef>
                <a:spcPct val="0"/>
              </a:spcBef>
              <a:buAutoNum type="arabicParenBoth"/>
              <a:defRPr/>
            </a:pPr>
            <a:endParaRPr kumimoji="0" lang="en-GB" sz="2600" b="0" u="none" strike="noStrike" kern="1200" cap="none" spc="0" normalizeH="0" noProof="0" dirty="0">
              <a:ln>
                <a:noFill/>
              </a:ln>
              <a:solidFill>
                <a:schemeClr val="tx1"/>
              </a:solidFill>
              <a:effectLst/>
              <a:uLnTx/>
              <a:uFillTx/>
              <a:latin typeface="Times New Roman" pitchFamily="18" charset="0"/>
              <a:ea typeface="+mj-ea"/>
              <a:cs typeface="Times New Roman" pitchFamily="18" charset="0"/>
            </a:endParaRPr>
          </a:p>
          <a:p>
            <a:pPr marL="514350" lvl="0" indent="-514350">
              <a:spcBef>
                <a:spcPct val="0"/>
              </a:spcBef>
              <a:buAutoNum type="arabicParenBoth"/>
              <a:defRPr/>
            </a:pPr>
            <a:r>
              <a:rPr lang="en-GB" sz="2600" dirty="0" smtClean="0">
                <a:latin typeface="Times New Roman" pitchFamily="18" charset="0"/>
                <a:ea typeface="+mj-ea"/>
                <a:cs typeface="Times New Roman" pitchFamily="18" charset="0"/>
              </a:rPr>
              <a:t>Is there any evidence of gene-by-environment interactions</a:t>
            </a:r>
            <a:endParaRPr kumimoji="0" lang="en-GB" sz="2600" b="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endParaRPr>
          </a:p>
          <a:p>
            <a:pPr marL="514350" lvl="0" indent="-514350">
              <a:spcBef>
                <a:spcPct val="0"/>
              </a:spcBef>
              <a:buAutoNum type="arabicParenBoth"/>
              <a:defRPr/>
            </a:pPr>
            <a:endParaRPr lang="en-GB" sz="2600" dirty="0">
              <a:latin typeface="Times New Roman" pitchFamily="18" charset="0"/>
              <a:ea typeface="+mj-ea"/>
              <a:cs typeface="Times New Roman" pitchFamily="18" charset="0"/>
            </a:endParaRPr>
          </a:p>
          <a:p>
            <a:pPr marL="514350" lvl="0" indent="-514350">
              <a:spcBef>
                <a:spcPct val="0"/>
              </a:spcBef>
              <a:buAutoNum type="arabicParenBoth"/>
              <a:defRPr/>
            </a:pPr>
            <a:endParaRPr kumimoji="0" lang="en-GB" sz="2600" b="0" u="none" strike="noStrike" kern="1200" cap="none" spc="0" normalizeH="0" noProof="0" dirty="0">
              <a:ln>
                <a:noFill/>
              </a:ln>
              <a:solidFill>
                <a:schemeClr val="tx1"/>
              </a:solidFill>
              <a:effectLst/>
              <a:uLnTx/>
              <a:uFillTx/>
              <a:latin typeface="Times New Roman" pitchFamily="18" charset="0"/>
              <a:ea typeface="+mj-ea"/>
              <a:cs typeface="Times New Roman" pitchFamily="18" charset="0"/>
            </a:endParaRPr>
          </a:p>
          <a:p>
            <a:pPr lvl="0">
              <a:spcBef>
                <a:spcPct val="0"/>
              </a:spcBef>
              <a:defRPr/>
            </a:pPr>
            <a:endParaRPr kumimoji="0" lang="en-GB" sz="2800" b="0" u="none" strike="noStrike" kern="1200" cap="none" spc="0" normalizeH="0" noProof="0" dirty="0">
              <a:ln>
                <a:noFill/>
              </a:ln>
              <a:solidFill>
                <a:schemeClr val="tx1"/>
              </a:solidFill>
              <a:effectLst/>
              <a:uLnTx/>
              <a:uFillTx/>
              <a:latin typeface="Times New Roman" pitchFamily="18" charset="0"/>
              <a:ea typeface="+mj-ea"/>
              <a:cs typeface="Times New Roman" pitchFamily="18" charset="0"/>
            </a:endParaRPr>
          </a:p>
          <a:p>
            <a:pPr lvl="0">
              <a:spcBef>
                <a:spcPct val="0"/>
              </a:spcBef>
              <a:defRPr/>
            </a:pPr>
            <a:endParaRPr kumimoji="0" lang="en-GB" sz="26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713787" cy="792087"/>
          </a:xfrm>
        </p:spPr>
        <p:txBody>
          <a:bodyPr rtlCol="0">
            <a:normAutofit/>
          </a:bodyPr>
          <a:lstStyle/>
          <a:p>
            <a:pPr>
              <a:defRPr/>
            </a:pPr>
            <a:r>
              <a:rPr lang="en-GB" b="1" u="sng" dirty="0" smtClean="0">
                <a:latin typeface="Times New Roman" pitchFamily="18" charset="0"/>
                <a:cs typeface="Times New Roman" pitchFamily="18" charset="0"/>
              </a:rPr>
              <a:t>Data</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7</a:t>
            </a:fld>
            <a:endParaRPr lang="en-GB" dirty="0"/>
          </a:p>
        </p:txBody>
      </p:sp>
      <p:sp>
        <p:nvSpPr>
          <p:cNvPr id="5" name="Title 1"/>
          <p:cNvSpPr txBox="1">
            <a:spLocks/>
          </p:cNvSpPr>
          <p:nvPr/>
        </p:nvSpPr>
        <p:spPr>
          <a:xfrm>
            <a:off x="0" y="836712"/>
            <a:ext cx="8964488" cy="5760640"/>
          </a:xfrm>
          <a:prstGeom prst="rect">
            <a:avLst/>
          </a:prstGeom>
        </p:spPr>
        <p:txBody>
          <a:bodyPr vert="horz" lIns="91440" tIns="45720" rIns="91440" bIns="45720" rtlCol="0" anchor="ctr">
            <a:normAutofit fontScale="92500" lnSpcReduction="10000"/>
          </a:bodyPr>
          <a:lstStyle/>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ALSPAC</a:t>
            </a:r>
          </a:p>
          <a:p>
            <a:pPr marL="0" marR="0" lvl="0" indent="0" defTabSz="914400" rtl="0" eaLnBrk="1" fontAlgn="auto" latinLnBrk="0" hangingPunct="1">
              <a:lnSpc>
                <a:spcPct val="100000"/>
              </a:lnSpc>
              <a:spcBef>
                <a:spcPct val="0"/>
              </a:spcBef>
              <a:spcAft>
                <a:spcPts val="0"/>
              </a:spcAft>
              <a:buClrTx/>
              <a:buSzTx/>
              <a:tabLst/>
              <a:defRPr/>
            </a:pPr>
            <a:endParaRPr kumimoji="0" lang="en-GB" sz="32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GB" sz="3200" dirty="0">
                <a:latin typeface="Times New Roman" pitchFamily="18" charset="0"/>
                <a:ea typeface="+mj-ea"/>
                <a:cs typeface="Times New Roman" pitchFamily="18" charset="0"/>
              </a:rPr>
              <a:t> </a:t>
            </a:r>
            <a:r>
              <a:rPr lang="en-GB" sz="3200" dirty="0" smtClean="0">
                <a:latin typeface="Times New Roman" pitchFamily="18" charset="0"/>
                <a:ea typeface="+mj-ea"/>
                <a:cs typeface="Times New Roman" pitchFamily="18" charset="0"/>
              </a:rPr>
              <a:t>Children born in AVON in 1991 / 92</a:t>
            </a:r>
          </a:p>
          <a:p>
            <a:pPr marL="0" marR="0" lvl="0" indent="0" defTabSz="914400" rtl="0" eaLnBrk="1" fontAlgn="auto" latinLnBrk="0" hangingPunct="1">
              <a:lnSpc>
                <a:spcPct val="100000"/>
              </a:lnSpc>
              <a:spcBef>
                <a:spcPct val="0"/>
              </a:spcBef>
              <a:spcAft>
                <a:spcPts val="0"/>
              </a:spcAft>
              <a:buClrTx/>
              <a:buSzTx/>
              <a:tabLst/>
              <a:defRPr/>
            </a:pPr>
            <a:endParaRPr lang="en-GB" sz="3200" dirty="0" smtClean="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Numerous</a:t>
            </a:r>
            <a:r>
              <a:rPr kumimoji="0" lang="en-GB" sz="32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measures of reading test scores </a:t>
            </a:r>
          </a:p>
          <a:p>
            <a:pPr marL="0" marR="0" lvl="0" indent="0" defTabSz="914400" rtl="0" eaLnBrk="1" fontAlgn="auto" latinLnBrk="0" hangingPunct="1">
              <a:lnSpc>
                <a:spcPct val="100000"/>
              </a:lnSpc>
              <a:spcBef>
                <a:spcPct val="0"/>
              </a:spcBef>
              <a:spcAft>
                <a:spcPts val="0"/>
              </a:spcAft>
              <a:buClrTx/>
              <a:buSzTx/>
              <a:tabLst/>
              <a:defRPr/>
            </a:pPr>
            <a:r>
              <a:rPr lang="en-GB" sz="3200" baseline="0" dirty="0">
                <a:latin typeface="Times New Roman" pitchFamily="18" charset="0"/>
                <a:ea typeface="+mj-ea"/>
                <a:cs typeface="Times New Roman" pitchFamily="18" charset="0"/>
              </a:rPr>
              <a:t>	</a:t>
            </a:r>
            <a:r>
              <a:rPr lang="en-GB" sz="3200" baseline="0" dirty="0" smtClean="0">
                <a:latin typeface="Times New Roman" pitchFamily="18" charset="0"/>
                <a:ea typeface="+mj-ea"/>
                <a:cs typeface="Times New Roman" pitchFamily="18" charset="0"/>
              </a:rPr>
              <a:t>-</a:t>
            </a:r>
            <a:r>
              <a:rPr lang="en-GB" sz="3200" dirty="0" smtClean="0">
                <a:latin typeface="Times New Roman" pitchFamily="18" charset="0"/>
                <a:ea typeface="+mj-ea"/>
                <a:cs typeface="Times New Roman" pitchFamily="18" charset="0"/>
              </a:rPr>
              <a:t> ALSPAC ‘clinic’ data (specific but quality?)</a:t>
            </a:r>
          </a:p>
          <a:p>
            <a:pPr marL="0" marR="0" lvl="0" indent="0" defTabSz="914400" rtl="0" eaLnBrk="1" fontAlgn="auto" latinLnBrk="0" hangingPunct="1">
              <a:lnSpc>
                <a:spcPct val="100000"/>
              </a:lnSpc>
              <a:spcBef>
                <a:spcPct val="0"/>
              </a:spcBef>
              <a:spcAft>
                <a:spcPts val="0"/>
              </a:spcAft>
              <a:buClrTx/>
              <a:buSzTx/>
              <a:tabLst/>
              <a:defRPr/>
            </a:pPr>
            <a:r>
              <a:rPr kumimoji="0" lang="en-GB" sz="32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	</a:t>
            </a: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KS</a:t>
            </a:r>
            <a:r>
              <a:rPr kumimoji="0" lang="en-GB" sz="32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1 and KS 2 reading sub-tests</a:t>
            </a:r>
          </a:p>
          <a:p>
            <a:pPr marL="0" marR="0" lvl="0" indent="0" defTabSz="914400" rtl="0" eaLnBrk="1" fontAlgn="auto" latinLnBrk="0" hangingPunct="1">
              <a:lnSpc>
                <a:spcPct val="100000"/>
              </a:lnSpc>
              <a:spcBef>
                <a:spcPct val="0"/>
              </a:spcBef>
              <a:spcAft>
                <a:spcPts val="0"/>
              </a:spcAft>
              <a:buClrTx/>
              <a:buSzTx/>
              <a:tabLst/>
              <a:defRPr/>
            </a:pPr>
            <a:endParaRPr lang="en-GB" sz="3200" baseline="0" dirty="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GB" sz="32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Genetic data collected as part of the study</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en-GB" sz="3200" baseline="0" dirty="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GB" sz="32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Issues – missing data</a:t>
            </a:r>
            <a:r>
              <a:rPr lang="en-GB" sz="3200" noProof="0" dirty="0" smtClean="0">
                <a:latin typeface="Times New Roman" pitchFamily="18" charset="0"/>
                <a:ea typeface="+mj-ea"/>
                <a:cs typeface="Times New Roman" pitchFamily="18" charset="0"/>
              </a:rPr>
              <a:t>; few ethnic minorities</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GB" sz="3200" b="0" i="0" u="none" strike="noStrike" kern="1200" cap="none" spc="0" normalizeH="0" dirty="0">
              <a:ln>
                <a:noFill/>
              </a:ln>
              <a:solidFill>
                <a:schemeClr val="tx1"/>
              </a:solidFill>
              <a:effectLst/>
              <a:uLnTx/>
              <a:uFillTx/>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GB" sz="3200" noProof="0" dirty="0" smtClean="0">
                <a:latin typeface="Times New Roman" pitchFamily="18" charset="0"/>
                <a:ea typeface="+mj-ea"/>
                <a:cs typeface="Times New Roman" pitchFamily="18" charset="0"/>
              </a:rPr>
              <a:t> Sample size used =  approx 5,000.</a:t>
            </a:r>
            <a:r>
              <a:rPr kumimoji="0" lang="en-GB" sz="32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713787" cy="792087"/>
          </a:xfrm>
        </p:spPr>
        <p:txBody>
          <a:bodyPr rtlCol="0">
            <a:normAutofit/>
          </a:bodyPr>
          <a:lstStyle/>
          <a:p>
            <a:pPr>
              <a:defRPr/>
            </a:pPr>
            <a:r>
              <a:rPr lang="en-GB" b="1" u="sng" dirty="0" smtClean="0">
                <a:latin typeface="Times New Roman" pitchFamily="18" charset="0"/>
                <a:cs typeface="Times New Roman" pitchFamily="18" charset="0"/>
              </a:rPr>
              <a:t>What is genetic data? (SNP’s)</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8</a:t>
            </a:fld>
            <a:endParaRPr lang="en-GB" dirty="0"/>
          </a:p>
        </p:txBody>
      </p:sp>
      <p:sp>
        <p:nvSpPr>
          <p:cNvPr id="5" name="Title 1"/>
          <p:cNvSpPr txBox="1">
            <a:spLocks/>
          </p:cNvSpPr>
          <p:nvPr/>
        </p:nvSpPr>
        <p:spPr>
          <a:xfrm>
            <a:off x="8172400" y="5661248"/>
            <a:ext cx="792088" cy="936104"/>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tabLst/>
              <a:defRPr/>
            </a:pPr>
            <a:endParaRPr kumimoji="0" lang="en-GB" sz="32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endParaRPr>
          </a:p>
        </p:txBody>
      </p:sp>
      <p:pic>
        <p:nvPicPr>
          <p:cNvPr id="39938" name="Picture 2"/>
          <p:cNvPicPr>
            <a:picLocks noChangeAspect="1" noChangeArrowheads="1"/>
          </p:cNvPicPr>
          <p:nvPr/>
        </p:nvPicPr>
        <p:blipFill>
          <a:blip r:embed="rId3" cstate="print"/>
          <a:srcRect/>
          <a:stretch>
            <a:fillRect/>
          </a:stretch>
        </p:blipFill>
        <p:spPr bwMode="auto">
          <a:xfrm>
            <a:off x="323528" y="1268760"/>
            <a:ext cx="8330356" cy="4680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713787" cy="792087"/>
          </a:xfrm>
        </p:spPr>
        <p:txBody>
          <a:bodyPr rtlCol="0">
            <a:normAutofit/>
          </a:bodyPr>
          <a:lstStyle/>
          <a:p>
            <a:pPr>
              <a:defRPr/>
            </a:pPr>
            <a:r>
              <a:rPr lang="en-GB" b="1" u="sng" dirty="0" smtClean="0">
                <a:latin typeface="Times New Roman" pitchFamily="18" charset="0"/>
                <a:cs typeface="Times New Roman" pitchFamily="18" charset="0"/>
              </a:rPr>
              <a:t>SNP’s</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9</a:t>
            </a:fld>
            <a:endParaRPr lang="en-GB" dirty="0"/>
          </a:p>
        </p:txBody>
      </p:sp>
      <p:sp>
        <p:nvSpPr>
          <p:cNvPr id="5" name="Title 1"/>
          <p:cNvSpPr txBox="1">
            <a:spLocks/>
          </p:cNvSpPr>
          <p:nvPr/>
        </p:nvSpPr>
        <p:spPr>
          <a:xfrm>
            <a:off x="0" y="836712"/>
            <a:ext cx="8964488" cy="5760640"/>
          </a:xfrm>
          <a:prstGeom prst="rect">
            <a:avLst/>
          </a:prstGeom>
        </p:spPr>
        <p:txBody>
          <a:bodyPr vert="horz" lIns="91440" tIns="45720" rIns="91440" bIns="45720" rtlCol="0" anchor="ctr">
            <a:normAutofit fontScale="92500" lnSpcReduction="10000"/>
          </a:bodyPr>
          <a:lstStyle/>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GB" sz="2600" dirty="0">
                <a:latin typeface="Times New Roman" pitchFamily="18" charset="0"/>
                <a:ea typeface="+mj-ea"/>
                <a:cs typeface="Times New Roman" pitchFamily="18" charset="0"/>
              </a:rPr>
              <a:t> </a:t>
            </a:r>
            <a:r>
              <a:rPr lang="en-GB" sz="2600" dirty="0" smtClean="0">
                <a:latin typeface="Times New Roman" pitchFamily="18" charset="0"/>
                <a:ea typeface="+mj-ea"/>
                <a:cs typeface="Times New Roman" pitchFamily="18" charset="0"/>
              </a:rPr>
              <a:t>For each SNP there are two ‘alleles’ (DNA bases)</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GB" sz="26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GB" sz="2600" dirty="0" smtClean="0">
                <a:latin typeface="Times New Roman" pitchFamily="18" charset="0"/>
                <a:ea typeface="+mj-ea"/>
                <a:cs typeface="Times New Roman" pitchFamily="18" charset="0"/>
              </a:rPr>
              <a:t> Possible ‘values’ = A, T, G or C.</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GB" sz="26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GB" sz="2600" dirty="0">
                <a:latin typeface="Times New Roman" pitchFamily="18" charset="0"/>
                <a:ea typeface="+mj-ea"/>
                <a:cs typeface="Times New Roman" pitchFamily="18" charset="0"/>
              </a:rPr>
              <a:t> </a:t>
            </a:r>
            <a:r>
              <a:rPr lang="en-GB" sz="2600" dirty="0" smtClean="0">
                <a:latin typeface="Times New Roman" pitchFamily="18" charset="0"/>
                <a:ea typeface="+mj-ea"/>
                <a:cs typeface="Times New Roman" pitchFamily="18" charset="0"/>
              </a:rPr>
              <a:t>For each SNP each individual will fall into one of three mutually exclusive groups.</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en-GB" sz="2600" dirty="0" smtClean="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tabLst/>
              <a:defRPr/>
            </a:pPr>
            <a:r>
              <a:rPr kumimoji="0" lang="en-GB" sz="2600" b="1" i="0" u="sng"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Examp</a:t>
            </a:r>
            <a:r>
              <a:rPr lang="en-GB" sz="2600" b="1" u="sng" dirty="0" smtClean="0">
                <a:latin typeface="Times New Roman" pitchFamily="18" charset="0"/>
                <a:ea typeface="+mj-ea"/>
                <a:cs typeface="Times New Roman" pitchFamily="18" charset="0"/>
              </a:rPr>
              <a:t>le</a:t>
            </a:r>
          </a:p>
          <a:p>
            <a:pPr marL="0" marR="0" lvl="0" indent="0" defTabSz="914400" rtl="0" eaLnBrk="1" fontAlgn="auto" latinLnBrk="0" hangingPunct="1">
              <a:lnSpc>
                <a:spcPct val="100000"/>
              </a:lnSpc>
              <a:spcBef>
                <a:spcPct val="0"/>
              </a:spcBef>
              <a:spcAft>
                <a:spcPts val="0"/>
              </a:spcAft>
              <a:buClrTx/>
              <a:buSzTx/>
              <a:tabLst/>
              <a:defRPr/>
            </a:pPr>
            <a:r>
              <a:rPr lang="en-GB" sz="2600" dirty="0" smtClean="0">
                <a:latin typeface="Times New Roman" pitchFamily="18" charset="0"/>
                <a:ea typeface="+mj-ea"/>
                <a:cs typeface="Times New Roman" pitchFamily="18" charset="0"/>
              </a:rPr>
              <a:t>At a given SNP, the alleles A and T may occur.</a:t>
            </a:r>
          </a:p>
          <a:p>
            <a:pPr marL="0" marR="0" lvl="0" indent="0" defTabSz="914400" rtl="0" eaLnBrk="1" fontAlgn="auto" latinLnBrk="0" hangingPunct="1">
              <a:lnSpc>
                <a:spcPct val="100000"/>
              </a:lnSpc>
              <a:spcBef>
                <a:spcPct val="0"/>
              </a:spcBef>
              <a:spcAft>
                <a:spcPts val="0"/>
              </a:spcAft>
              <a:buClrTx/>
              <a:buSzTx/>
              <a:tabLst/>
              <a:defRPr/>
            </a:pPr>
            <a:r>
              <a:rPr lang="en-GB" sz="2600" dirty="0" smtClean="0">
                <a:latin typeface="Times New Roman" pitchFamily="18" charset="0"/>
                <a:ea typeface="+mj-ea"/>
                <a:cs typeface="Times New Roman" pitchFamily="18" charset="0"/>
              </a:rPr>
              <a:t>A is the more frequent in the population (‘</a:t>
            </a:r>
            <a:r>
              <a:rPr lang="en-GB" sz="2600" dirty="0" err="1" smtClean="0">
                <a:latin typeface="Times New Roman" pitchFamily="18" charset="0"/>
                <a:ea typeface="+mj-ea"/>
                <a:cs typeface="Times New Roman" pitchFamily="18" charset="0"/>
              </a:rPr>
              <a:t>wildtype</a:t>
            </a:r>
            <a:r>
              <a:rPr lang="en-GB" sz="2600" dirty="0" smtClean="0">
                <a:latin typeface="Times New Roman" pitchFamily="18" charset="0"/>
                <a:ea typeface="+mj-ea"/>
                <a:cs typeface="Times New Roman" pitchFamily="18" charset="0"/>
              </a:rPr>
              <a:t>’)</a:t>
            </a:r>
          </a:p>
          <a:p>
            <a:pPr marL="0" marR="0" lvl="0" indent="0" defTabSz="914400" rtl="0" eaLnBrk="1" fontAlgn="auto" latinLnBrk="0" hangingPunct="1">
              <a:lnSpc>
                <a:spcPct val="100000"/>
              </a:lnSpc>
              <a:spcBef>
                <a:spcPct val="0"/>
              </a:spcBef>
              <a:spcAft>
                <a:spcPts val="0"/>
              </a:spcAft>
              <a:buClrTx/>
              <a:buSzTx/>
              <a:tabLst/>
              <a:defRPr/>
            </a:pPr>
            <a:r>
              <a:rPr kumimoji="0" lang="en-GB" sz="2600" i="0"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Each person then falls into one of the following</a:t>
            </a:r>
            <a:r>
              <a:rPr kumimoji="0" lang="en-GB" sz="2600" i="0"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a:t>
            </a:r>
          </a:p>
          <a:p>
            <a:pPr marL="0" marR="0" lvl="0" indent="0" defTabSz="914400" rtl="0" eaLnBrk="1" fontAlgn="auto" latinLnBrk="0" hangingPunct="1">
              <a:lnSpc>
                <a:spcPct val="100000"/>
              </a:lnSpc>
              <a:spcBef>
                <a:spcPct val="0"/>
              </a:spcBef>
              <a:spcAft>
                <a:spcPts val="0"/>
              </a:spcAft>
              <a:buClrTx/>
              <a:buSzTx/>
              <a:tabLst/>
              <a:defRPr/>
            </a:pPr>
            <a:r>
              <a:rPr lang="en-GB" sz="2600" dirty="0">
                <a:latin typeface="Times New Roman" pitchFamily="18" charset="0"/>
                <a:ea typeface="+mj-ea"/>
                <a:cs typeface="Times New Roman" pitchFamily="18" charset="0"/>
              </a:rPr>
              <a:t>	</a:t>
            </a:r>
            <a:r>
              <a:rPr lang="en-GB" sz="2600" dirty="0" smtClean="0">
                <a:latin typeface="Times New Roman" pitchFamily="18" charset="0"/>
                <a:ea typeface="+mj-ea"/>
                <a:cs typeface="Times New Roman" pitchFamily="18" charset="0"/>
              </a:rPr>
              <a:t>AA = ‘Homozygous </a:t>
            </a:r>
            <a:r>
              <a:rPr lang="en-GB" sz="2600" dirty="0" err="1" smtClean="0">
                <a:latin typeface="Times New Roman" pitchFamily="18" charset="0"/>
                <a:ea typeface="+mj-ea"/>
                <a:cs typeface="Times New Roman" pitchFamily="18" charset="0"/>
              </a:rPr>
              <a:t>wildtype</a:t>
            </a:r>
            <a:r>
              <a:rPr lang="en-GB" sz="2600" dirty="0" smtClean="0">
                <a:latin typeface="Times New Roman" pitchFamily="18" charset="0"/>
                <a:ea typeface="+mj-ea"/>
                <a:cs typeface="Times New Roman" pitchFamily="18" charset="0"/>
              </a:rPr>
              <a:t>’</a:t>
            </a:r>
            <a:endParaRPr kumimoji="0" lang="en-GB" sz="2600" i="0"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tabLst/>
              <a:defRPr/>
            </a:pPr>
            <a:r>
              <a:rPr kumimoji="0" lang="en-GB" sz="2600" i="0"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 ‘</a:t>
            </a:r>
            <a:r>
              <a:rPr kumimoji="0" lang="en-GB" sz="2600" i="0"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hetrozygous</a:t>
            </a:r>
            <a:r>
              <a:rPr kumimoji="0" lang="en-GB" sz="2600" i="0"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a:t>
            </a:r>
          </a:p>
          <a:p>
            <a:pPr marL="0" marR="0" lvl="0" indent="0" defTabSz="914400" rtl="0" eaLnBrk="1" fontAlgn="auto" latinLnBrk="0" hangingPunct="1">
              <a:lnSpc>
                <a:spcPct val="100000"/>
              </a:lnSpc>
              <a:spcBef>
                <a:spcPct val="0"/>
              </a:spcBef>
              <a:spcAft>
                <a:spcPts val="0"/>
              </a:spcAft>
              <a:buClrTx/>
              <a:buSzTx/>
              <a:tabLst/>
              <a:defRPr/>
            </a:pPr>
            <a:r>
              <a:rPr lang="en-GB" sz="2600" dirty="0">
                <a:latin typeface="Times New Roman" pitchFamily="18" charset="0"/>
                <a:ea typeface="+mj-ea"/>
                <a:cs typeface="Times New Roman" pitchFamily="18" charset="0"/>
              </a:rPr>
              <a:t>	</a:t>
            </a:r>
            <a:r>
              <a:rPr lang="en-GB" sz="2600" dirty="0" smtClean="0">
                <a:latin typeface="Times New Roman" pitchFamily="18" charset="0"/>
                <a:ea typeface="+mj-ea"/>
                <a:cs typeface="Times New Roman" pitchFamily="18" charset="0"/>
              </a:rPr>
              <a:t>TT = ‘Homozygous rate’</a:t>
            </a:r>
            <a:endParaRPr kumimoji="0" lang="en-GB" sz="2600" i="0"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tabLst/>
              <a:defRPr/>
            </a:pPr>
            <a:endParaRPr kumimoji="0" lang="en-GB" sz="2600" i="0"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endParaRPr>
          </a:p>
          <a:p>
            <a:pPr marL="0" marR="0" lvl="0" indent="0" algn="ctr" defTabSz="914400" rtl="0" eaLnBrk="1" fontAlgn="auto" latinLnBrk="0" hangingPunct="1">
              <a:lnSpc>
                <a:spcPct val="100000"/>
              </a:lnSpc>
              <a:spcBef>
                <a:spcPct val="0"/>
              </a:spcBef>
              <a:spcAft>
                <a:spcPts val="0"/>
              </a:spcAft>
              <a:buClrTx/>
              <a:buSzTx/>
              <a:tabLst/>
              <a:defRPr/>
            </a:pPr>
            <a:r>
              <a:rPr lang="en-GB" sz="2600" dirty="0" smtClean="0">
                <a:solidFill>
                  <a:srgbClr val="FF0000"/>
                </a:solidFill>
                <a:latin typeface="Times New Roman" pitchFamily="18" charset="0"/>
                <a:ea typeface="+mj-ea"/>
                <a:cs typeface="Times New Roman" pitchFamily="18" charset="0"/>
              </a:rPr>
              <a:t>WE HAVE THESE GROUPINGS FOR A NUMBER OF SNP’s IN THE ALSPAC DATA</a:t>
            </a:r>
            <a:endParaRPr kumimoji="0" lang="en-GB" sz="2600" i="0"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713787" cy="792087"/>
          </a:xfrm>
        </p:spPr>
        <p:txBody>
          <a:bodyPr rtlCol="0">
            <a:normAutofit/>
          </a:bodyPr>
          <a:lstStyle/>
          <a:p>
            <a:pPr>
              <a:defRPr/>
            </a:pPr>
            <a:r>
              <a:rPr lang="en-GB" b="1" u="sng" dirty="0" smtClean="0">
                <a:latin typeface="Times New Roman" pitchFamily="18" charset="0"/>
                <a:cs typeface="Times New Roman" pitchFamily="18" charset="0"/>
              </a:rPr>
              <a:t>‘Risk’ SNP’s /  alleles for reading</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10</a:t>
            </a:fld>
            <a:endParaRPr lang="en-GB" dirty="0"/>
          </a:p>
        </p:txBody>
      </p:sp>
      <p:sp>
        <p:nvSpPr>
          <p:cNvPr id="5" name="Title 1"/>
          <p:cNvSpPr txBox="1">
            <a:spLocks/>
          </p:cNvSpPr>
          <p:nvPr/>
        </p:nvSpPr>
        <p:spPr>
          <a:xfrm>
            <a:off x="179512" y="1124744"/>
            <a:ext cx="8964488" cy="2304256"/>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GB" sz="2600" i="0" strike="noStrike" kern="1200" cap="none" spc="0" normalizeH="0" baseline="0" noProof="0" dirty="0" smtClean="0">
                <a:ln>
                  <a:noFill/>
                </a:ln>
                <a:effectLst/>
                <a:uLnTx/>
                <a:uFillTx/>
                <a:latin typeface="Times New Roman" pitchFamily="18" charset="0"/>
                <a:ea typeface="+mj-ea"/>
                <a:cs typeface="Times New Roman" pitchFamily="18" charset="0"/>
              </a:rPr>
              <a:t>A number of ‘risk’ SNP’s have been identified for reading skills.</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en-GB" sz="2600" dirty="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GB" sz="2600" i="0" strike="noStrike" kern="1200" cap="none" spc="0" normalizeH="0" baseline="0" noProof="0" dirty="0" smtClean="0">
                <a:ln>
                  <a:noFill/>
                </a:ln>
                <a:effectLst/>
                <a:uLnTx/>
                <a:uFillTx/>
                <a:latin typeface="Times New Roman" pitchFamily="18" charset="0"/>
                <a:ea typeface="+mj-ea"/>
                <a:cs typeface="Times New Roman" pitchFamily="18" charset="0"/>
              </a:rPr>
              <a:t>Based</a:t>
            </a:r>
            <a:r>
              <a:rPr kumimoji="0" lang="en-GB" sz="2600" i="0" strike="noStrike" kern="1200" cap="none" spc="0" normalizeH="0" noProof="0" dirty="0" smtClean="0">
                <a:ln>
                  <a:noFill/>
                </a:ln>
                <a:effectLst/>
                <a:uLnTx/>
                <a:uFillTx/>
                <a:latin typeface="Times New Roman" pitchFamily="18" charset="0"/>
                <a:ea typeface="+mj-ea"/>
                <a:cs typeface="Times New Roman" pitchFamily="18" charset="0"/>
              </a:rPr>
              <a:t> partly on evidence from ALSPAC (</a:t>
            </a:r>
            <a:r>
              <a:rPr kumimoji="0" lang="en-GB" sz="2600" i="0" strike="noStrike" kern="1200" cap="none" spc="0" normalizeH="0" noProof="0" dirty="0" err="1" smtClean="0">
                <a:ln>
                  <a:noFill/>
                </a:ln>
                <a:effectLst/>
                <a:uLnTx/>
                <a:uFillTx/>
                <a:latin typeface="Times New Roman" pitchFamily="18" charset="0"/>
                <a:ea typeface="+mj-ea"/>
                <a:cs typeface="Times New Roman" pitchFamily="18" charset="0"/>
              </a:rPr>
              <a:t>Scerri</a:t>
            </a:r>
            <a:r>
              <a:rPr kumimoji="0" lang="en-GB" sz="2600" i="0" strike="noStrike" kern="1200" cap="none" spc="0" normalizeH="0" noProof="0" dirty="0" smtClean="0">
                <a:ln>
                  <a:noFill/>
                </a:ln>
                <a:effectLst/>
                <a:uLnTx/>
                <a:uFillTx/>
                <a:latin typeface="Times New Roman" pitchFamily="18" charset="0"/>
                <a:ea typeface="+mj-ea"/>
                <a:cs typeface="Times New Roman" pitchFamily="18" charset="0"/>
              </a:rPr>
              <a:t> et al 2011).</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en-GB" sz="2600" baseline="0" dirty="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GB" sz="2600" i="0" strike="noStrike" kern="1200" cap="none" spc="0" normalizeH="0" baseline="0" noProof="0" dirty="0" smtClean="0">
                <a:ln>
                  <a:noFill/>
                </a:ln>
                <a:effectLst/>
                <a:uLnTx/>
                <a:uFillTx/>
                <a:latin typeface="Times New Roman" pitchFamily="18" charset="0"/>
                <a:ea typeface="+mj-ea"/>
                <a:cs typeface="Times New Roman" pitchFamily="18" charset="0"/>
              </a:rPr>
              <a:t> These are  the SNPs we use in</a:t>
            </a:r>
            <a:r>
              <a:rPr kumimoji="0" lang="en-GB" sz="2600" i="0" strike="noStrike" kern="1200" cap="none" spc="0" normalizeH="0" noProof="0" dirty="0" smtClean="0">
                <a:ln>
                  <a:noFill/>
                </a:ln>
                <a:effectLst/>
                <a:uLnTx/>
                <a:uFillTx/>
                <a:latin typeface="Times New Roman" pitchFamily="18" charset="0"/>
                <a:ea typeface="+mj-ea"/>
                <a:cs typeface="Times New Roman" pitchFamily="18" charset="0"/>
              </a:rPr>
              <a:t> this paper</a:t>
            </a:r>
            <a:endParaRPr kumimoji="0" lang="en-GB" sz="2600" i="0" strike="noStrike" kern="1200" cap="none" spc="0" normalizeH="0" baseline="0" noProof="0" dirty="0" smtClean="0">
              <a:ln>
                <a:noFill/>
              </a:ln>
              <a:effectLst/>
              <a:uLnTx/>
              <a:uFillTx/>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GB" sz="2600" i="0"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graphicFrame>
        <p:nvGraphicFramePr>
          <p:cNvPr id="6" name="Table 5"/>
          <p:cNvGraphicFramePr>
            <a:graphicFrameLocks noGrp="1"/>
          </p:cNvGraphicFramePr>
          <p:nvPr/>
        </p:nvGraphicFramePr>
        <p:xfrm>
          <a:off x="1187624" y="3212976"/>
          <a:ext cx="6192688" cy="2901510"/>
        </p:xfrm>
        <a:graphic>
          <a:graphicData uri="http://schemas.openxmlformats.org/drawingml/2006/table">
            <a:tbl>
              <a:tblPr/>
              <a:tblGrid>
                <a:gridCol w="1595480"/>
                <a:gridCol w="1595480"/>
                <a:gridCol w="1555593"/>
                <a:gridCol w="1446135"/>
              </a:tblGrid>
              <a:tr h="320036">
                <a:tc>
                  <a:txBody>
                    <a:bodyPr/>
                    <a:lstStyle/>
                    <a:p>
                      <a:pPr hangingPunct="1">
                        <a:lnSpc>
                          <a:spcPct val="115000"/>
                        </a:lnSpc>
                        <a:spcAft>
                          <a:spcPts val="0"/>
                        </a:spcAft>
                      </a:pPr>
                      <a:r>
                        <a:rPr lang="en-GB" sz="2000" b="1" kern="0">
                          <a:solidFill>
                            <a:srgbClr val="000000"/>
                          </a:solidFill>
                          <a:latin typeface="Times New Roman"/>
                          <a:ea typeface="Times New Roman"/>
                        </a:rPr>
                        <a:t>Gene</a:t>
                      </a:r>
                      <a:endParaRPr lang="en-GB" sz="2000" kern="100">
                        <a:latin typeface="Times New Roman"/>
                        <a:ea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hangingPunct="1">
                        <a:lnSpc>
                          <a:spcPct val="115000"/>
                        </a:lnSpc>
                        <a:spcAft>
                          <a:spcPts val="0"/>
                        </a:spcAft>
                      </a:pPr>
                      <a:r>
                        <a:rPr lang="en-GB" sz="2000" b="1" kern="0">
                          <a:solidFill>
                            <a:srgbClr val="000000"/>
                          </a:solidFill>
                          <a:latin typeface="Times New Roman"/>
                          <a:ea typeface="Times New Roman"/>
                        </a:rPr>
                        <a:t>SNP</a:t>
                      </a:r>
                      <a:endParaRPr lang="en-GB" sz="2000" kern="100">
                        <a:latin typeface="Times New Roman"/>
                        <a:ea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hangingPunct="1">
                        <a:lnSpc>
                          <a:spcPct val="115000"/>
                        </a:lnSpc>
                        <a:spcAft>
                          <a:spcPts val="0"/>
                        </a:spcAft>
                      </a:pPr>
                      <a:r>
                        <a:rPr lang="en-GB" sz="2000" b="1" kern="0">
                          <a:solidFill>
                            <a:srgbClr val="000000"/>
                          </a:solidFill>
                          <a:latin typeface="Times New Roman"/>
                          <a:ea typeface="Times New Roman"/>
                        </a:rPr>
                        <a:t>Major allele</a:t>
                      </a:r>
                      <a:endParaRPr lang="en-GB" sz="2000" kern="100">
                        <a:latin typeface="Times New Roman"/>
                        <a:ea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hangingPunct="1">
                        <a:lnSpc>
                          <a:spcPct val="115000"/>
                        </a:lnSpc>
                        <a:spcAft>
                          <a:spcPts val="0"/>
                        </a:spcAft>
                      </a:pPr>
                      <a:r>
                        <a:rPr lang="en-GB" sz="2000" b="1" kern="0">
                          <a:solidFill>
                            <a:srgbClr val="000000"/>
                          </a:solidFill>
                          <a:latin typeface="Times New Roman"/>
                          <a:ea typeface="Times New Roman"/>
                        </a:rPr>
                        <a:t>Risk Allele</a:t>
                      </a:r>
                      <a:endParaRPr lang="en-GB" sz="2000" kern="100">
                        <a:latin typeface="Times New Roman"/>
                        <a:ea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036">
                <a:tc rowSpan="3">
                  <a:txBody>
                    <a:bodyPr/>
                    <a:lstStyle/>
                    <a:p>
                      <a:pPr algn="ctr" hangingPunct="1">
                        <a:lnSpc>
                          <a:spcPct val="115000"/>
                        </a:lnSpc>
                        <a:spcAft>
                          <a:spcPts val="0"/>
                        </a:spcAft>
                      </a:pPr>
                      <a:r>
                        <a:rPr lang="en-GB" sz="2000" kern="0">
                          <a:solidFill>
                            <a:srgbClr val="000000"/>
                          </a:solidFill>
                          <a:latin typeface="Times New Roman"/>
                          <a:ea typeface="Times New Roman"/>
                        </a:rPr>
                        <a:t>DCDC2</a:t>
                      </a:r>
                      <a:endParaRPr lang="en-GB" sz="2000" kern="10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hangingPunct="1">
                        <a:lnSpc>
                          <a:spcPct val="115000"/>
                        </a:lnSpc>
                        <a:spcAft>
                          <a:spcPts val="0"/>
                        </a:spcAft>
                      </a:pPr>
                      <a:r>
                        <a:rPr lang="en-GB" sz="2000" kern="0">
                          <a:solidFill>
                            <a:srgbClr val="000000"/>
                          </a:solidFill>
                          <a:latin typeface="Times New Roman"/>
                          <a:ea typeface="Times New Roman"/>
                        </a:rPr>
                        <a:t>rs793862</a:t>
                      </a:r>
                      <a:endParaRPr lang="en-GB" sz="2000" kern="100">
                        <a:latin typeface="Times New Roman"/>
                        <a:ea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G</a:t>
                      </a:r>
                      <a:endParaRPr lang="en-GB" sz="2000" kern="10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A</a:t>
                      </a:r>
                      <a:endParaRPr lang="en-GB" sz="2000" kern="10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20036">
                <a:tc vMerge="1">
                  <a:txBody>
                    <a:bodyPr/>
                    <a:lstStyle/>
                    <a:p>
                      <a:endParaRPr lang="en-GB"/>
                    </a:p>
                  </a:txBody>
                  <a:tcPr/>
                </a:tc>
                <a:tc>
                  <a:txBody>
                    <a:bodyPr/>
                    <a:lstStyle/>
                    <a:p>
                      <a:pPr hangingPunct="1">
                        <a:lnSpc>
                          <a:spcPct val="115000"/>
                        </a:lnSpc>
                        <a:spcAft>
                          <a:spcPts val="0"/>
                        </a:spcAft>
                      </a:pPr>
                      <a:r>
                        <a:rPr lang="en-GB" sz="2000" kern="0">
                          <a:solidFill>
                            <a:srgbClr val="000000"/>
                          </a:solidFill>
                          <a:latin typeface="Times New Roman"/>
                          <a:ea typeface="Times New Roman"/>
                        </a:rPr>
                        <a:t>rs807701</a:t>
                      </a:r>
                      <a:endParaRPr lang="en-GB" sz="2000" kern="100">
                        <a:latin typeface="Times New Roman"/>
                        <a:ea typeface="Times New Roman"/>
                      </a:endParaRPr>
                    </a:p>
                  </a:txBody>
                  <a:tcPr marL="68580" marR="68580" marT="0" marB="0" anchor="b">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A</a:t>
                      </a:r>
                      <a:endParaRPr lang="en-GB" sz="2000" kern="100">
                        <a:latin typeface="Times New Roman"/>
                        <a:ea typeface="Times New Roman"/>
                      </a:endParaRPr>
                    </a:p>
                  </a:txBody>
                  <a:tcPr marL="68580" marR="68580" marT="0" marB="0" anchor="ctr">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G</a:t>
                      </a:r>
                      <a:endParaRPr lang="en-GB" sz="2000" kern="100">
                        <a:latin typeface="Times New Roman"/>
                        <a:ea typeface="Times New Roman"/>
                      </a:endParaRPr>
                    </a:p>
                  </a:txBody>
                  <a:tcPr marL="68580" marR="68580" marT="0" marB="0" anchor="ctr">
                    <a:lnL>
                      <a:noFill/>
                    </a:lnL>
                    <a:lnR>
                      <a:noFill/>
                    </a:lnR>
                    <a:lnT>
                      <a:noFill/>
                    </a:lnT>
                    <a:lnB>
                      <a:noFill/>
                    </a:lnB>
                  </a:tcPr>
                </a:tc>
              </a:tr>
              <a:tr h="320036">
                <a:tc vMerge="1">
                  <a:txBody>
                    <a:bodyPr/>
                    <a:lstStyle/>
                    <a:p>
                      <a:endParaRPr lang="en-GB"/>
                    </a:p>
                  </a:txBody>
                  <a:tcPr/>
                </a:tc>
                <a:tc>
                  <a:txBody>
                    <a:bodyPr/>
                    <a:lstStyle/>
                    <a:p>
                      <a:pPr hangingPunct="1">
                        <a:lnSpc>
                          <a:spcPct val="115000"/>
                        </a:lnSpc>
                        <a:spcAft>
                          <a:spcPts val="0"/>
                        </a:spcAft>
                      </a:pPr>
                      <a:r>
                        <a:rPr lang="en-GB" sz="2000" kern="0">
                          <a:solidFill>
                            <a:srgbClr val="000000"/>
                          </a:solidFill>
                          <a:latin typeface="Times New Roman"/>
                          <a:ea typeface="Times New Roman"/>
                        </a:rPr>
                        <a:t>rs807724</a:t>
                      </a:r>
                      <a:endParaRPr lang="en-GB" sz="2000" kern="100">
                        <a:latin typeface="Times New Roman"/>
                        <a:ea typeface="Times New Roman"/>
                      </a:endParaRPr>
                    </a:p>
                  </a:txBody>
                  <a:tcPr marL="68580" marR="68580" marT="0" marB="0" anchor="b">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T</a:t>
                      </a:r>
                      <a:endParaRPr lang="en-GB" sz="2000" kern="100">
                        <a:latin typeface="Times New Roman"/>
                        <a:ea typeface="Times New Roman"/>
                      </a:endParaRPr>
                    </a:p>
                  </a:txBody>
                  <a:tcPr marL="68580" marR="68580" marT="0" marB="0" anchor="ctr">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C</a:t>
                      </a:r>
                      <a:endParaRPr lang="en-GB" sz="2000" kern="100">
                        <a:latin typeface="Times New Roman"/>
                        <a:ea typeface="Times New Roman"/>
                      </a:endParaRPr>
                    </a:p>
                  </a:txBody>
                  <a:tcPr marL="68580" marR="68580" marT="0" marB="0" anchor="ctr">
                    <a:lnL>
                      <a:noFill/>
                    </a:lnL>
                    <a:lnR>
                      <a:noFill/>
                    </a:lnR>
                    <a:lnT>
                      <a:noFill/>
                    </a:lnT>
                    <a:lnB>
                      <a:noFill/>
                    </a:lnB>
                  </a:tcPr>
                </a:tc>
              </a:tr>
              <a:tr h="320036">
                <a:tc rowSpan="2">
                  <a:txBody>
                    <a:bodyPr/>
                    <a:lstStyle/>
                    <a:p>
                      <a:pPr algn="ctr" hangingPunct="1">
                        <a:lnSpc>
                          <a:spcPct val="115000"/>
                        </a:lnSpc>
                        <a:spcAft>
                          <a:spcPts val="0"/>
                        </a:spcAft>
                      </a:pPr>
                      <a:r>
                        <a:rPr lang="en-GB" sz="2000" kern="0">
                          <a:solidFill>
                            <a:srgbClr val="000000"/>
                          </a:solidFill>
                          <a:latin typeface="Times New Roman"/>
                          <a:ea typeface="Times New Roman"/>
                        </a:rPr>
                        <a:t> KIAA0319</a:t>
                      </a:r>
                      <a:endParaRPr lang="en-GB" sz="2000" kern="100">
                        <a:latin typeface="Times New Roman"/>
                        <a:ea typeface="Times New Roman"/>
                      </a:endParaRPr>
                    </a:p>
                  </a:txBody>
                  <a:tcPr marL="68580" marR="68580" marT="0" marB="0" anchor="ctr">
                    <a:lnL>
                      <a:noFill/>
                    </a:lnL>
                    <a:lnR>
                      <a:noFill/>
                    </a:lnR>
                    <a:lnT>
                      <a:noFill/>
                    </a:lnT>
                    <a:lnB>
                      <a:noFill/>
                    </a:lnB>
                  </a:tcPr>
                </a:tc>
                <a:tc>
                  <a:txBody>
                    <a:bodyPr/>
                    <a:lstStyle/>
                    <a:p>
                      <a:pPr hangingPunct="1">
                        <a:lnSpc>
                          <a:spcPct val="115000"/>
                        </a:lnSpc>
                        <a:spcAft>
                          <a:spcPts val="0"/>
                        </a:spcAft>
                      </a:pPr>
                      <a:r>
                        <a:rPr lang="en-GB" sz="2000" kern="0">
                          <a:solidFill>
                            <a:srgbClr val="000000"/>
                          </a:solidFill>
                          <a:latin typeface="Times New Roman"/>
                          <a:ea typeface="Times New Roman"/>
                        </a:rPr>
                        <a:t>rs9461045</a:t>
                      </a:r>
                      <a:endParaRPr lang="en-GB" sz="2000" kern="100">
                        <a:latin typeface="Times New Roman"/>
                        <a:ea typeface="Times New Roman"/>
                      </a:endParaRPr>
                    </a:p>
                  </a:txBody>
                  <a:tcPr marL="68580" marR="68580" marT="0" marB="0" anchor="b">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C</a:t>
                      </a:r>
                      <a:endParaRPr lang="en-GB" sz="2000" kern="100">
                        <a:latin typeface="Times New Roman"/>
                        <a:ea typeface="Times New Roman"/>
                      </a:endParaRPr>
                    </a:p>
                  </a:txBody>
                  <a:tcPr marL="68580" marR="68580" marT="0" marB="0" anchor="ctr">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T</a:t>
                      </a:r>
                      <a:endParaRPr lang="en-GB" sz="2000" kern="100">
                        <a:latin typeface="Times New Roman"/>
                        <a:ea typeface="Times New Roman"/>
                      </a:endParaRPr>
                    </a:p>
                  </a:txBody>
                  <a:tcPr marL="68580" marR="68580" marT="0" marB="0" anchor="ctr">
                    <a:lnL>
                      <a:noFill/>
                    </a:lnL>
                    <a:lnR>
                      <a:noFill/>
                    </a:lnR>
                    <a:lnT>
                      <a:noFill/>
                    </a:lnT>
                    <a:lnB>
                      <a:noFill/>
                    </a:lnB>
                  </a:tcPr>
                </a:tc>
              </a:tr>
              <a:tr h="320036">
                <a:tc vMerge="1">
                  <a:txBody>
                    <a:bodyPr/>
                    <a:lstStyle/>
                    <a:p>
                      <a:endParaRPr lang="en-GB"/>
                    </a:p>
                  </a:txBody>
                  <a:tcPr/>
                </a:tc>
                <a:tc>
                  <a:txBody>
                    <a:bodyPr/>
                    <a:lstStyle/>
                    <a:p>
                      <a:pPr hangingPunct="1">
                        <a:lnSpc>
                          <a:spcPct val="115000"/>
                        </a:lnSpc>
                        <a:spcAft>
                          <a:spcPts val="0"/>
                        </a:spcAft>
                      </a:pPr>
                      <a:r>
                        <a:rPr lang="en-GB" sz="2000" kern="0">
                          <a:solidFill>
                            <a:srgbClr val="000000"/>
                          </a:solidFill>
                          <a:latin typeface="Times New Roman"/>
                          <a:ea typeface="Times New Roman"/>
                        </a:rPr>
                        <a:t>rs2143340</a:t>
                      </a:r>
                      <a:endParaRPr lang="en-GB" sz="2000" kern="100">
                        <a:latin typeface="Times New Roman"/>
                        <a:ea typeface="Times New Roman"/>
                      </a:endParaRPr>
                    </a:p>
                  </a:txBody>
                  <a:tcPr marL="68580" marR="68580" marT="0" marB="0" anchor="b">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A</a:t>
                      </a:r>
                      <a:endParaRPr lang="en-GB" sz="2000" kern="100">
                        <a:latin typeface="Times New Roman"/>
                        <a:ea typeface="Times New Roman"/>
                      </a:endParaRPr>
                    </a:p>
                  </a:txBody>
                  <a:tcPr marL="68580" marR="68580" marT="0" marB="0" anchor="ctr">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G</a:t>
                      </a:r>
                      <a:endParaRPr lang="en-GB" sz="2000" kern="100">
                        <a:latin typeface="Times New Roman"/>
                        <a:ea typeface="Times New Roman"/>
                      </a:endParaRPr>
                    </a:p>
                  </a:txBody>
                  <a:tcPr marL="68580" marR="68580" marT="0" marB="0" anchor="ctr">
                    <a:lnL>
                      <a:noFill/>
                    </a:lnL>
                    <a:lnR>
                      <a:noFill/>
                    </a:lnR>
                    <a:lnT>
                      <a:noFill/>
                    </a:lnT>
                    <a:lnB>
                      <a:noFill/>
                    </a:lnB>
                  </a:tcPr>
                </a:tc>
              </a:tr>
              <a:tr h="320036">
                <a:tc rowSpan="3">
                  <a:txBody>
                    <a:bodyPr/>
                    <a:lstStyle/>
                    <a:p>
                      <a:pPr algn="ctr" hangingPunct="1">
                        <a:lnSpc>
                          <a:spcPct val="115000"/>
                        </a:lnSpc>
                        <a:spcAft>
                          <a:spcPts val="0"/>
                        </a:spcAft>
                      </a:pPr>
                      <a:r>
                        <a:rPr lang="en-GB" sz="2000" kern="0">
                          <a:solidFill>
                            <a:srgbClr val="000000"/>
                          </a:solidFill>
                          <a:latin typeface="Times New Roman"/>
                          <a:ea typeface="Times New Roman"/>
                        </a:rPr>
                        <a:t>CMIP</a:t>
                      </a:r>
                      <a:endParaRPr lang="en-GB" sz="2000" kern="100">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hangingPunct="1">
                        <a:lnSpc>
                          <a:spcPct val="115000"/>
                        </a:lnSpc>
                        <a:spcAft>
                          <a:spcPts val="0"/>
                        </a:spcAft>
                      </a:pPr>
                      <a:r>
                        <a:rPr lang="en-GB" sz="2000" kern="0">
                          <a:solidFill>
                            <a:srgbClr val="000000"/>
                          </a:solidFill>
                          <a:latin typeface="Times New Roman"/>
                          <a:ea typeface="Times New Roman"/>
                        </a:rPr>
                        <a:t>rs12927866</a:t>
                      </a:r>
                      <a:endParaRPr lang="en-GB" sz="2000" kern="100">
                        <a:latin typeface="Times New Roman"/>
                        <a:ea typeface="Times New Roman"/>
                      </a:endParaRPr>
                    </a:p>
                  </a:txBody>
                  <a:tcPr marL="68580" marR="68580" marT="0" marB="0" anchor="b">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C</a:t>
                      </a:r>
                      <a:endParaRPr lang="en-GB" sz="2000" kern="100">
                        <a:latin typeface="Times New Roman"/>
                        <a:ea typeface="Times New Roman"/>
                      </a:endParaRPr>
                    </a:p>
                  </a:txBody>
                  <a:tcPr marL="68580" marR="68580" marT="0" marB="0" anchor="ctr">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T</a:t>
                      </a:r>
                      <a:endParaRPr lang="en-GB" sz="2000" kern="100">
                        <a:latin typeface="Times New Roman"/>
                        <a:ea typeface="Times New Roman"/>
                      </a:endParaRPr>
                    </a:p>
                  </a:txBody>
                  <a:tcPr marL="68580" marR="68580" marT="0" marB="0" anchor="ctr">
                    <a:lnL>
                      <a:noFill/>
                    </a:lnL>
                    <a:lnR>
                      <a:noFill/>
                    </a:lnR>
                    <a:lnT>
                      <a:noFill/>
                    </a:lnT>
                    <a:lnB>
                      <a:noFill/>
                    </a:lnB>
                  </a:tcPr>
                </a:tc>
              </a:tr>
              <a:tr h="320036">
                <a:tc vMerge="1">
                  <a:txBody>
                    <a:bodyPr/>
                    <a:lstStyle/>
                    <a:p>
                      <a:endParaRPr lang="en-GB"/>
                    </a:p>
                  </a:txBody>
                  <a:tcPr/>
                </a:tc>
                <a:tc>
                  <a:txBody>
                    <a:bodyPr/>
                    <a:lstStyle/>
                    <a:p>
                      <a:pPr hangingPunct="1">
                        <a:lnSpc>
                          <a:spcPct val="115000"/>
                        </a:lnSpc>
                        <a:spcAft>
                          <a:spcPts val="0"/>
                        </a:spcAft>
                      </a:pPr>
                      <a:r>
                        <a:rPr lang="en-GB" sz="2000" kern="0">
                          <a:solidFill>
                            <a:srgbClr val="000000"/>
                          </a:solidFill>
                          <a:latin typeface="Times New Roman"/>
                          <a:ea typeface="Times New Roman"/>
                        </a:rPr>
                        <a:t>rs6564903</a:t>
                      </a:r>
                      <a:endParaRPr lang="en-GB" sz="2000" kern="100">
                        <a:latin typeface="Times New Roman"/>
                        <a:ea typeface="Times New Roman"/>
                      </a:endParaRPr>
                    </a:p>
                  </a:txBody>
                  <a:tcPr marL="68580" marR="68580" marT="0" marB="0" anchor="b">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C</a:t>
                      </a:r>
                      <a:endParaRPr lang="en-GB" sz="2000" kern="100">
                        <a:latin typeface="Times New Roman"/>
                        <a:ea typeface="Times New Roman"/>
                      </a:endParaRPr>
                    </a:p>
                  </a:txBody>
                  <a:tcPr marL="68580" marR="68580" marT="0" marB="0" anchor="ctr">
                    <a:lnL>
                      <a:noFill/>
                    </a:lnL>
                    <a:lnR>
                      <a:noFill/>
                    </a:lnR>
                    <a:lnT>
                      <a:noFill/>
                    </a:lnT>
                    <a:lnB>
                      <a:noFill/>
                    </a:lnB>
                  </a:tcPr>
                </a:tc>
                <a:tc>
                  <a:txBody>
                    <a:bodyPr/>
                    <a:lstStyle/>
                    <a:p>
                      <a:pPr algn="ctr" hangingPunct="1">
                        <a:lnSpc>
                          <a:spcPct val="115000"/>
                        </a:lnSpc>
                        <a:spcAft>
                          <a:spcPts val="0"/>
                        </a:spcAft>
                      </a:pPr>
                      <a:r>
                        <a:rPr lang="en-GB" sz="2000" kern="0">
                          <a:solidFill>
                            <a:srgbClr val="000000"/>
                          </a:solidFill>
                          <a:latin typeface="Times New Roman"/>
                          <a:ea typeface="Times New Roman"/>
                        </a:rPr>
                        <a:t>T</a:t>
                      </a:r>
                      <a:endParaRPr lang="en-GB" sz="2000" kern="100">
                        <a:latin typeface="Times New Roman"/>
                        <a:ea typeface="Times New Roman"/>
                      </a:endParaRPr>
                    </a:p>
                  </a:txBody>
                  <a:tcPr marL="68580" marR="68580" marT="0" marB="0" anchor="ctr">
                    <a:lnL>
                      <a:noFill/>
                    </a:lnL>
                    <a:lnR>
                      <a:noFill/>
                    </a:lnR>
                    <a:lnT>
                      <a:noFill/>
                    </a:lnT>
                    <a:lnB>
                      <a:noFill/>
                    </a:lnB>
                  </a:tcPr>
                </a:tc>
              </a:tr>
              <a:tr h="320036">
                <a:tc vMerge="1">
                  <a:txBody>
                    <a:bodyPr/>
                    <a:lstStyle/>
                    <a:p>
                      <a:endParaRPr lang="en-GB"/>
                    </a:p>
                  </a:txBody>
                  <a:tcPr/>
                </a:tc>
                <a:tc>
                  <a:txBody>
                    <a:bodyPr/>
                    <a:lstStyle/>
                    <a:p>
                      <a:pPr hangingPunct="1">
                        <a:lnSpc>
                          <a:spcPct val="115000"/>
                        </a:lnSpc>
                        <a:spcAft>
                          <a:spcPts val="0"/>
                        </a:spcAft>
                      </a:pPr>
                      <a:r>
                        <a:rPr lang="en-GB" sz="2000" kern="0">
                          <a:solidFill>
                            <a:srgbClr val="000000"/>
                          </a:solidFill>
                          <a:latin typeface="Times New Roman"/>
                          <a:ea typeface="Times New Roman"/>
                        </a:rPr>
                        <a:t>rs16955705</a:t>
                      </a:r>
                      <a:endParaRPr lang="en-GB" sz="2000" kern="10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hangingPunct="1">
                        <a:lnSpc>
                          <a:spcPct val="115000"/>
                        </a:lnSpc>
                        <a:spcAft>
                          <a:spcPts val="0"/>
                        </a:spcAft>
                      </a:pPr>
                      <a:r>
                        <a:rPr lang="en-GB" sz="2000" kern="0">
                          <a:solidFill>
                            <a:srgbClr val="000000"/>
                          </a:solidFill>
                          <a:latin typeface="Times New Roman"/>
                          <a:ea typeface="Times New Roman"/>
                        </a:rPr>
                        <a:t>A</a:t>
                      </a:r>
                      <a:endParaRPr lang="en-GB" sz="2000" kern="100">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hangingPunct="1">
                        <a:lnSpc>
                          <a:spcPct val="115000"/>
                        </a:lnSpc>
                        <a:spcAft>
                          <a:spcPts val="0"/>
                        </a:spcAft>
                      </a:pPr>
                      <a:r>
                        <a:rPr lang="en-GB" sz="2000" kern="0" dirty="0">
                          <a:solidFill>
                            <a:srgbClr val="000000"/>
                          </a:solidFill>
                          <a:latin typeface="Times New Roman"/>
                          <a:ea typeface="Times New Roman"/>
                        </a:rPr>
                        <a:t>C</a:t>
                      </a:r>
                      <a:endParaRPr lang="en-GB" sz="2000" kern="100" dirty="0">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2204864"/>
            <a:ext cx="8713787" cy="1470025"/>
          </a:xfrm>
        </p:spPr>
        <p:txBody>
          <a:bodyPr rtlCol="0">
            <a:normAutofit/>
          </a:bodyPr>
          <a:lstStyle/>
          <a:p>
            <a:pPr>
              <a:defRPr/>
            </a:pPr>
            <a:r>
              <a:rPr lang="en-GB" b="1" u="sng" dirty="0" smtClean="0">
                <a:latin typeface="Times New Roman" pitchFamily="18" charset="0"/>
                <a:cs typeface="Times New Roman" pitchFamily="18" charset="0"/>
              </a:rPr>
              <a:t>Methods</a:t>
            </a:r>
            <a:r>
              <a:rPr lang="en-GB" b="1" dirty="0" smtClean="0">
                <a:latin typeface="Times New Roman" pitchFamily="18" charset="0"/>
                <a:cs typeface="Times New Roman" pitchFamily="18" charset="0"/>
              </a:rPr>
              <a:t/>
            </a:r>
            <a:br>
              <a:rPr lang="en-GB" b="1" dirty="0" smtClean="0">
                <a:latin typeface="Times New Roman" pitchFamily="18" charset="0"/>
                <a:cs typeface="Times New Roman" pitchFamily="18" charset="0"/>
              </a:rPr>
            </a:br>
            <a:r>
              <a:rPr lang="en-GB" b="1" dirty="0" smtClean="0">
                <a:latin typeface="Times New Roman" pitchFamily="18" charset="0"/>
                <a:cs typeface="Times New Roman" pitchFamily="18" charset="0"/>
              </a:rPr>
              <a:t>Very simple regression models</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11</a:t>
            </a:fld>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404664"/>
            <a:ext cx="8892480" cy="692696"/>
          </a:xfrm>
        </p:spPr>
        <p:txBody>
          <a:bodyPr>
            <a:normAutofit/>
          </a:bodyPr>
          <a:lstStyle/>
          <a:p>
            <a:pPr algn="l"/>
            <a:r>
              <a:rPr lang="en-GB" sz="3200" b="1" dirty="0">
                <a:solidFill>
                  <a:srgbClr val="FF0000"/>
                </a:solidFill>
                <a:latin typeface="Times New Roman" pitchFamily="18" charset="0"/>
                <a:cs typeface="Times New Roman" pitchFamily="18" charset="0"/>
              </a:rPr>
              <a:t>i</a:t>
            </a:r>
            <a:r>
              <a:rPr lang="en-GB" sz="3200" b="1" dirty="0" smtClean="0">
                <a:solidFill>
                  <a:srgbClr val="FF0000"/>
                </a:solidFill>
                <a:latin typeface="Times New Roman" pitchFamily="18" charset="0"/>
                <a:cs typeface="Times New Roman" pitchFamily="18" charset="0"/>
              </a:rPr>
              <a:t>. Is there a link between genes &amp; reading skills?</a:t>
            </a:r>
            <a:endParaRPr lang="en-GB" sz="3200" b="1" dirty="0">
              <a:solidFill>
                <a:srgbClr val="FF0000"/>
              </a:solidFill>
              <a:latin typeface="Times New Roman" pitchFamily="18" charset="0"/>
              <a:cs typeface="Times New Roman" pitchFamily="18" charset="0"/>
            </a:endParaRPr>
          </a:p>
        </p:txBody>
      </p:sp>
      <p:sp>
        <p:nvSpPr>
          <p:cNvPr id="286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2867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95536" y="1052737"/>
            <a:ext cx="4517549" cy="576063"/>
          </a:xfrm>
          <a:prstGeom prst="rect">
            <a:avLst/>
          </a:prstGeom>
          <a:noFill/>
        </p:spPr>
      </p:pic>
      <p:sp>
        <p:nvSpPr>
          <p:cNvPr id="6" name="Title 1"/>
          <p:cNvSpPr txBox="1">
            <a:spLocks/>
          </p:cNvSpPr>
          <p:nvPr/>
        </p:nvSpPr>
        <p:spPr>
          <a:xfrm>
            <a:off x="251520" y="2204864"/>
            <a:ext cx="8892480" cy="69269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ii. Can genes explain the SES reading gap?</a:t>
            </a:r>
          </a:p>
        </p:txBody>
      </p:sp>
      <p:pic>
        <p:nvPicPr>
          <p:cNvPr id="28676"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11560" y="3068960"/>
            <a:ext cx="3433645" cy="432048"/>
          </a:xfrm>
          <a:prstGeom prst="rect">
            <a:avLst/>
          </a:prstGeom>
          <a:noFill/>
        </p:spPr>
      </p:pic>
      <p:pic>
        <p:nvPicPr>
          <p:cNvPr id="28675"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11560" y="3717032"/>
            <a:ext cx="5400600" cy="475053"/>
          </a:xfrm>
          <a:prstGeom prst="rect">
            <a:avLst/>
          </a:prstGeom>
          <a:noFill/>
        </p:spPr>
      </p:pic>
      <p:sp>
        <p:nvSpPr>
          <p:cNvPr id="286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12" name="Rectangle 11"/>
          <p:cNvSpPr/>
          <p:nvPr/>
        </p:nvSpPr>
        <p:spPr>
          <a:xfrm>
            <a:off x="0" y="4869160"/>
            <a:ext cx="8748464" cy="584775"/>
          </a:xfrm>
          <a:prstGeom prst="rect">
            <a:avLst/>
          </a:prstGeom>
        </p:spPr>
        <p:txBody>
          <a:bodyPr wrap="square">
            <a:spAutoFit/>
          </a:bodyPr>
          <a:lstStyle/>
          <a:p>
            <a:pPr lvl="0">
              <a:spcBef>
                <a:spcPct val="0"/>
              </a:spcBef>
              <a:defRPr/>
            </a:pPr>
            <a:r>
              <a:rPr lang="en-GB" sz="3200" b="1" dirty="0" smtClean="0">
                <a:solidFill>
                  <a:srgbClr val="FF0000"/>
                </a:solidFill>
                <a:latin typeface="Times New Roman" pitchFamily="18" charset="0"/>
                <a:cs typeface="Times New Roman" pitchFamily="18" charset="0"/>
              </a:rPr>
              <a:t>iii</a:t>
            </a:r>
            <a:r>
              <a:rPr lang="en-GB" sz="3200" b="1" dirty="0">
                <a:solidFill>
                  <a:srgbClr val="FF0000"/>
                </a:solidFill>
                <a:latin typeface="Times New Roman" pitchFamily="18" charset="0"/>
                <a:cs typeface="Times New Roman" pitchFamily="18" charset="0"/>
              </a:rPr>
              <a:t>. Can genes explain the SES reading gap?</a:t>
            </a:r>
            <a:endParaRPr lang="en-GB" sz="3200" b="1" dirty="0">
              <a:solidFill>
                <a:srgbClr val="FF0000"/>
              </a:solidFill>
              <a:latin typeface="Times New Roman" pitchFamily="18" charset="0"/>
              <a:cs typeface="Times New Roman" pitchFamily="18" charset="0"/>
            </a:endParaRPr>
          </a:p>
        </p:txBody>
      </p:sp>
      <p:sp>
        <p:nvSpPr>
          <p:cNvPr id="2868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28680" name="Picture 8"/>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0" y="5589240"/>
            <a:ext cx="8887303" cy="504056"/>
          </a:xfrm>
          <a:prstGeom prst="rect">
            <a:avLst/>
          </a:prstGeom>
          <a:noFill/>
        </p:spPr>
      </p:pic>
      <p:sp>
        <p:nvSpPr>
          <p:cNvPr id="28682" name="Rectangle 10"/>
          <p:cNvSpPr>
            <a:spLocks noChangeArrowheads="1"/>
          </p:cNvSpPr>
          <p:nvPr/>
        </p:nvSpPr>
        <p:spPr bwMode="auto">
          <a:xfrm>
            <a:off x="0" y="180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en-GB" sz="800" b="0" i="0" u="none" strike="noStrike" cap="none" normalizeH="0" baseline="0" smtClean="0">
                <a:ln>
                  <a:noFill/>
                </a:ln>
                <a:solidFill>
                  <a:schemeClr val="tx1"/>
                </a:solidFill>
                <a:effectLst/>
                <a:latin typeface="Arial" pitchFamily="34" charset="0"/>
                <a:cs typeface="Arial" pitchFamily="34" charset="0"/>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0"/>
            <a:ext cx="8460432" cy="1124744"/>
          </a:xfrm>
        </p:spPr>
        <p:txBody>
          <a:bodyPr rtlCol="0">
            <a:normAutofit/>
          </a:bodyPr>
          <a:lstStyle/>
          <a:p>
            <a:pPr>
              <a:defRPr/>
            </a:pPr>
            <a:r>
              <a:rPr lang="en-GB" b="1" dirty="0" smtClean="0">
                <a:latin typeface="Times New Roman" pitchFamily="18" charset="0"/>
                <a:cs typeface="Times New Roman" pitchFamily="18" charset="0"/>
              </a:rPr>
              <a:t>‘A</a:t>
            </a:r>
            <a:r>
              <a:rPr lang="en-GB" b="1" dirty="0" smtClean="0">
                <a:latin typeface="Times New Roman" pitchFamily="18" charset="0"/>
                <a:cs typeface="Times New Roman" pitchFamily="18" charset="0"/>
              </a:rPr>
              <a:t>llelic Trend Model</a:t>
            </a:r>
            <a:r>
              <a:rPr lang="en-GB" b="1" dirty="0" smtClean="0">
                <a:latin typeface="Times New Roman" pitchFamily="18" charset="0"/>
                <a:cs typeface="Times New Roman" pitchFamily="18" charset="0"/>
              </a:rPr>
              <a:t>’</a:t>
            </a:r>
            <a:endParaRPr lang="en-GB" b="1"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13</a:t>
            </a:fld>
            <a:endParaRPr lang="en-GB" dirty="0"/>
          </a:p>
        </p:txBody>
      </p:sp>
      <p:sp>
        <p:nvSpPr>
          <p:cNvPr id="5" name="Title 1"/>
          <p:cNvSpPr txBox="1">
            <a:spLocks/>
          </p:cNvSpPr>
          <p:nvPr/>
        </p:nvSpPr>
        <p:spPr>
          <a:xfrm>
            <a:off x="251520" y="1196752"/>
            <a:ext cx="8460432" cy="5256584"/>
          </a:xfrm>
          <a:prstGeom prst="rect">
            <a:avLst/>
          </a:prstGeom>
        </p:spPr>
        <p:txBody>
          <a:bodyPr vert="horz" lIns="91440" tIns="45720" rIns="91440" bIns="45720" rtlCol="0" anchor="ctr">
            <a:normAutofit fontScale="925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80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Using terminology</a:t>
            </a:r>
            <a:r>
              <a:rPr kumimoji="0" lang="en-GB" sz="280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from genetic literature, these are ‘allelic trend’ models.</a:t>
            </a:r>
          </a:p>
          <a:p>
            <a:pPr marL="0" marR="0" lvl="0" indent="0" defTabSz="914400" rtl="0" eaLnBrk="1" fontAlgn="auto" latinLnBrk="0" hangingPunct="1">
              <a:lnSpc>
                <a:spcPct val="100000"/>
              </a:lnSpc>
              <a:spcBef>
                <a:spcPct val="0"/>
              </a:spcBef>
              <a:spcAft>
                <a:spcPts val="0"/>
              </a:spcAft>
              <a:buClrTx/>
              <a:buSzTx/>
              <a:buFontTx/>
              <a:buNone/>
              <a:tabLst/>
              <a:defRPr/>
            </a:pPr>
            <a:endParaRPr lang="en-GB" sz="2800" dirty="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Tx/>
              <a:buNone/>
              <a:tabLst/>
              <a:defRPr/>
            </a:pPr>
            <a:r>
              <a:rPr kumimoji="0" lang="en-GB" sz="280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Basically means that the SNPs enter the model as </a:t>
            </a:r>
            <a:r>
              <a:rPr kumimoji="0" lang="en-GB" sz="2800" i="0" u="none" strike="noStrike" kern="1200" cap="none" spc="0" normalizeH="0" noProof="0" dirty="0" smtClean="0">
                <a:ln>
                  <a:noFill/>
                </a:ln>
                <a:solidFill>
                  <a:srgbClr val="FF0000"/>
                </a:solidFill>
                <a:effectLst/>
                <a:uLnTx/>
                <a:uFillTx/>
                <a:latin typeface="Times New Roman" pitchFamily="18" charset="0"/>
                <a:ea typeface="+mj-ea"/>
                <a:cs typeface="Times New Roman" pitchFamily="18" charset="0"/>
              </a:rPr>
              <a:t>continuous linear terms</a:t>
            </a:r>
            <a:r>
              <a:rPr kumimoji="0" lang="en-GB" sz="280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a:t>
            </a:r>
          </a:p>
          <a:p>
            <a:pPr marL="0" marR="0" lvl="0" indent="0" defTabSz="914400" rtl="0" eaLnBrk="1" fontAlgn="auto" latinLnBrk="0" hangingPunct="1">
              <a:lnSpc>
                <a:spcPct val="100000"/>
              </a:lnSpc>
              <a:spcBef>
                <a:spcPct val="0"/>
              </a:spcBef>
              <a:spcAft>
                <a:spcPts val="0"/>
              </a:spcAft>
              <a:buClrTx/>
              <a:buSzTx/>
              <a:buFontTx/>
              <a:buNone/>
              <a:tabLst/>
              <a:defRPr/>
            </a:pPr>
            <a:endParaRPr lang="en-GB" sz="2800" dirty="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Tx/>
              <a:buNone/>
              <a:tabLst/>
              <a:defRPr/>
            </a:pPr>
            <a:r>
              <a:rPr kumimoji="0" lang="en-GB" sz="280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a:t>
            </a:r>
            <a:r>
              <a:rPr kumimoji="0" lang="en-GB" sz="2800" b="1" i="0" u="sng"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not</a:t>
            </a:r>
            <a:r>
              <a:rPr kumimoji="0" lang="en-GB" sz="280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as </a:t>
            </a:r>
            <a:r>
              <a:rPr kumimoji="0" lang="en-GB" sz="2800" b="1" i="0" u="sng"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dummy variables </a:t>
            </a:r>
            <a:r>
              <a:rPr kumimoji="0" lang="en-GB" sz="280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as one might expect.</a:t>
            </a:r>
          </a:p>
          <a:p>
            <a:pPr marL="0" marR="0" lvl="0" indent="0" defTabSz="914400" rtl="0" eaLnBrk="1" fontAlgn="auto" latinLnBrk="0" hangingPunct="1">
              <a:lnSpc>
                <a:spcPct val="100000"/>
              </a:lnSpc>
              <a:spcBef>
                <a:spcPct val="0"/>
              </a:spcBef>
              <a:spcAft>
                <a:spcPts val="0"/>
              </a:spcAft>
              <a:buClrTx/>
              <a:buSzTx/>
              <a:buFontTx/>
              <a:buNone/>
              <a:tabLst/>
              <a:defRPr/>
            </a:pPr>
            <a:endParaRPr lang="en-GB" sz="2800" baseline="0" dirty="0" smtClean="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Tx/>
              <a:buNone/>
              <a:tabLst/>
              <a:defRPr/>
            </a:pPr>
            <a:r>
              <a:rPr lang="en-GB" sz="2800" dirty="0" smtClean="0">
                <a:latin typeface="Times New Roman" pitchFamily="18" charset="0"/>
                <a:ea typeface="+mj-ea"/>
                <a:cs typeface="Times New Roman" pitchFamily="18" charset="0"/>
              </a:rPr>
              <a:t>So coefficients give </a:t>
            </a:r>
            <a:r>
              <a:rPr lang="en-GB" sz="2800" dirty="0" smtClean="0">
                <a:solidFill>
                  <a:srgbClr val="FF0000"/>
                </a:solidFill>
                <a:latin typeface="Times New Roman" pitchFamily="18" charset="0"/>
                <a:ea typeface="+mj-ea"/>
                <a:cs typeface="Times New Roman" pitchFamily="18" charset="0"/>
              </a:rPr>
              <a:t>change in reading test scores </a:t>
            </a:r>
            <a:r>
              <a:rPr lang="en-GB" sz="2800" dirty="0" smtClean="0">
                <a:latin typeface="Times New Roman" pitchFamily="18" charset="0"/>
                <a:ea typeface="+mj-ea"/>
                <a:cs typeface="Times New Roman" pitchFamily="18" charset="0"/>
              </a:rPr>
              <a:t>for each </a:t>
            </a:r>
            <a:r>
              <a:rPr lang="en-GB" sz="2800" dirty="0" smtClean="0">
                <a:solidFill>
                  <a:srgbClr val="FF0000"/>
                </a:solidFill>
                <a:latin typeface="Times New Roman" pitchFamily="18" charset="0"/>
                <a:ea typeface="+mj-ea"/>
                <a:cs typeface="Times New Roman" pitchFamily="18" charset="0"/>
              </a:rPr>
              <a:t>additional risk allele </a:t>
            </a:r>
            <a:r>
              <a:rPr lang="en-GB" sz="2800" dirty="0" smtClean="0">
                <a:latin typeface="Times New Roman" pitchFamily="18" charset="0"/>
                <a:ea typeface="+mj-ea"/>
                <a:cs typeface="Times New Roman" pitchFamily="18" charset="0"/>
              </a:rPr>
              <a:t>(up to a maximum of 2).</a:t>
            </a:r>
            <a:endParaRPr lang="en-GB" sz="2800" dirty="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Tx/>
              <a:buNone/>
              <a:tabLst/>
              <a:defRPr/>
            </a:pPr>
            <a:endParaRPr lang="en-GB" sz="2800" baseline="0" dirty="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Tx/>
              <a:buNone/>
              <a:tabLst/>
              <a:defRPr/>
            </a:pPr>
            <a:r>
              <a:rPr kumimoji="0" lang="en-GB" sz="280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Reason – maximise power.</a:t>
            </a:r>
          </a:p>
          <a:p>
            <a:pPr marL="0" marR="0" lvl="0" indent="0" defTabSz="914400" rtl="0" eaLnBrk="1" fontAlgn="auto" latinLnBrk="0" hangingPunct="1">
              <a:lnSpc>
                <a:spcPct val="100000"/>
              </a:lnSpc>
              <a:spcBef>
                <a:spcPct val="0"/>
              </a:spcBef>
              <a:spcAft>
                <a:spcPts val="0"/>
              </a:spcAft>
              <a:buClrTx/>
              <a:buSzTx/>
              <a:buFontTx/>
              <a:buNone/>
              <a:tabLst/>
              <a:defRPr/>
            </a:pPr>
            <a:endParaRPr lang="en-GB" sz="2800" dirty="0" smtClean="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Tx/>
              <a:buNone/>
              <a:tabLst/>
              <a:defRPr/>
            </a:pPr>
            <a:r>
              <a:rPr lang="en-GB" sz="2800" dirty="0" smtClean="0">
                <a:latin typeface="Times New Roman" pitchFamily="18" charset="0"/>
                <a:ea typeface="+mj-ea"/>
                <a:cs typeface="Times New Roman" pitchFamily="18" charset="0"/>
              </a:rPr>
              <a:t>Problems – ignores potential non-</a:t>
            </a:r>
            <a:r>
              <a:rPr lang="en-GB" sz="2800" dirty="0" err="1" smtClean="0">
                <a:latin typeface="Times New Roman" pitchFamily="18" charset="0"/>
                <a:ea typeface="+mj-ea"/>
                <a:cs typeface="Times New Roman" pitchFamily="18" charset="0"/>
              </a:rPr>
              <a:t>linearities</a:t>
            </a:r>
            <a:r>
              <a:rPr lang="en-GB" sz="2800" dirty="0" smtClean="0">
                <a:latin typeface="Times New Roman" pitchFamily="18" charset="0"/>
                <a:ea typeface="+mj-ea"/>
                <a:cs typeface="Times New Roman" pitchFamily="18" charset="0"/>
              </a:rPr>
              <a:t>. </a:t>
            </a:r>
            <a:endParaRPr lang="en-GB" sz="2800" dirty="0">
              <a:latin typeface="Times New Roman" pitchFamily="18" charset="0"/>
              <a:ea typeface="+mj-ea"/>
              <a:cs typeface="Times New Roman" pitchFamily="18" charset="0"/>
            </a:endParaRPr>
          </a:p>
          <a:p>
            <a:pPr marL="0" marR="0" lvl="0" indent="0" defTabSz="914400" rtl="0" eaLnBrk="1" fontAlgn="auto" latinLnBrk="0" hangingPunct="1">
              <a:lnSpc>
                <a:spcPct val="100000"/>
              </a:lnSpc>
              <a:spcBef>
                <a:spcPct val="0"/>
              </a:spcBef>
              <a:spcAft>
                <a:spcPts val="0"/>
              </a:spcAft>
              <a:buClrTx/>
              <a:buSzTx/>
              <a:buFontTx/>
              <a:buNone/>
              <a:tabLst/>
              <a:defRPr/>
            </a:pPr>
            <a:endParaRPr kumimoji="0" lang="en-GB" sz="280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2204864"/>
            <a:ext cx="8713787" cy="1470025"/>
          </a:xfrm>
        </p:spPr>
        <p:txBody>
          <a:bodyPr rtlCol="0">
            <a:normAutofit fontScale="90000"/>
          </a:bodyPr>
          <a:lstStyle/>
          <a:p>
            <a:pPr>
              <a:defRPr/>
            </a:pPr>
            <a:r>
              <a:rPr lang="en-GB" b="1" u="sng" dirty="0" smtClean="0">
                <a:latin typeface="Times New Roman" pitchFamily="18" charset="0"/>
                <a:cs typeface="Times New Roman" pitchFamily="18" charset="0"/>
              </a:rPr>
              <a:t>Results</a:t>
            </a:r>
            <a:r>
              <a:rPr lang="en-GB" b="1" dirty="0" smtClean="0">
                <a:latin typeface="Times New Roman" pitchFamily="18" charset="0"/>
                <a:cs typeface="Times New Roman" pitchFamily="18" charset="0"/>
              </a:rPr>
              <a:t/>
            </a:r>
            <a:br>
              <a:rPr lang="en-GB" b="1" dirty="0" smtClean="0">
                <a:latin typeface="Times New Roman" pitchFamily="18" charset="0"/>
                <a:cs typeface="Times New Roman" pitchFamily="18" charset="0"/>
              </a:rPr>
            </a:br>
            <a:r>
              <a:rPr lang="en-GB" b="1" dirty="0" smtClean="0">
                <a:latin typeface="Times New Roman" pitchFamily="18" charset="0"/>
                <a:cs typeface="Times New Roman" pitchFamily="18" charset="0"/>
              </a:rPr>
              <a:t>Re-considering the link between genes and reading skills</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14</a:t>
            </a:fld>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0"/>
            <a:ext cx="8713787" cy="864096"/>
          </a:xfrm>
        </p:spPr>
        <p:txBody>
          <a:bodyPr rtlCol="0">
            <a:normAutofit fontScale="90000"/>
          </a:bodyPr>
          <a:lstStyle/>
          <a:p>
            <a:pPr>
              <a:defRPr/>
            </a:pPr>
            <a:r>
              <a:rPr lang="en-GB" b="1" dirty="0" smtClean="0">
                <a:latin typeface="Times New Roman" pitchFamily="18" charset="0"/>
                <a:cs typeface="Times New Roman" pitchFamily="18" charset="0"/>
              </a:rPr>
              <a:t>Replication of </a:t>
            </a:r>
            <a:r>
              <a:rPr lang="en-GB" b="1" dirty="0" err="1" smtClean="0">
                <a:latin typeface="Times New Roman" pitchFamily="18" charset="0"/>
                <a:cs typeface="Times New Roman" pitchFamily="18" charset="0"/>
              </a:rPr>
              <a:t>Scerri</a:t>
            </a:r>
            <a:r>
              <a:rPr lang="en-GB" b="1" dirty="0" smtClean="0">
                <a:latin typeface="Times New Roman" pitchFamily="18" charset="0"/>
                <a:cs typeface="Times New Roman" pitchFamily="18" charset="0"/>
              </a:rPr>
              <a:t> et al (KIAA0319)</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15</a:t>
            </a:fld>
            <a:endParaRPr lang="en-GB" dirty="0"/>
          </a:p>
        </p:txBody>
      </p:sp>
      <p:sp>
        <p:nvSpPr>
          <p:cNvPr id="6" name="TextBox 5"/>
          <p:cNvSpPr txBox="1"/>
          <p:nvPr/>
        </p:nvSpPr>
        <p:spPr>
          <a:xfrm>
            <a:off x="827584" y="6165304"/>
            <a:ext cx="7632848" cy="369332"/>
          </a:xfrm>
          <a:prstGeom prst="rect">
            <a:avLst/>
          </a:prstGeom>
          <a:noFill/>
        </p:spPr>
        <p:txBody>
          <a:bodyPr wrap="square" rtlCol="0">
            <a:spAutoFit/>
          </a:bodyPr>
          <a:lstStyle/>
          <a:p>
            <a:r>
              <a:rPr lang="en-GB" dirty="0" smtClean="0"/>
              <a:t>Simple bi-</a:t>
            </a:r>
            <a:r>
              <a:rPr lang="en-GB" dirty="0" err="1" smtClean="0"/>
              <a:t>variate</a:t>
            </a:r>
            <a:r>
              <a:rPr lang="en-GB" dirty="0" smtClean="0"/>
              <a:t> association between </a:t>
            </a:r>
            <a:r>
              <a:rPr lang="en-GB" dirty="0" err="1" smtClean="0"/>
              <a:t>snp</a:t>
            </a:r>
            <a:r>
              <a:rPr lang="en-GB" dirty="0" smtClean="0"/>
              <a:t> and single word reading test scores </a:t>
            </a:r>
            <a:endParaRPr lang="en-GB" dirty="0"/>
          </a:p>
        </p:txBody>
      </p:sp>
      <p:graphicFrame>
        <p:nvGraphicFramePr>
          <p:cNvPr id="7" name="Chart 6"/>
          <p:cNvGraphicFramePr/>
          <p:nvPr/>
        </p:nvGraphicFramePr>
        <p:xfrm>
          <a:off x="467544" y="908720"/>
          <a:ext cx="8136904" cy="518457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0"/>
            <a:ext cx="8713787" cy="864096"/>
          </a:xfrm>
        </p:spPr>
        <p:txBody>
          <a:bodyPr rtlCol="0">
            <a:normAutofit fontScale="90000"/>
          </a:bodyPr>
          <a:lstStyle/>
          <a:p>
            <a:pPr>
              <a:defRPr/>
            </a:pPr>
            <a:r>
              <a:rPr lang="en-GB" b="1" dirty="0" smtClean="0">
                <a:latin typeface="Times New Roman" pitchFamily="18" charset="0"/>
                <a:cs typeface="Times New Roman" pitchFamily="18" charset="0"/>
              </a:rPr>
              <a:t>What happens when we use a different reading test measure?</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16</a:t>
            </a:fld>
            <a:endParaRPr lang="en-GB" dirty="0"/>
          </a:p>
        </p:txBody>
      </p:sp>
      <p:graphicFrame>
        <p:nvGraphicFramePr>
          <p:cNvPr id="7" name="Chart 6"/>
          <p:cNvGraphicFramePr/>
          <p:nvPr/>
        </p:nvGraphicFramePr>
        <p:xfrm>
          <a:off x="323528" y="980728"/>
          <a:ext cx="8820472" cy="554461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0"/>
            <a:ext cx="8713787" cy="864096"/>
          </a:xfrm>
        </p:spPr>
        <p:txBody>
          <a:bodyPr rtlCol="0">
            <a:normAutofit fontScale="90000"/>
          </a:bodyPr>
          <a:lstStyle/>
          <a:p>
            <a:pPr>
              <a:defRPr/>
            </a:pPr>
            <a:r>
              <a:rPr lang="en-GB" b="1" dirty="0" smtClean="0">
                <a:latin typeface="Times New Roman" pitchFamily="18" charset="0"/>
                <a:cs typeface="Times New Roman" pitchFamily="18" charset="0"/>
              </a:rPr>
              <a:t>What happens when we use different sample selection? (single word reading)</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17</a:t>
            </a:fld>
            <a:endParaRPr lang="en-GB" dirty="0"/>
          </a:p>
        </p:txBody>
      </p:sp>
      <p:graphicFrame>
        <p:nvGraphicFramePr>
          <p:cNvPr id="5" name="Chart 4"/>
          <p:cNvGraphicFramePr/>
          <p:nvPr/>
        </p:nvGraphicFramePr>
        <p:xfrm>
          <a:off x="539552" y="1268760"/>
          <a:ext cx="8208912" cy="532859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2204864"/>
            <a:ext cx="8713787" cy="1470025"/>
          </a:xfrm>
        </p:spPr>
        <p:txBody>
          <a:bodyPr rtlCol="0">
            <a:normAutofit fontScale="90000"/>
          </a:bodyPr>
          <a:lstStyle/>
          <a:p>
            <a:pPr>
              <a:defRPr/>
            </a:pPr>
            <a:r>
              <a:rPr lang="en-GB" b="1" u="sng" dirty="0" smtClean="0">
                <a:latin typeface="Times New Roman" pitchFamily="18" charset="0"/>
                <a:cs typeface="Times New Roman" pitchFamily="18" charset="0"/>
              </a:rPr>
              <a:t>Results</a:t>
            </a:r>
            <a:r>
              <a:rPr lang="en-GB" b="1" dirty="0" smtClean="0">
                <a:latin typeface="Times New Roman" pitchFamily="18" charset="0"/>
                <a:cs typeface="Times New Roman" pitchFamily="18" charset="0"/>
              </a:rPr>
              <a:t/>
            </a:r>
            <a:br>
              <a:rPr lang="en-GB" b="1" dirty="0" smtClean="0">
                <a:latin typeface="Times New Roman" pitchFamily="18" charset="0"/>
                <a:cs typeface="Times New Roman" pitchFamily="18" charset="0"/>
              </a:rPr>
            </a:br>
            <a:r>
              <a:rPr lang="en-GB" b="1" dirty="0" smtClean="0">
                <a:latin typeface="Times New Roman" pitchFamily="18" charset="0"/>
                <a:cs typeface="Times New Roman" pitchFamily="18" charset="0"/>
              </a:rPr>
              <a:t>Genes and socio-economic differences</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18</a:t>
            </a:fld>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0"/>
            <a:ext cx="8713787" cy="864096"/>
          </a:xfrm>
        </p:spPr>
        <p:txBody>
          <a:bodyPr rtlCol="0">
            <a:normAutofit/>
          </a:bodyPr>
          <a:lstStyle/>
          <a:p>
            <a:pPr>
              <a:defRPr/>
            </a:pPr>
            <a:r>
              <a:rPr lang="en-GB" sz="3200" b="1" dirty="0" smtClean="0">
                <a:latin typeface="Times New Roman" pitchFamily="18" charset="0"/>
                <a:cs typeface="Times New Roman" pitchFamily="18" charset="0"/>
              </a:rPr>
              <a:t>Is genetic ‘risk’ unevenly distributed by SES?</a:t>
            </a:r>
            <a:endParaRPr lang="en-GB" sz="32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19</a:t>
            </a:fld>
            <a:endParaRPr lang="en-GB" dirty="0"/>
          </a:p>
        </p:txBody>
      </p:sp>
      <p:graphicFrame>
        <p:nvGraphicFramePr>
          <p:cNvPr id="6" name="Chart 5"/>
          <p:cNvGraphicFramePr/>
          <p:nvPr/>
        </p:nvGraphicFramePr>
        <p:xfrm>
          <a:off x="0" y="764704"/>
          <a:ext cx="8748464" cy="554461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99592" y="6488668"/>
            <a:ext cx="7200800" cy="369332"/>
          </a:xfrm>
          <a:prstGeom prst="rect">
            <a:avLst/>
          </a:prstGeom>
          <a:noFill/>
        </p:spPr>
        <p:txBody>
          <a:bodyPr wrap="square" rtlCol="0">
            <a:spAutoFit/>
          </a:bodyPr>
          <a:lstStyle/>
          <a:p>
            <a:r>
              <a:rPr lang="en-GB" b="1" dirty="0" smtClean="0">
                <a:solidFill>
                  <a:srgbClr val="FF0000"/>
                </a:solidFill>
              </a:rPr>
              <a:t>All Chi-squared tests for association between SES and SNP insignificant</a:t>
            </a:r>
            <a:endParaRPr lang="en-GB" b="1"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0"/>
            <a:ext cx="8713787" cy="864096"/>
          </a:xfrm>
        </p:spPr>
        <p:txBody>
          <a:bodyPr rtlCol="0">
            <a:normAutofit fontScale="90000"/>
          </a:bodyPr>
          <a:lstStyle/>
          <a:p>
            <a:pPr>
              <a:defRPr/>
            </a:pPr>
            <a:r>
              <a:rPr lang="en-GB" b="1" dirty="0" smtClean="0">
                <a:latin typeface="Times New Roman" pitchFamily="18" charset="0"/>
                <a:cs typeface="Times New Roman" pitchFamily="18" charset="0"/>
              </a:rPr>
              <a:t>To what extent can these three genes explain the socio-economic gap?</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20</a:t>
            </a:fld>
            <a:endParaRPr lang="en-GB" dirty="0"/>
          </a:p>
        </p:txBody>
      </p:sp>
      <p:graphicFrame>
        <p:nvGraphicFramePr>
          <p:cNvPr id="6" name="Chart 5"/>
          <p:cNvGraphicFramePr/>
          <p:nvPr/>
        </p:nvGraphicFramePr>
        <p:xfrm>
          <a:off x="395536" y="1196752"/>
          <a:ext cx="8208912" cy="547260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0"/>
            <a:ext cx="8713787" cy="864096"/>
          </a:xfrm>
        </p:spPr>
        <p:txBody>
          <a:bodyPr rtlCol="0">
            <a:normAutofit/>
          </a:bodyPr>
          <a:lstStyle/>
          <a:p>
            <a:pPr>
              <a:defRPr/>
            </a:pPr>
            <a:r>
              <a:rPr lang="en-GB" b="1" dirty="0" smtClean="0">
                <a:latin typeface="Times New Roman" pitchFamily="18" charset="0"/>
                <a:cs typeface="Times New Roman" pitchFamily="18" charset="0"/>
              </a:rPr>
              <a:t>Any evidence of G*E interactions?</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21</a:t>
            </a:fld>
            <a:endParaRPr lang="en-GB" dirty="0"/>
          </a:p>
        </p:txBody>
      </p:sp>
      <p:graphicFrame>
        <p:nvGraphicFramePr>
          <p:cNvPr id="5" name="Table 4"/>
          <p:cNvGraphicFramePr>
            <a:graphicFrameLocks noGrp="1"/>
          </p:cNvGraphicFramePr>
          <p:nvPr/>
        </p:nvGraphicFramePr>
        <p:xfrm>
          <a:off x="539552" y="1628800"/>
          <a:ext cx="7416825" cy="4032449"/>
        </p:xfrm>
        <a:graphic>
          <a:graphicData uri="http://schemas.openxmlformats.org/drawingml/2006/table">
            <a:tbl>
              <a:tblPr/>
              <a:tblGrid>
                <a:gridCol w="2401482"/>
                <a:gridCol w="1045544"/>
                <a:gridCol w="1045544"/>
                <a:gridCol w="1340078"/>
                <a:gridCol w="1584177"/>
              </a:tblGrid>
              <a:tr h="829102">
                <a:tc>
                  <a:txBody>
                    <a:bodyPr/>
                    <a:lstStyle/>
                    <a:p>
                      <a:pPr algn="l" fontAlgn="b"/>
                      <a:r>
                        <a:rPr lang="en-GB" sz="2200" b="1" i="0" u="none" strike="noStrike">
                          <a:solidFill>
                            <a:srgbClr val="000000"/>
                          </a:solidFill>
                          <a:latin typeface="Times New Roman"/>
                        </a:rPr>
                        <a:t>Class * Gene</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GB" sz="2200" b="1" i="0" u="none" strike="noStrike">
                          <a:solidFill>
                            <a:srgbClr val="000000"/>
                          </a:solidFill>
                          <a:latin typeface="Times New Roman"/>
                        </a:rPr>
                        <a:t>Beta</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GB" sz="2200" b="1" i="0" u="none" strike="noStrike">
                          <a:solidFill>
                            <a:srgbClr val="000000"/>
                          </a:solidFill>
                          <a:latin typeface="Times New Roman"/>
                        </a:rPr>
                        <a:t>SE</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GB" sz="2200" b="1" i="0" u="none" strike="noStrike">
                          <a:solidFill>
                            <a:srgbClr val="000000"/>
                          </a:solidFill>
                          <a:latin typeface="Times New Roman"/>
                        </a:rPr>
                        <a:t>T-STAT</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GB" sz="2200" b="1" i="0" u="none" strike="noStrike">
                          <a:solidFill>
                            <a:srgbClr val="000000"/>
                          </a:solidFill>
                          <a:latin typeface="Times New Roman"/>
                        </a:rPr>
                        <a:t>Significant?</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1415">
                <a:tc>
                  <a:txBody>
                    <a:bodyPr/>
                    <a:lstStyle/>
                    <a:p>
                      <a:pPr algn="l" fontAlgn="b"/>
                      <a:r>
                        <a:rPr lang="en-GB" sz="2200" b="0" i="0" u="none" strike="noStrike">
                          <a:solidFill>
                            <a:srgbClr val="000000"/>
                          </a:solidFill>
                          <a:latin typeface="Times New Roman"/>
                        </a:rPr>
                        <a:t>Managerial * Gene</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GB" sz="2200" b="0" i="0" u="none" strike="noStrike">
                          <a:solidFill>
                            <a:srgbClr val="000000"/>
                          </a:solidFill>
                          <a:latin typeface="Times New Roman"/>
                        </a:rPr>
                        <a:t>0.048</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GB" sz="2200" b="0" i="0" u="none" strike="noStrike">
                          <a:solidFill>
                            <a:srgbClr val="000000"/>
                          </a:solidFill>
                          <a:latin typeface="Times New Roman"/>
                        </a:rPr>
                        <a:t>0.071</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GB" sz="2200" b="0" i="0" u="none" strike="noStrike">
                          <a:solidFill>
                            <a:srgbClr val="000000"/>
                          </a:solidFill>
                          <a:latin typeface="Times New Roman"/>
                        </a:rPr>
                        <a:t>0.68</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GB" sz="2200" b="0" i="0" u="none" strike="noStrike">
                          <a:solidFill>
                            <a:srgbClr val="000000"/>
                          </a:solidFill>
                          <a:latin typeface="Times New Roman"/>
                        </a:rPr>
                        <a:t>No</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r>
              <a:tr h="791415">
                <a:tc>
                  <a:txBody>
                    <a:bodyPr/>
                    <a:lstStyle/>
                    <a:p>
                      <a:pPr algn="l" fontAlgn="b"/>
                      <a:r>
                        <a:rPr lang="en-GB" sz="2200" b="0" i="0" u="none" strike="noStrike">
                          <a:solidFill>
                            <a:srgbClr val="000000"/>
                          </a:solidFill>
                          <a:latin typeface="Times New Roman"/>
                        </a:rPr>
                        <a:t>Skilled * Gene</a:t>
                      </a:r>
                    </a:p>
                  </a:txBody>
                  <a:tcPr marL="9525" marR="9525" marT="9525" marB="0" anchor="b">
                    <a:lnL>
                      <a:noFill/>
                    </a:lnL>
                    <a:lnR>
                      <a:noFill/>
                    </a:lnR>
                    <a:lnT>
                      <a:noFill/>
                    </a:lnT>
                    <a:lnB>
                      <a:noFill/>
                    </a:lnB>
                  </a:tcPr>
                </a:tc>
                <a:tc>
                  <a:txBody>
                    <a:bodyPr/>
                    <a:lstStyle/>
                    <a:p>
                      <a:pPr algn="r" fontAlgn="b"/>
                      <a:r>
                        <a:rPr lang="en-GB" sz="2200" b="0" i="0" u="none" strike="noStrike">
                          <a:solidFill>
                            <a:srgbClr val="000000"/>
                          </a:solidFill>
                          <a:latin typeface="Times New Roman"/>
                        </a:rPr>
                        <a:t>0.047</a:t>
                      </a:r>
                    </a:p>
                  </a:txBody>
                  <a:tcPr marL="9525" marR="9525" marT="9525" marB="0" anchor="b">
                    <a:lnL>
                      <a:noFill/>
                    </a:lnL>
                    <a:lnR>
                      <a:noFill/>
                    </a:lnR>
                    <a:lnT>
                      <a:noFill/>
                    </a:lnT>
                    <a:lnB>
                      <a:noFill/>
                    </a:lnB>
                  </a:tcPr>
                </a:tc>
                <a:tc>
                  <a:txBody>
                    <a:bodyPr/>
                    <a:lstStyle/>
                    <a:p>
                      <a:pPr algn="r" fontAlgn="b"/>
                      <a:r>
                        <a:rPr lang="en-GB" sz="2200" b="0" i="0" u="none" strike="noStrike">
                          <a:solidFill>
                            <a:srgbClr val="000000"/>
                          </a:solidFill>
                          <a:latin typeface="Times New Roman"/>
                        </a:rPr>
                        <a:t>0.076</a:t>
                      </a:r>
                    </a:p>
                  </a:txBody>
                  <a:tcPr marL="9525" marR="9525" marT="9525" marB="0" anchor="b">
                    <a:lnL>
                      <a:noFill/>
                    </a:lnL>
                    <a:lnR>
                      <a:noFill/>
                    </a:lnR>
                    <a:lnT>
                      <a:noFill/>
                    </a:lnT>
                    <a:lnB>
                      <a:noFill/>
                    </a:lnB>
                  </a:tcPr>
                </a:tc>
                <a:tc>
                  <a:txBody>
                    <a:bodyPr/>
                    <a:lstStyle/>
                    <a:p>
                      <a:pPr algn="r" fontAlgn="b"/>
                      <a:r>
                        <a:rPr lang="en-GB" sz="2200" b="0" i="0" u="none" strike="noStrike">
                          <a:solidFill>
                            <a:srgbClr val="000000"/>
                          </a:solidFill>
                          <a:latin typeface="Times New Roman"/>
                        </a:rPr>
                        <a:t>0.62</a:t>
                      </a:r>
                    </a:p>
                  </a:txBody>
                  <a:tcPr marL="9525" marR="9525" marT="9525" marB="0" anchor="b">
                    <a:lnL>
                      <a:noFill/>
                    </a:lnL>
                    <a:lnR>
                      <a:noFill/>
                    </a:lnR>
                    <a:lnT>
                      <a:noFill/>
                    </a:lnT>
                    <a:lnB>
                      <a:noFill/>
                    </a:lnB>
                  </a:tcPr>
                </a:tc>
                <a:tc>
                  <a:txBody>
                    <a:bodyPr/>
                    <a:lstStyle/>
                    <a:p>
                      <a:pPr algn="ctr" fontAlgn="b"/>
                      <a:r>
                        <a:rPr lang="en-GB" sz="2200" b="0" i="0" u="none" strike="noStrike">
                          <a:solidFill>
                            <a:srgbClr val="000000"/>
                          </a:solidFill>
                          <a:latin typeface="Times New Roman"/>
                        </a:rPr>
                        <a:t>No</a:t>
                      </a:r>
                    </a:p>
                  </a:txBody>
                  <a:tcPr marL="9525" marR="9525" marT="9525" marB="0" anchor="b">
                    <a:lnL>
                      <a:noFill/>
                    </a:lnL>
                    <a:lnR>
                      <a:noFill/>
                    </a:lnR>
                    <a:lnT>
                      <a:noFill/>
                    </a:lnT>
                    <a:lnB>
                      <a:noFill/>
                    </a:lnB>
                  </a:tcPr>
                </a:tc>
              </a:tr>
              <a:tr h="791415">
                <a:tc>
                  <a:txBody>
                    <a:bodyPr/>
                    <a:lstStyle/>
                    <a:p>
                      <a:pPr algn="l" fontAlgn="b"/>
                      <a:r>
                        <a:rPr lang="en-GB" sz="2200" b="0" i="0" u="none" strike="noStrike">
                          <a:solidFill>
                            <a:srgbClr val="000000"/>
                          </a:solidFill>
                          <a:latin typeface="Times New Roman"/>
                        </a:rPr>
                        <a:t>Semi - skilled * Gene</a:t>
                      </a:r>
                    </a:p>
                  </a:txBody>
                  <a:tcPr marL="9525" marR="9525" marT="9525" marB="0" anchor="b">
                    <a:lnL>
                      <a:noFill/>
                    </a:lnL>
                    <a:lnR>
                      <a:noFill/>
                    </a:lnR>
                    <a:lnT>
                      <a:noFill/>
                    </a:lnT>
                    <a:lnB>
                      <a:noFill/>
                    </a:lnB>
                  </a:tcPr>
                </a:tc>
                <a:tc>
                  <a:txBody>
                    <a:bodyPr/>
                    <a:lstStyle/>
                    <a:p>
                      <a:pPr algn="r" fontAlgn="b"/>
                      <a:r>
                        <a:rPr lang="en-GB" sz="2200" b="0" i="0" u="none" strike="noStrike">
                          <a:solidFill>
                            <a:srgbClr val="000000"/>
                          </a:solidFill>
                          <a:latin typeface="Times New Roman"/>
                        </a:rPr>
                        <a:t>0.116</a:t>
                      </a:r>
                    </a:p>
                  </a:txBody>
                  <a:tcPr marL="9525" marR="9525" marT="9525" marB="0" anchor="b">
                    <a:lnL>
                      <a:noFill/>
                    </a:lnL>
                    <a:lnR>
                      <a:noFill/>
                    </a:lnR>
                    <a:lnT>
                      <a:noFill/>
                    </a:lnT>
                    <a:lnB>
                      <a:noFill/>
                    </a:lnB>
                  </a:tcPr>
                </a:tc>
                <a:tc>
                  <a:txBody>
                    <a:bodyPr/>
                    <a:lstStyle/>
                    <a:p>
                      <a:pPr algn="r" fontAlgn="b"/>
                      <a:r>
                        <a:rPr lang="en-GB" sz="2200" b="0" i="0" u="none" strike="noStrike">
                          <a:solidFill>
                            <a:srgbClr val="000000"/>
                          </a:solidFill>
                          <a:latin typeface="Times New Roman"/>
                        </a:rPr>
                        <a:t>0.089</a:t>
                      </a:r>
                    </a:p>
                  </a:txBody>
                  <a:tcPr marL="9525" marR="9525" marT="9525" marB="0" anchor="b">
                    <a:lnL>
                      <a:noFill/>
                    </a:lnL>
                    <a:lnR>
                      <a:noFill/>
                    </a:lnR>
                    <a:lnT>
                      <a:noFill/>
                    </a:lnT>
                    <a:lnB>
                      <a:noFill/>
                    </a:lnB>
                  </a:tcPr>
                </a:tc>
                <a:tc>
                  <a:txBody>
                    <a:bodyPr/>
                    <a:lstStyle/>
                    <a:p>
                      <a:pPr algn="r" fontAlgn="b"/>
                      <a:r>
                        <a:rPr lang="en-GB" sz="2200" b="0" i="0" u="none" strike="noStrike">
                          <a:solidFill>
                            <a:srgbClr val="000000"/>
                          </a:solidFill>
                          <a:latin typeface="Times New Roman"/>
                        </a:rPr>
                        <a:t>1.30</a:t>
                      </a:r>
                    </a:p>
                  </a:txBody>
                  <a:tcPr marL="9525" marR="9525" marT="9525" marB="0" anchor="b">
                    <a:lnL>
                      <a:noFill/>
                    </a:lnL>
                    <a:lnR>
                      <a:noFill/>
                    </a:lnR>
                    <a:lnT>
                      <a:noFill/>
                    </a:lnT>
                    <a:lnB>
                      <a:noFill/>
                    </a:lnB>
                  </a:tcPr>
                </a:tc>
                <a:tc>
                  <a:txBody>
                    <a:bodyPr/>
                    <a:lstStyle/>
                    <a:p>
                      <a:pPr algn="ctr" fontAlgn="b"/>
                      <a:r>
                        <a:rPr lang="en-GB" sz="2200" b="0" i="0" u="none" strike="noStrike">
                          <a:solidFill>
                            <a:srgbClr val="000000"/>
                          </a:solidFill>
                          <a:latin typeface="Times New Roman"/>
                        </a:rPr>
                        <a:t>No</a:t>
                      </a:r>
                    </a:p>
                  </a:txBody>
                  <a:tcPr marL="9525" marR="9525" marT="9525" marB="0" anchor="b">
                    <a:lnL>
                      <a:noFill/>
                    </a:lnL>
                    <a:lnR>
                      <a:noFill/>
                    </a:lnR>
                    <a:lnT>
                      <a:noFill/>
                    </a:lnT>
                    <a:lnB>
                      <a:noFill/>
                    </a:lnB>
                  </a:tcPr>
                </a:tc>
              </a:tr>
              <a:tr h="829102">
                <a:tc>
                  <a:txBody>
                    <a:bodyPr/>
                    <a:lstStyle/>
                    <a:p>
                      <a:pPr algn="l" fontAlgn="b"/>
                      <a:r>
                        <a:rPr lang="en-GB" sz="2200" b="0" i="0" u="none" strike="noStrike">
                          <a:solidFill>
                            <a:srgbClr val="000000"/>
                          </a:solidFill>
                          <a:latin typeface="Times New Roman"/>
                        </a:rPr>
                        <a:t>Unskilled * Gene</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2200" b="0" i="0" u="none" strike="noStrike">
                          <a:solidFill>
                            <a:srgbClr val="000000"/>
                          </a:solidFill>
                          <a:latin typeface="Times New Roman"/>
                        </a:rPr>
                        <a:t>0.005</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2200" b="0" i="0" u="none" strike="noStrike">
                          <a:solidFill>
                            <a:srgbClr val="000000"/>
                          </a:solidFill>
                          <a:latin typeface="Times New Roman"/>
                        </a:rPr>
                        <a:t>0.133</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GB" sz="2200" b="0" i="0" u="none" strike="noStrike">
                          <a:solidFill>
                            <a:srgbClr val="000000"/>
                          </a:solidFill>
                          <a:latin typeface="Times New Roman"/>
                        </a:rPr>
                        <a:t>0.04</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GB" sz="2200" b="0" i="0" u="none" strike="noStrike" dirty="0">
                          <a:solidFill>
                            <a:srgbClr val="000000"/>
                          </a:solidFill>
                          <a:latin typeface="Times New Roman"/>
                        </a:rPr>
                        <a:t>No</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260648"/>
            <a:ext cx="8318251" cy="6336704"/>
          </a:xfrm>
        </p:spPr>
        <p:txBody>
          <a:bodyPr rtlCol="0">
            <a:normAutofit fontScale="90000"/>
          </a:bodyPr>
          <a:lstStyle/>
          <a:p>
            <a:pPr algn="l">
              <a:defRPr/>
            </a:pPr>
            <a:r>
              <a:rPr lang="en-GB" b="1" u="sng" dirty="0" smtClean="0">
                <a:latin typeface="Times New Roman" pitchFamily="18" charset="0"/>
                <a:cs typeface="Times New Roman" pitchFamily="18" charset="0"/>
              </a:rPr>
              <a:t>Conclusions</a:t>
            </a:r>
            <a:r>
              <a:rPr lang="en-GB" b="1" dirty="0" smtClean="0">
                <a:latin typeface="Times New Roman" pitchFamily="18" charset="0"/>
                <a:cs typeface="Times New Roman" pitchFamily="18" charset="0"/>
              </a:rPr>
              <a:t/>
            </a:r>
            <a:br>
              <a:rPr lang="en-GB" b="1" dirty="0" smtClean="0">
                <a:latin typeface="Times New Roman" pitchFamily="18" charset="0"/>
                <a:cs typeface="Times New Roman" pitchFamily="18" charset="0"/>
              </a:rPr>
            </a:br>
            <a:r>
              <a:rPr lang="en-GB" b="1" dirty="0" smtClean="0">
                <a:latin typeface="Times New Roman" pitchFamily="18" charset="0"/>
                <a:cs typeface="Times New Roman" pitchFamily="18" charset="0"/>
              </a:rPr>
              <a:t/>
            </a:r>
            <a:br>
              <a:rPr lang="en-GB" b="1" dirty="0" smtClean="0">
                <a:latin typeface="Times New Roman" pitchFamily="18" charset="0"/>
                <a:cs typeface="Times New Roman" pitchFamily="18" charset="0"/>
              </a:rPr>
            </a:br>
            <a:r>
              <a:rPr lang="en-GB" sz="3000" dirty="0" smtClean="0">
                <a:latin typeface="Times New Roman" pitchFamily="18" charset="0"/>
                <a:cs typeface="Times New Roman" pitchFamily="18" charset="0"/>
              </a:rPr>
              <a:t>The ultimate null results…..</a:t>
            </a:r>
            <a:br>
              <a:rPr lang="en-GB" sz="3000" dirty="0" smtClean="0">
                <a:latin typeface="Times New Roman" pitchFamily="18" charset="0"/>
                <a:cs typeface="Times New Roman" pitchFamily="18" charset="0"/>
              </a:rPr>
            </a:br>
            <a:r>
              <a:rPr lang="en-GB" sz="3000" dirty="0">
                <a:latin typeface="Times New Roman" pitchFamily="18" charset="0"/>
                <a:cs typeface="Times New Roman" pitchFamily="18" charset="0"/>
              </a:rPr>
              <a:t/>
            </a:r>
            <a:br>
              <a:rPr lang="en-GB" sz="3000" dirty="0">
                <a:latin typeface="Times New Roman" pitchFamily="18" charset="0"/>
                <a:cs typeface="Times New Roman" pitchFamily="18" charset="0"/>
              </a:rPr>
            </a:br>
            <a:r>
              <a:rPr lang="en-GB" sz="3000" dirty="0" smtClean="0">
                <a:latin typeface="Times New Roman" pitchFamily="18" charset="0"/>
                <a:cs typeface="Times New Roman" pitchFamily="18" charset="0"/>
              </a:rPr>
              <a:t>Evidence of link between </a:t>
            </a:r>
            <a:r>
              <a:rPr lang="en-GB" sz="3000" dirty="0" smtClean="0">
                <a:solidFill>
                  <a:srgbClr val="FF0000"/>
                </a:solidFill>
                <a:latin typeface="Times New Roman" pitchFamily="18" charset="0"/>
                <a:cs typeface="Times New Roman" pitchFamily="18" charset="0"/>
              </a:rPr>
              <a:t>most promising candidate genes </a:t>
            </a:r>
            <a:r>
              <a:rPr lang="en-GB" sz="3000" dirty="0" smtClean="0">
                <a:latin typeface="Times New Roman" pitchFamily="18" charset="0"/>
                <a:cs typeface="Times New Roman" pitchFamily="18" charset="0"/>
              </a:rPr>
              <a:t>and reading skills is </a:t>
            </a:r>
            <a:r>
              <a:rPr lang="en-GB" sz="3000" u="sng" dirty="0" smtClean="0">
                <a:solidFill>
                  <a:srgbClr val="FF0000"/>
                </a:solidFill>
                <a:latin typeface="Times New Roman" pitchFamily="18" charset="0"/>
                <a:cs typeface="Times New Roman" pitchFamily="18" charset="0"/>
              </a:rPr>
              <a:t>very weak</a:t>
            </a:r>
            <a:br>
              <a:rPr lang="en-GB" sz="3000" u="sng" dirty="0" smtClean="0">
                <a:solidFill>
                  <a:srgbClr val="FF0000"/>
                </a:solidFill>
                <a:latin typeface="Times New Roman" pitchFamily="18" charset="0"/>
                <a:cs typeface="Times New Roman" pitchFamily="18" charset="0"/>
              </a:rPr>
            </a:br>
            <a:r>
              <a:rPr lang="en-GB" sz="3000" u="sng" dirty="0">
                <a:solidFill>
                  <a:srgbClr val="FF0000"/>
                </a:solidFill>
                <a:latin typeface="Times New Roman" pitchFamily="18" charset="0"/>
                <a:cs typeface="Times New Roman" pitchFamily="18" charset="0"/>
              </a:rPr>
              <a:t/>
            </a:r>
            <a:br>
              <a:rPr lang="en-GB" sz="3000" u="sng" dirty="0">
                <a:solidFill>
                  <a:srgbClr val="FF0000"/>
                </a:solidFill>
                <a:latin typeface="Times New Roman" pitchFamily="18" charset="0"/>
                <a:cs typeface="Times New Roman" pitchFamily="18" charset="0"/>
              </a:rPr>
            </a:br>
            <a:r>
              <a:rPr lang="en-GB" sz="3000" dirty="0" smtClean="0">
                <a:latin typeface="Times New Roman" pitchFamily="18" charset="0"/>
                <a:cs typeface="Times New Roman" pitchFamily="18" charset="0"/>
              </a:rPr>
              <a:t>Find no evidence genetic ‘risk’ unevenly distributed across social classes</a:t>
            </a:r>
            <a:br>
              <a:rPr lang="en-GB" sz="3000" dirty="0" smtClean="0">
                <a:latin typeface="Times New Roman" pitchFamily="18" charset="0"/>
                <a:cs typeface="Times New Roman" pitchFamily="18" charset="0"/>
              </a:rPr>
            </a:br>
            <a:r>
              <a:rPr lang="en-GB" sz="3000" dirty="0">
                <a:latin typeface="Times New Roman" pitchFamily="18" charset="0"/>
                <a:cs typeface="Times New Roman" pitchFamily="18" charset="0"/>
              </a:rPr>
              <a:t/>
            </a:r>
            <a:br>
              <a:rPr lang="en-GB" sz="3000" dirty="0">
                <a:latin typeface="Times New Roman" pitchFamily="18" charset="0"/>
                <a:cs typeface="Times New Roman" pitchFamily="18" charset="0"/>
              </a:rPr>
            </a:br>
            <a:r>
              <a:rPr lang="en-GB" sz="3000" dirty="0" smtClean="0">
                <a:latin typeface="Times New Roman" pitchFamily="18" charset="0"/>
                <a:cs typeface="Times New Roman" pitchFamily="18" charset="0"/>
              </a:rPr>
              <a:t>Combined, these genes explain </a:t>
            </a:r>
            <a:r>
              <a:rPr lang="en-GB" sz="3000" dirty="0" smtClean="0">
                <a:solidFill>
                  <a:srgbClr val="FF0000"/>
                </a:solidFill>
                <a:latin typeface="Times New Roman" pitchFamily="18" charset="0"/>
                <a:cs typeface="Times New Roman" pitchFamily="18" charset="0"/>
              </a:rPr>
              <a:t>less than 3% </a:t>
            </a:r>
            <a:r>
              <a:rPr lang="en-GB" sz="3000" dirty="0" smtClean="0">
                <a:latin typeface="Times New Roman" pitchFamily="18" charset="0"/>
                <a:cs typeface="Times New Roman" pitchFamily="18" charset="0"/>
              </a:rPr>
              <a:t>of the SES reading skills gap</a:t>
            </a:r>
            <a:br>
              <a:rPr lang="en-GB" sz="3000" dirty="0" smtClean="0">
                <a:latin typeface="Times New Roman" pitchFamily="18" charset="0"/>
                <a:cs typeface="Times New Roman" pitchFamily="18" charset="0"/>
              </a:rPr>
            </a:br>
            <a:r>
              <a:rPr lang="en-GB" sz="3000" dirty="0">
                <a:latin typeface="Times New Roman" pitchFamily="18" charset="0"/>
                <a:cs typeface="Times New Roman" pitchFamily="18" charset="0"/>
              </a:rPr>
              <a:t/>
            </a:r>
            <a:br>
              <a:rPr lang="en-GB" sz="3000" dirty="0">
                <a:latin typeface="Times New Roman" pitchFamily="18" charset="0"/>
                <a:cs typeface="Times New Roman" pitchFamily="18" charset="0"/>
              </a:rPr>
            </a:br>
            <a:r>
              <a:rPr lang="en-GB" sz="3000" dirty="0" smtClean="0">
                <a:latin typeface="Times New Roman" pitchFamily="18" charset="0"/>
                <a:cs typeface="Times New Roman" pitchFamily="18" charset="0"/>
              </a:rPr>
              <a:t>Find no evidence of </a:t>
            </a:r>
            <a:r>
              <a:rPr lang="en-GB" sz="3000" dirty="0" smtClean="0">
                <a:solidFill>
                  <a:srgbClr val="FF0000"/>
                </a:solidFill>
                <a:latin typeface="Times New Roman" pitchFamily="18" charset="0"/>
                <a:cs typeface="Times New Roman" pitchFamily="18" charset="0"/>
              </a:rPr>
              <a:t>G*E interactions</a:t>
            </a:r>
            <a:endParaRPr lang="en-GB" u="sng" dirty="0">
              <a:solidFill>
                <a:srgbClr val="FF0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22</a:t>
            </a:fld>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836712"/>
            <a:ext cx="8496944" cy="5760640"/>
          </a:xfrm>
        </p:spPr>
        <p:txBody>
          <a:bodyPr rtlCol="0">
            <a:normAutofit fontScale="90000"/>
          </a:bodyPr>
          <a:lstStyle/>
          <a:p>
            <a:pPr algn="l">
              <a:defRPr/>
            </a:pPr>
            <a:r>
              <a:rPr lang="en-GB" sz="3000" dirty="0" err="1" smtClean="0">
                <a:latin typeface="Times New Roman" pitchFamily="18" charset="0"/>
                <a:cs typeface="Times New Roman" pitchFamily="18" charset="0"/>
              </a:rPr>
              <a:t>i</a:t>
            </a:r>
            <a:r>
              <a:rPr lang="en-GB" sz="3000" dirty="0" smtClean="0">
                <a:latin typeface="Times New Roman" pitchFamily="18" charset="0"/>
                <a:cs typeface="Times New Roman" pitchFamily="18" charset="0"/>
              </a:rPr>
              <a:t>. Conflict between twin studies and bio-molecular evidence</a:t>
            </a:r>
            <a:r>
              <a:rPr lang="en-GB" sz="3200" dirty="0" smtClean="0">
                <a:latin typeface="Times New Roman" pitchFamily="18" charset="0"/>
                <a:cs typeface="Times New Roman" pitchFamily="18" charset="0"/>
              </a:rPr>
              <a:t/>
            </a:r>
            <a:br>
              <a:rPr lang="en-GB" sz="3200" dirty="0" smtClean="0">
                <a:latin typeface="Times New Roman" pitchFamily="18" charset="0"/>
                <a:cs typeface="Times New Roman" pitchFamily="18" charset="0"/>
              </a:rPr>
            </a:br>
            <a:r>
              <a:rPr lang="en-GB" sz="3200" dirty="0">
                <a:latin typeface="Times New Roman" pitchFamily="18" charset="0"/>
                <a:cs typeface="Times New Roman" pitchFamily="18" charset="0"/>
              </a:rPr>
              <a:t/>
            </a:r>
            <a:br>
              <a:rPr lang="en-GB" sz="3200" dirty="0">
                <a:latin typeface="Times New Roman" pitchFamily="18" charset="0"/>
                <a:cs typeface="Times New Roman" pitchFamily="18" charset="0"/>
              </a:rPr>
            </a:br>
            <a:r>
              <a:rPr lang="en-GB" sz="3200" dirty="0" smtClean="0">
                <a:latin typeface="Times New Roman" pitchFamily="18" charset="0"/>
                <a:cs typeface="Times New Roman" pitchFamily="18" charset="0"/>
              </a:rPr>
              <a:t>ii. ‘Missing heritability’</a:t>
            </a:r>
            <a:br>
              <a:rPr lang="en-GB" sz="3200" dirty="0" smtClean="0">
                <a:latin typeface="Times New Roman" pitchFamily="18" charset="0"/>
                <a:cs typeface="Times New Roman" pitchFamily="18" charset="0"/>
              </a:rPr>
            </a:br>
            <a:r>
              <a:rPr lang="en-GB" sz="3200" dirty="0">
                <a:latin typeface="Times New Roman" pitchFamily="18" charset="0"/>
                <a:cs typeface="Times New Roman" pitchFamily="18" charset="0"/>
              </a:rPr>
              <a:t/>
            </a:r>
            <a:br>
              <a:rPr lang="en-GB" sz="3200" dirty="0">
                <a:latin typeface="Times New Roman" pitchFamily="18" charset="0"/>
                <a:cs typeface="Times New Roman" pitchFamily="18" charset="0"/>
              </a:rPr>
            </a:br>
            <a:r>
              <a:rPr lang="en-GB" sz="3200" dirty="0" smtClean="0">
                <a:latin typeface="Times New Roman" pitchFamily="18" charset="0"/>
                <a:cs typeface="Times New Roman" pitchFamily="18" charset="0"/>
              </a:rPr>
              <a:t>iii. Flaky results? Crazy claims?</a:t>
            </a:r>
            <a:br>
              <a:rPr lang="en-GB" sz="3200" dirty="0" smtClean="0">
                <a:latin typeface="Times New Roman" pitchFamily="18" charset="0"/>
                <a:cs typeface="Times New Roman" pitchFamily="18" charset="0"/>
              </a:rPr>
            </a:br>
            <a:r>
              <a:rPr lang="en-GB" sz="3200" dirty="0">
                <a:latin typeface="Times New Roman" pitchFamily="18" charset="0"/>
                <a:cs typeface="Times New Roman" pitchFamily="18" charset="0"/>
              </a:rPr>
              <a:t>	</a:t>
            </a:r>
            <a:r>
              <a:rPr lang="en-GB" sz="2200" dirty="0" smtClean="0">
                <a:latin typeface="Times New Roman" pitchFamily="18" charset="0"/>
                <a:cs typeface="Times New Roman" pitchFamily="18" charset="0"/>
              </a:rPr>
              <a:t>-e.g. The ‘entrepreneurship gene’</a:t>
            </a:r>
            <a:r>
              <a:rPr lang="en-GB" sz="3200" dirty="0" smtClean="0">
                <a:latin typeface="Times New Roman" pitchFamily="18" charset="0"/>
                <a:cs typeface="Times New Roman" pitchFamily="18" charset="0"/>
              </a:rPr>
              <a:t/>
            </a:r>
            <a:br>
              <a:rPr lang="en-GB" sz="3200" dirty="0" smtClean="0">
                <a:latin typeface="Times New Roman" pitchFamily="18" charset="0"/>
                <a:cs typeface="Times New Roman" pitchFamily="18" charset="0"/>
              </a:rPr>
            </a:br>
            <a:r>
              <a:rPr lang="en-GB" sz="3200" dirty="0">
                <a:latin typeface="Times New Roman" pitchFamily="18" charset="0"/>
                <a:cs typeface="Times New Roman" pitchFamily="18" charset="0"/>
              </a:rPr>
              <a:t/>
            </a:r>
            <a:br>
              <a:rPr lang="en-GB" sz="3200" dirty="0">
                <a:latin typeface="Times New Roman" pitchFamily="18" charset="0"/>
                <a:cs typeface="Times New Roman" pitchFamily="18" charset="0"/>
              </a:rPr>
            </a:br>
            <a:r>
              <a:rPr lang="en-GB" sz="3200" dirty="0" smtClean="0">
                <a:latin typeface="Times New Roman" pitchFamily="18" charset="0"/>
                <a:cs typeface="Times New Roman" pitchFamily="18" charset="0"/>
              </a:rPr>
              <a:t>iv. How do we analyse this data? </a:t>
            </a:r>
            <a:r>
              <a:rPr lang="en-GB" sz="3200" dirty="0">
                <a:latin typeface="Times New Roman" pitchFamily="18" charset="0"/>
                <a:cs typeface="Times New Roman" pitchFamily="18" charset="0"/>
              </a:rPr>
              <a:t/>
            </a:r>
            <a:br>
              <a:rPr lang="en-GB" sz="3200" dirty="0">
                <a:latin typeface="Times New Roman" pitchFamily="18" charset="0"/>
                <a:cs typeface="Times New Roman" pitchFamily="18" charset="0"/>
              </a:rPr>
            </a:br>
            <a:r>
              <a:rPr lang="en-GB" sz="3200" dirty="0" smtClean="0">
                <a:latin typeface="Times New Roman" pitchFamily="18" charset="0"/>
                <a:cs typeface="Times New Roman" pitchFamily="18" charset="0"/>
              </a:rPr>
              <a:t>	</a:t>
            </a:r>
            <a:r>
              <a:rPr lang="en-GB" sz="2200" dirty="0" smtClean="0">
                <a:latin typeface="Times New Roman" pitchFamily="18" charset="0"/>
                <a:cs typeface="Times New Roman" pitchFamily="18" charset="0"/>
              </a:rPr>
              <a:t>- Hundreds of SNPs / genes each with independent effects</a:t>
            </a:r>
            <a:br>
              <a:rPr lang="en-GB" sz="2200" dirty="0" smtClean="0">
                <a:latin typeface="Times New Roman" pitchFamily="18" charset="0"/>
                <a:cs typeface="Times New Roman" pitchFamily="18" charset="0"/>
              </a:rPr>
            </a:br>
            <a:r>
              <a:rPr lang="en-GB" sz="2200" dirty="0">
                <a:latin typeface="Times New Roman" pitchFamily="18" charset="0"/>
                <a:cs typeface="Times New Roman" pitchFamily="18" charset="0"/>
              </a:rPr>
              <a:t/>
            </a:r>
            <a:br>
              <a:rPr lang="en-GB" sz="2200" dirty="0">
                <a:latin typeface="Times New Roman" pitchFamily="18" charset="0"/>
                <a:cs typeface="Times New Roman" pitchFamily="18" charset="0"/>
              </a:rPr>
            </a:br>
            <a:r>
              <a:rPr lang="en-GB" sz="3200" dirty="0" smtClean="0">
                <a:latin typeface="Times New Roman" pitchFamily="18" charset="0"/>
                <a:cs typeface="Times New Roman" pitchFamily="18" charset="0"/>
              </a:rPr>
              <a:t>V. A million miles away from causation.</a:t>
            </a:r>
            <a:br>
              <a:rPr lang="en-GB" sz="3200" dirty="0" smtClean="0">
                <a:latin typeface="Times New Roman" pitchFamily="18" charset="0"/>
                <a:cs typeface="Times New Roman" pitchFamily="18" charset="0"/>
              </a:rPr>
            </a:br>
            <a:r>
              <a:rPr lang="en-GB" sz="3200" dirty="0">
                <a:latin typeface="Times New Roman" pitchFamily="18" charset="0"/>
                <a:cs typeface="Times New Roman" pitchFamily="18" charset="0"/>
              </a:rPr>
              <a:t>	</a:t>
            </a:r>
            <a:r>
              <a:rPr lang="en-GB" sz="2000" dirty="0" smtClean="0">
                <a:latin typeface="Times New Roman" pitchFamily="18" charset="0"/>
                <a:cs typeface="Times New Roman" pitchFamily="18" charset="0"/>
              </a:rPr>
              <a:t>- Still looking for bi-</a:t>
            </a:r>
            <a:r>
              <a:rPr lang="en-GB" sz="2000" dirty="0" err="1" smtClean="0">
                <a:latin typeface="Times New Roman" pitchFamily="18" charset="0"/>
                <a:cs typeface="Times New Roman" pitchFamily="18" charset="0"/>
              </a:rPr>
              <a:t>variate</a:t>
            </a:r>
            <a:r>
              <a:rPr lang="en-GB" sz="2000" dirty="0" smtClean="0">
                <a:latin typeface="Times New Roman" pitchFamily="18" charset="0"/>
                <a:cs typeface="Times New Roman" pitchFamily="18" charset="0"/>
              </a:rPr>
              <a:t> associations.  Confounding from other G?</a:t>
            </a:r>
            <a:r>
              <a:rPr lang="en-GB" sz="2200" dirty="0" smtClean="0">
                <a:latin typeface="Times New Roman" pitchFamily="18" charset="0"/>
                <a:cs typeface="Times New Roman" pitchFamily="18" charset="0"/>
              </a:rPr>
              <a:t/>
            </a:r>
            <a:br>
              <a:rPr lang="en-GB" sz="2200" dirty="0" smtClean="0">
                <a:latin typeface="Times New Roman" pitchFamily="18" charset="0"/>
                <a:cs typeface="Times New Roman" pitchFamily="18" charset="0"/>
              </a:rPr>
            </a:br>
            <a:r>
              <a:rPr lang="en-GB" sz="2200" dirty="0">
                <a:latin typeface="Times New Roman" pitchFamily="18" charset="0"/>
                <a:cs typeface="Times New Roman" pitchFamily="18" charset="0"/>
              </a:rPr>
              <a:t/>
            </a:r>
            <a:br>
              <a:rPr lang="en-GB" sz="2200" dirty="0">
                <a:latin typeface="Times New Roman" pitchFamily="18" charset="0"/>
                <a:cs typeface="Times New Roman" pitchFamily="18" charset="0"/>
              </a:rPr>
            </a:br>
            <a:r>
              <a:rPr lang="en-GB" sz="3200" dirty="0">
                <a:latin typeface="Times New Roman" pitchFamily="18" charset="0"/>
                <a:cs typeface="Times New Roman" pitchFamily="18" charset="0"/>
              </a:rPr>
              <a:t>v</a:t>
            </a:r>
            <a:r>
              <a:rPr lang="en-GB" sz="3200" dirty="0" smtClean="0">
                <a:latin typeface="Times New Roman" pitchFamily="18" charset="0"/>
                <a:cs typeface="Times New Roman" pitchFamily="18" charset="0"/>
              </a:rPr>
              <a:t>i.  Really going to be good IV’s?</a:t>
            </a:r>
            <a:endParaRPr lang="en-GB" sz="2200" u="sng" dirty="0">
              <a:solidFill>
                <a:srgbClr val="FF0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D06A4A7C-2CA6-475B-8E58-82610AFBFE3D}" type="slidenum">
              <a:rPr lang="en-GB"/>
              <a:pPr>
                <a:defRPr/>
              </a:pPr>
              <a:t>23</a:t>
            </a:fld>
            <a:endParaRPr lang="en-GB" dirty="0"/>
          </a:p>
        </p:txBody>
      </p:sp>
      <p:sp>
        <p:nvSpPr>
          <p:cNvPr id="5" name="Rectangle 4"/>
          <p:cNvSpPr/>
          <p:nvPr/>
        </p:nvSpPr>
        <p:spPr>
          <a:xfrm>
            <a:off x="0" y="0"/>
            <a:ext cx="9144000" cy="584775"/>
          </a:xfrm>
          <a:prstGeom prst="rect">
            <a:avLst/>
          </a:prstGeom>
        </p:spPr>
        <p:txBody>
          <a:bodyPr wrap="square">
            <a:spAutoFit/>
          </a:bodyPr>
          <a:lstStyle/>
          <a:p>
            <a:pPr algn="ctr"/>
            <a:r>
              <a:rPr lang="en-GB" sz="3200" b="1" u="sng" dirty="0" smtClean="0">
                <a:latin typeface="Times New Roman" pitchFamily="18" charset="0"/>
                <a:cs typeface="Times New Roman" pitchFamily="18" charset="0"/>
              </a:rPr>
              <a:t>Implications for genes and social science research</a:t>
            </a:r>
            <a:endParaRPr lang="en-GB" sz="3200" u="sng"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1041</Words>
  <Application>Microsoft Office PowerPoint</Application>
  <PresentationFormat>On-screen Show (4:3)</PresentationFormat>
  <Paragraphs>232</Paragraphs>
  <Slides>23</Slides>
  <Notes>22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The socio-economic gradient in children’s reading skills and the role of genetics</vt:lpstr>
      <vt:lpstr>Background</vt:lpstr>
      <vt:lpstr>....one constantly recurring explanation is genetics </vt:lpstr>
      <vt:lpstr>....Also evidence of a genetic link to reading skills</vt:lpstr>
      <vt:lpstr>....Also bio-molecular evidence?</vt:lpstr>
      <vt:lpstr>This paper</vt:lpstr>
      <vt:lpstr>Data</vt:lpstr>
      <vt:lpstr>What is genetic data? (SNP’s)</vt:lpstr>
      <vt:lpstr>SNP’s</vt:lpstr>
      <vt:lpstr>‘Risk’ SNP’s /  alleles for reading</vt:lpstr>
      <vt:lpstr>Methods Very simple regression models</vt:lpstr>
      <vt:lpstr>i. Is there a link between genes &amp; reading skills?</vt:lpstr>
      <vt:lpstr>‘Allelic Trend Model’</vt:lpstr>
      <vt:lpstr>Results Re-considering the link between genes and reading skills</vt:lpstr>
      <vt:lpstr>Replication of Scerri et al (KIAA0319)</vt:lpstr>
      <vt:lpstr>What happens when we use a different reading test measure?</vt:lpstr>
      <vt:lpstr>What happens when we use different sample selection? (single word reading)</vt:lpstr>
      <vt:lpstr>Results Genes and socio-economic differences</vt:lpstr>
      <vt:lpstr>Is genetic ‘risk’ unevenly distributed by SES?</vt:lpstr>
      <vt:lpstr>To what extent can these three genes explain the socio-economic gap?</vt:lpstr>
      <vt:lpstr>Any evidence of G*E interactions?</vt:lpstr>
      <vt:lpstr>Conclusions  The ultimate null results…..  Evidence of link between most promising candidate genes and reading skills is very weak  Find no evidence genetic ‘risk’ unevenly distributed across social classes  Combined, these genes explain less than 3% of the SES reading skills gap  Find no evidence of G*E interactions</vt:lpstr>
      <vt:lpstr>i. Conflict between twin studies and bio-molecular evidence  ii. ‘Missing heritability’  iii. Flaky results? Crazy claims?  -e.g. The ‘entrepreneurship gene’  iv. How do we analyse this data?   - Hundreds of SNPs / genes each with independent effects  V. A million miles away from causation.  - Still looking for bi-variate associations.  Confounding from other G?  vi.  Really going to be good IV’s?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socio-economic gradient in children’s reading skills and the role of genetics</dc:title>
  <dc:creator>John</dc:creator>
  <cp:lastModifiedBy>John</cp:lastModifiedBy>
  <cp:revision>47</cp:revision>
  <dcterms:created xsi:type="dcterms:W3CDTF">2013-07-19T04:54:58Z</dcterms:created>
  <dcterms:modified xsi:type="dcterms:W3CDTF">2013-07-19T07:29:09Z</dcterms:modified>
</cp:coreProperties>
</file>