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charts/chart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00" r:id="rId3"/>
    <p:sldId id="301" r:id="rId4"/>
    <p:sldId id="302" r:id="rId5"/>
    <p:sldId id="257" r:id="rId6"/>
    <p:sldId id="258" r:id="rId7"/>
    <p:sldId id="270" r:id="rId8"/>
    <p:sldId id="271" r:id="rId9"/>
    <p:sldId id="259" r:id="rId10"/>
    <p:sldId id="272" r:id="rId11"/>
    <p:sldId id="303" r:id="rId12"/>
    <p:sldId id="309" r:id="rId13"/>
    <p:sldId id="304" r:id="rId14"/>
    <p:sldId id="306" r:id="rId15"/>
    <p:sldId id="310" r:id="rId16"/>
    <p:sldId id="308" r:id="rId17"/>
    <p:sldId id="273" r:id="rId18"/>
    <p:sldId id="275" r:id="rId19"/>
    <p:sldId id="276" r:id="rId20"/>
    <p:sldId id="280" r:id="rId21"/>
    <p:sldId id="260" r:id="rId22"/>
    <p:sldId id="262" r:id="rId23"/>
    <p:sldId id="278" r:id="rId24"/>
    <p:sldId id="279" r:id="rId25"/>
    <p:sldId id="311" r:id="rId26"/>
    <p:sldId id="277" r:id="rId27"/>
    <p:sldId id="291" r:id="rId28"/>
    <p:sldId id="263" r:id="rId29"/>
    <p:sldId id="284" r:id="rId30"/>
    <p:sldId id="312" r:id="rId31"/>
    <p:sldId id="283" r:id="rId32"/>
    <p:sldId id="285" r:id="rId33"/>
    <p:sldId id="292" r:id="rId34"/>
    <p:sldId id="281" r:id="rId35"/>
    <p:sldId id="286" r:id="rId36"/>
    <p:sldId id="293" r:id="rId37"/>
    <p:sldId id="282" r:id="rId38"/>
    <p:sldId id="287" r:id="rId39"/>
    <p:sldId id="289" r:id="rId40"/>
    <p:sldId id="290" r:id="rId41"/>
    <p:sldId id="288" r:id="rId42"/>
    <p:sldId id="264" r:id="rId43"/>
    <p:sldId id="296" r:id="rId44"/>
    <p:sldId id="297" r:id="rId45"/>
    <p:sldId id="298" r:id="rId46"/>
    <p:sldId id="299" r:id="rId47"/>
    <p:sldId id="26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Documents\IOE_Work\PISA_Over_Time\Graph_Changes_Eng_Over_Tim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n\Documents\IOE_Work\PISA_Over_Time\Graph_Changes_Eng_Over_Tim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hn\Documents\IOE_Work\PISA_Over_Time\Graph_Changes_Eng_Over_Tim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hn\Documents\IOE_Work\PISA_Over_Time\Robustness_To_Assumption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hn\Documents\IOE_Work\PISA_Over_Time\Robustness_To_Assumption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hn\Documents\IOE_Work\PISA_Over_Time\Robustness_To_Assumption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hn\Documents\IOE_Work\PISA_Over_Time\Robustness_To_Assump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1397877139536494"/>
          <c:y val="4.0124963237946579E-2"/>
          <c:w val="0.87704828626941089"/>
          <c:h val="0.84361046559724451"/>
        </c:manualLayout>
      </c:layout>
      <c:lineChart>
        <c:grouping val="standard"/>
        <c:ser>
          <c:idx val="1"/>
          <c:order val="0"/>
          <c:tx>
            <c:strRef>
              <c:f>Sheet1!$C$21</c:f>
              <c:strCache>
                <c:ptCount val="1"/>
                <c:pt idx="0">
                  <c:v>Educational expenditure</c:v>
                </c:pt>
              </c:strCache>
            </c:strRef>
          </c:tx>
          <c:spPr>
            <a:ln>
              <a:solidFill>
                <a:schemeClr val="bg1">
                  <a:lumMod val="50000"/>
                </a:schemeClr>
              </a:solidFill>
            </a:ln>
          </c:spPr>
          <c:marker>
            <c:symbol val="none"/>
          </c:marker>
          <c:cat>
            <c:numRef>
              <c:f>Sheet1!$A$27:$A$36</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Sheet1!$C$27:$C$37</c:f>
              <c:numCache>
                <c:formatCode>General</c:formatCode>
                <c:ptCount val="11"/>
                <c:pt idx="0">
                  <c:v>100</c:v>
                </c:pt>
                <c:pt idx="1">
                  <c:v>104.54545454545448</c:v>
                </c:pt>
                <c:pt idx="2">
                  <c:v>113.63636363636363</c:v>
                </c:pt>
                <c:pt idx="3">
                  <c:v>113.63636363636363</c:v>
                </c:pt>
                <c:pt idx="4">
                  <c:v>118.18181818181816</c:v>
                </c:pt>
                <c:pt idx="5">
                  <c:v>120.45454545454552</c:v>
                </c:pt>
                <c:pt idx="6">
                  <c:v>122.72727272727273</c:v>
                </c:pt>
                <c:pt idx="7">
                  <c:v>125</c:v>
                </c:pt>
              </c:numCache>
            </c:numRef>
          </c:val>
        </c:ser>
        <c:ser>
          <c:idx val="3"/>
          <c:order val="1"/>
          <c:tx>
            <c:strRef>
              <c:f>Sheet1!$F$21</c:f>
              <c:strCache>
                <c:ptCount val="1"/>
                <c:pt idx="0">
                  <c:v>PISA maths</c:v>
                </c:pt>
              </c:strCache>
            </c:strRef>
          </c:tx>
          <c:spPr>
            <a:ln>
              <a:solidFill>
                <a:schemeClr val="tx1"/>
              </a:solidFill>
              <a:prstDash val="dash"/>
            </a:ln>
          </c:spPr>
          <c:marker>
            <c:symbol val="none"/>
          </c:marker>
          <c:cat>
            <c:numRef>
              <c:f>Sheet1!$A$27:$A$36</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Sheet1!$F$27:$F$36</c:f>
              <c:numCache>
                <c:formatCode>General</c:formatCode>
                <c:ptCount val="10"/>
                <c:pt idx="0">
                  <c:v>100</c:v>
                </c:pt>
                <c:pt idx="1">
                  <c:v>98.7</c:v>
                </c:pt>
                <c:pt idx="2">
                  <c:v>97.4</c:v>
                </c:pt>
                <c:pt idx="3">
                  <c:v>96.030245746691818</c:v>
                </c:pt>
                <c:pt idx="4">
                  <c:v>95.3</c:v>
                </c:pt>
                <c:pt idx="5">
                  <c:v>94.6</c:v>
                </c:pt>
                <c:pt idx="6" formatCode="0">
                  <c:v>93.572778827976634</c:v>
                </c:pt>
                <c:pt idx="7">
                  <c:v>93.6</c:v>
                </c:pt>
                <c:pt idx="8">
                  <c:v>93.3</c:v>
                </c:pt>
                <c:pt idx="9" formatCode="0">
                  <c:v>93.194706994328911</c:v>
                </c:pt>
              </c:numCache>
            </c:numRef>
          </c:val>
        </c:ser>
        <c:ser>
          <c:idx val="0"/>
          <c:order val="2"/>
          <c:tx>
            <c:strRef>
              <c:f>Sheet1!$D$21</c:f>
              <c:strCache>
                <c:ptCount val="1"/>
                <c:pt idx="0">
                  <c:v>GCSE % A-C</c:v>
                </c:pt>
              </c:strCache>
            </c:strRef>
          </c:tx>
          <c:spPr>
            <a:ln>
              <a:solidFill>
                <a:schemeClr val="tx1"/>
              </a:solidFill>
              <a:prstDash val="sysDot"/>
            </a:ln>
          </c:spPr>
          <c:marker>
            <c:symbol val="none"/>
          </c:marker>
          <c:cat>
            <c:numRef>
              <c:f>Sheet1!$A$27:$A$36</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Sheet1!$D$27:$D$36</c:f>
              <c:numCache>
                <c:formatCode>General</c:formatCode>
                <c:ptCount val="10"/>
                <c:pt idx="0">
                  <c:v>100</c:v>
                </c:pt>
                <c:pt idx="1">
                  <c:v>100.88339222614835</c:v>
                </c:pt>
                <c:pt idx="2">
                  <c:v>102.29681978798592</c:v>
                </c:pt>
                <c:pt idx="3">
                  <c:v>102.65017667844521</c:v>
                </c:pt>
                <c:pt idx="4">
                  <c:v>104.59363957597176</c:v>
                </c:pt>
                <c:pt idx="5">
                  <c:v>108.12720848056539</c:v>
                </c:pt>
                <c:pt idx="6">
                  <c:v>110.24734982332154</c:v>
                </c:pt>
                <c:pt idx="7">
                  <c:v>111.83745583038868</c:v>
                </c:pt>
                <c:pt idx="8">
                  <c:v>116.07773851590049</c:v>
                </c:pt>
                <c:pt idx="9">
                  <c:v>118.55123674911682</c:v>
                </c:pt>
              </c:numCache>
            </c:numRef>
          </c:val>
        </c:ser>
        <c:marker val="1"/>
        <c:axId val="75898240"/>
        <c:axId val="75797632"/>
      </c:lineChart>
      <c:catAx>
        <c:axId val="75898240"/>
        <c:scaling>
          <c:orientation val="minMax"/>
        </c:scaling>
        <c:axPos val="b"/>
        <c:numFmt formatCode="General" sourceLinked="1"/>
        <c:tickLblPos val="nextTo"/>
        <c:crossAx val="75797632"/>
        <c:crosses val="autoZero"/>
        <c:auto val="1"/>
        <c:lblAlgn val="ctr"/>
        <c:lblOffset val="100"/>
      </c:catAx>
      <c:valAx>
        <c:axId val="75797632"/>
        <c:scaling>
          <c:orientation val="minMax"/>
          <c:max val="126"/>
          <c:min val="90"/>
        </c:scaling>
        <c:axPos val="l"/>
        <c:title>
          <c:tx>
            <c:rich>
              <a:bodyPr rot="-5400000" vert="horz"/>
              <a:lstStyle/>
              <a:p>
                <a:pPr>
                  <a:defRPr/>
                </a:pPr>
                <a:r>
                  <a:rPr lang="en-US"/>
                  <a:t>Index value (base = 100 in 2000)</a:t>
                </a:r>
                <a:endParaRPr lang="en-GB"/>
              </a:p>
            </c:rich>
          </c:tx>
          <c:layout>
            <c:manualLayout>
              <c:xMode val="edge"/>
              <c:yMode val="edge"/>
              <c:x val="1.5226317446209693E-3"/>
              <c:y val="0.21196630461783936"/>
            </c:manualLayout>
          </c:layout>
        </c:title>
        <c:numFmt formatCode="General" sourceLinked="1"/>
        <c:tickLblPos val="nextTo"/>
        <c:crossAx val="75898240"/>
        <c:crosses val="autoZero"/>
        <c:crossBetween val="between"/>
      </c:valAx>
    </c:plotArea>
    <c:legend>
      <c:legendPos val="r"/>
      <c:layout>
        <c:manualLayout>
          <c:xMode val="edge"/>
          <c:yMode val="edge"/>
          <c:x val="0.11803974868751915"/>
          <c:y val="1.1255826245849289E-3"/>
          <c:w val="0.37561253491662788"/>
          <c:h val="0.18255846611956103"/>
        </c:manualLayout>
      </c:layout>
    </c:legend>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9.9003160319245845E-2"/>
          <c:y val="2.9466568477501471E-2"/>
          <c:w val="0.89885425036156263"/>
          <c:h val="0.9479096407913038"/>
        </c:manualLayout>
      </c:layout>
      <c:lineChart>
        <c:grouping val="standard"/>
        <c:ser>
          <c:idx val="0"/>
          <c:order val="0"/>
          <c:tx>
            <c:strRef>
              <c:f>Alt_Score!$D$1</c:f>
              <c:strCache>
                <c:ptCount val="1"/>
                <c:pt idx="0">
                  <c:v>England PISA Maths</c:v>
                </c:pt>
              </c:strCache>
            </c:strRef>
          </c:tx>
          <c:spPr>
            <a:ln>
              <a:solidFill>
                <a:schemeClr val="tx1"/>
              </a:solidFill>
              <a:prstDash val="dash"/>
            </a:ln>
          </c:spPr>
          <c:marker>
            <c:symbol val="none"/>
          </c:marker>
          <c:cat>
            <c:numRef>
              <c:f>Alt_Score!$A$2:$A$12</c:f>
              <c:numCache>
                <c:formatCode>General</c:formatCode>
                <c:ptCount val="11"/>
                <c:pt idx="0">
                  <c:v>1999</c:v>
                </c:pt>
                <c:pt idx="1">
                  <c:v>2000</c:v>
                </c:pt>
                <c:pt idx="2">
                  <c:v>2001</c:v>
                </c:pt>
                <c:pt idx="3">
                  <c:v>2002</c:v>
                </c:pt>
                <c:pt idx="4">
                  <c:v>2003</c:v>
                </c:pt>
                <c:pt idx="5">
                  <c:v>2004</c:v>
                </c:pt>
                <c:pt idx="6">
                  <c:v>2005</c:v>
                </c:pt>
                <c:pt idx="7">
                  <c:v>2006</c:v>
                </c:pt>
                <c:pt idx="8">
                  <c:v>2007</c:v>
                </c:pt>
                <c:pt idx="9">
                  <c:v>2008</c:v>
                </c:pt>
                <c:pt idx="10">
                  <c:v>2009</c:v>
                </c:pt>
              </c:numCache>
            </c:numRef>
          </c:cat>
          <c:val>
            <c:numRef>
              <c:f>Alt_Score!$D$2:$D$12</c:f>
              <c:numCache>
                <c:formatCode>General</c:formatCode>
                <c:ptCount val="11"/>
                <c:pt idx="1">
                  <c:v>0.42744400000000032</c:v>
                </c:pt>
                <c:pt idx="2">
                  <c:v>0.40213686666666681</c:v>
                </c:pt>
                <c:pt idx="3">
                  <c:v>0.37682973333333497</c:v>
                </c:pt>
                <c:pt idx="4">
                  <c:v>0.35152260000000152</c:v>
                </c:pt>
                <c:pt idx="5">
                  <c:v>0.32305010000000134</c:v>
                </c:pt>
                <c:pt idx="6">
                  <c:v>0.29457760000000038</c:v>
                </c:pt>
                <c:pt idx="7">
                  <c:v>0.26610509999999998</c:v>
                </c:pt>
                <c:pt idx="8">
                  <c:v>0.25327673333333334</c:v>
                </c:pt>
                <c:pt idx="9">
                  <c:v>0.24044836666666775</c:v>
                </c:pt>
                <c:pt idx="10">
                  <c:v>0.22761999999999999</c:v>
                </c:pt>
              </c:numCache>
            </c:numRef>
          </c:val>
        </c:ser>
        <c:ser>
          <c:idx val="3"/>
          <c:order val="1"/>
          <c:tx>
            <c:strRef>
              <c:f>Alt_Score!$E$1</c:f>
              <c:strCache>
                <c:ptCount val="1"/>
                <c:pt idx="0">
                  <c:v>England TIMSS Maths</c:v>
                </c:pt>
              </c:strCache>
            </c:strRef>
          </c:tx>
          <c:spPr>
            <a:ln>
              <a:solidFill>
                <a:schemeClr val="tx1"/>
              </a:solidFill>
            </a:ln>
          </c:spPr>
          <c:marker>
            <c:symbol val="none"/>
          </c:marker>
          <c:cat>
            <c:numRef>
              <c:f>Alt_Score!$A$2:$A$12</c:f>
              <c:numCache>
                <c:formatCode>General</c:formatCode>
                <c:ptCount val="11"/>
                <c:pt idx="0">
                  <c:v>1999</c:v>
                </c:pt>
                <c:pt idx="1">
                  <c:v>2000</c:v>
                </c:pt>
                <c:pt idx="2">
                  <c:v>2001</c:v>
                </c:pt>
                <c:pt idx="3">
                  <c:v>2002</c:v>
                </c:pt>
                <c:pt idx="4">
                  <c:v>2003</c:v>
                </c:pt>
                <c:pt idx="5">
                  <c:v>2004</c:v>
                </c:pt>
                <c:pt idx="6">
                  <c:v>2005</c:v>
                </c:pt>
                <c:pt idx="7">
                  <c:v>2006</c:v>
                </c:pt>
                <c:pt idx="8">
                  <c:v>2007</c:v>
                </c:pt>
                <c:pt idx="9">
                  <c:v>2008</c:v>
                </c:pt>
                <c:pt idx="10">
                  <c:v>2009</c:v>
                </c:pt>
              </c:numCache>
            </c:numRef>
          </c:cat>
          <c:val>
            <c:numRef>
              <c:f>Alt_Score!$E$2:$E$12</c:f>
              <c:numCache>
                <c:formatCode>General</c:formatCode>
                <c:ptCount val="11"/>
                <c:pt idx="0">
                  <c:v>-7.0000000000000021E-2</c:v>
                </c:pt>
                <c:pt idx="1">
                  <c:v>-4.7500000000000014E-2</c:v>
                </c:pt>
                <c:pt idx="2">
                  <c:v>-2.4999999999999998E-2</c:v>
                </c:pt>
                <c:pt idx="3">
                  <c:v>-2.4999999999999992E-3</c:v>
                </c:pt>
                <c:pt idx="4">
                  <c:v>2.0000000000000011E-2</c:v>
                </c:pt>
                <c:pt idx="5">
                  <c:v>7.3999999999999996E-2</c:v>
                </c:pt>
                <c:pt idx="6">
                  <c:v>0.128</c:v>
                </c:pt>
                <c:pt idx="7">
                  <c:v>0.18200000000000024</c:v>
                </c:pt>
                <c:pt idx="8">
                  <c:v>0.23600000000000004</c:v>
                </c:pt>
              </c:numCache>
            </c:numRef>
          </c:val>
        </c:ser>
        <c:marker val="1"/>
        <c:axId val="38303616"/>
        <c:axId val="38305152"/>
      </c:lineChart>
      <c:catAx>
        <c:axId val="38303616"/>
        <c:scaling>
          <c:orientation val="minMax"/>
        </c:scaling>
        <c:axPos val="b"/>
        <c:numFmt formatCode="General" sourceLinked="1"/>
        <c:tickLblPos val="nextTo"/>
        <c:crossAx val="38305152"/>
        <c:crosses val="autoZero"/>
        <c:auto val="1"/>
        <c:lblAlgn val="ctr"/>
        <c:lblOffset val="100"/>
      </c:catAx>
      <c:valAx>
        <c:axId val="38305152"/>
        <c:scaling>
          <c:orientation val="minMax"/>
        </c:scaling>
        <c:axPos val="l"/>
        <c:title>
          <c:tx>
            <c:rich>
              <a:bodyPr rot="-5400000" vert="horz"/>
              <a:lstStyle/>
              <a:p>
                <a:pPr>
                  <a:defRPr/>
                </a:pPr>
                <a:r>
                  <a:rPr lang="en-US"/>
                  <a:t>Mean test score (international z-score)</a:t>
                </a:r>
              </a:p>
            </c:rich>
          </c:tx>
          <c:layout>
            <c:manualLayout>
              <c:xMode val="edge"/>
              <c:yMode val="edge"/>
              <c:x val="1.0307640116414005E-3"/>
              <c:y val="0.16634704834557551"/>
            </c:manualLayout>
          </c:layout>
        </c:title>
        <c:numFmt formatCode="General" sourceLinked="1"/>
        <c:tickLblPos val="nextTo"/>
        <c:crossAx val="38303616"/>
        <c:crosses val="autoZero"/>
        <c:crossBetween val="between"/>
      </c:valAx>
    </c:plotArea>
    <c:legend>
      <c:legendPos val="r"/>
      <c:layout>
        <c:manualLayout>
          <c:xMode val="edge"/>
          <c:yMode val="edge"/>
          <c:x val="0.51605921101359264"/>
          <c:y val="1.5634736305443787E-4"/>
          <c:w val="0.48111888030959593"/>
          <c:h val="0.22358037365080122"/>
        </c:manualLayout>
      </c:layout>
    </c:legend>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0863299733423253"/>
          <c:y val="2.9466568477501471E-2"/>
          <c:w val="0.88922443022915243"/>
          <c:h val="0.9479096407913038"/>
        </c:manualLayout>
      </c:layout>
      <c:lineChart>
        <c:grouping val="standard"/>
        <c:ser>
          <c:idx val="2"/>
          <c:order val="0"/>
          <c:tx>
            <c:strRef>
              <c:f>Alt_Score!$C$1</c:f>
              <c:strCache>
                <c:ptCount val="1"/>
                <c:pt idx="0">
                  <c:v>England PISA Maths (no Wales)</c:v>
                </c:pt>
              </c:strCache>
            </c:strRef>
          </c:tx>
          <c:spPr>
            <a:ln>
              <a:solidFill>
                <a:schemeClr val="tx1"/>
              </a:solidFill>
              <a:prstDash val="sysDot"/>
            </a:ln>
          </c:spPr>
          <c:marker>
            <c:symbol val="none"/>
          </c:marker>
          <c:cat>
            <c:numRef>
              <c:f>Alt_Score!$A$2:$A$12</c:f>
              <c:numCache>
                <c:formatCode>General</c:formatCode>
                <c:ptCount val="11"/>
                <c:pt idx="0">
                  <c:v>1999</c:v>
                </c:pt>
                <c:pt idx="1">
                  <c:v>2000</c:v>
                </c:pt>
                <c:pt idx="2">
                  <c:v>2001</c:v>
                </c:pt>
                <c:pt idx="3">
                  <c:v>2002</c:v>
                </c:pt>
                <c:pt idx="4">
                  <c:v>2003</c:v>
                </c:pt>
                <c:pt idx="5">
                  <c:v>2004</c:v>
                </c:pt>
                <c:pt idx="6">
                  <c:v>2005</c:v>
                </c:pt>
                <c:pt idx="7">
                  <c:v>2006</c:v>
                </c:pt>
                <c:pt idx="8">
                  <c:v>2007</c:v>
                </c:pt>
                <c:pt idx="9">
                  <c:v>2008</c:v>
                </c:pt>
                <c:pt idx="10">
                  <c:v>2009</c:v>
                </c:pt>
              </c:numCache>
            </c:numRef>
          </c:cat>
          <c:val>
            <c:numRef>
              <c:f>Alt_Score!$C$2:$C$12</c:f>
              <c:numCache>
                <c:formatCode>General</c:formatCode>
                <c:ptCount val="11"/>
                <c:pt idx="1">
                  <c:v>0.42744404000000008</c:v>
                </c:pt>
                <c:pt idx="2">
                  <c:v>0.40213689000000002</c:v>
                </c:pt>
                <c:pt idx="3">
                  <c:v>0.37682974000000324</c:v>
                </c:pt>
                <c:pt idx="4">
                  <c:v>0.35152259000000324</c:v>
                </c:pt>
                <c:pt idx="5">
                  <c:v>0.32515182666666681</c:v>
                </c:pt>
                <c:pt idx="6">
                  <c:v>0.29878106333333337</c:v>
                </c:pt>
                <c:pt idx="7">
                  <c:v>0.27241030000000038</c:v>
                </c:pt>
                <c:pt idx="8">
                  <c:v>0.26094163333333326</c:v>
                </c:pt>
                <c:pt idx="9">
                  <c:v>0.24947296666666671</c:v>
                </c:pt>
                <c:pt idx="10">
                  <c:v>0.23800430000000133</c:v>
                </c:pt>
              </c:numCache>
            </c:numRef>
          </c:val>
        </c:ser>
        <c:ser>
          <c:idx val="0"/>
          <c:order val="1"/>
          <c:tx>
            <c:strRef>
              <c:f>Alt_Score!$D$1</c:f>
              <c:strCache>
                <c:ptCount val="1"/>
                <c:pt idx="0">
                  <c:v>England PISA Maths</c:v>
                </c:pt>
              </c:strCache>
            </c:strRef>
          </c:tx>
          <c:spPr>
            <a:ln>
              <a:solidFill>
                <a:schemeClr val="tx1"/>
              </a:solidFill>
              <a:prstDash val="dash"/>
            </a:ln>
          </c:spPr>
          <c:marker>
            <c:symbol val="square"/>
            <c:size val="10"/>
            <c:spPr>
              <a:noFill/>
              <a:ln w="19050">
                <a:solidFill>
                  <a:schemeClr val="tx1"/>
                </a:solidFill>
              </a:ln>
            </c:spPr>
          </c:marker>
          <c:dPt>
            <c:idx val="2"/>
            <c:marker>
              <c:symbol val="none"/>
            </c:marker>
          </c:dPt>
          <c:dPt>
            <c:idx val="3"/>
            <c:marker>
              <c:symbol val="none"/>
            </c:marker>
          </c:dPt>
          <c:dPt>
            <c:idx val="5"/>
            <c:marker>
              <c:symbol val="none"/>
            </c:marker>
          </c:dPt>
          <c:dPt>
            <c:idx val="6"/>
            <c:marker>
              <c:symbol val="none"/>
            </c:marker>
          </c:dPt>
          <c:dPt>
            <c:idx val="8"/>
            <c:marker>
              <c:symbol val="none"/>
            </c:marker>
          </c:dPt>
          <c:dPt>
            <c:idx val="9"/>
            <c:marker>
              <c:symbol val="none"/>
            </c:marker>
          </c:dPt>
          <c:cat>
            <c:numRef>
              <c:f>Alt_Score!$A$2:$A$12</c:f>
              <c:numCache>
                <c:formatCode>General</c:formatCode>
                <c:ptCount val="11"/>
                <c:pt idx="0">
                  <c:v>1999</c:v>
                </c:pt>
                <c:pt idx="1">
                  <c:v>2000</c:v>
                </c:pt>
                <c:pt idx="2">
                  <c:v>2001</c:v>
                </c:pt>
                <c:pt idx="3">
                  <c:v>2002</c:v>
                </c:pt>
                <c:pt idx="4">
                  <c:v>2003</c:v>
                </c:pt>
                <c:pt idx="5">
                  <c:v>2004</c:v>
                </c:pt>
                <c:pt idx="6">
                  <c:v>2005</c:v>
                </c:pt>
                <c:pt idx="7">
                  <c:v>2006</c:v>
                </c:pt>
                <c:pt idx="8">
                  <c:v>2007</c:v>
                </c:pt>
                <c:pt idx="9">
                  <c:v>2008</c:v>
                </c:pt>
                <c:pt idx="10">
                  <c:v>2009</c:v>
                </c:pt>
              </c:numCache>
            </c:numRef>
          </c:cat>
          <c:val>
            <c:numRef>
              <c:f>Alt_Score!$D$2:$D$12</c:f>
              <c:numCache>
                <c:formatCode>General</c:formatCode>
                <c:ptCount val="11"/>
                <c:pt idx="1">
                  <c:v>0.42744400000000032</c:v>
                </c:pt>
                <c:pt idx="2">
                  <c:v>0.40213686666666681</c:v>
                </c:pt>
                <c:pt idx="3">
                  <c:v>0.37682973333333697</c:v>
                </c:pt>
                <c:pt idx="4">
                  <c:v>0.35152260000000324</c:v>
                </c:pt>
                <c:pt idx="5">
                  <c:v>0.32305010000000284</c:v>
                </c:pt>
                <c:pt idx="6">
                  <c:v>0.29457760000000038</c:v>
                </c:pt>
                <c:pt idx="7">
                  <c:v>0.26610509999999998</c:v>
                </c:pt>
                <c:pt idx="8">
                  <c:v>0.25327673333333334</c:v>
                </c:pt>
                <c:pt idx="9">
                  <c:v>0.24044836666666894</c:v>
                </c:pt>
                <c:pt idx="10">
                  <c:v>0.22761999999999999</c:v>
                </c:pt>
              </c:numCache>
            </c:numRef>
          </c:val>
        </c:ser>
        <c:marker val="1"/>
        <c:axId val="38327424"/>
        <c:axId val="38329344"/>
      </c:lineChart>
      <c:catAx>
        <c:axId val="38327424"/>
        <c:scaling>
          <c:orientation val="minMax"/>
        </c:scaling>
        <c:axPos val="b"/>
        <c:numFmt formatCode="General" sourceLinked="1"/>
        <c:tickLblPos val="nextTo"/>
        <c:crossAx val="38329344"/>
        <c:crosses val="autoZero"/>
        <c:auto val="1"/>
        <c:lblAlgn val="ctr"/>
        <c:lblOffset val="100"/>
      </c:catAx>
      <c:valAx>
        <c:axId val="38329344"/>
        <c:scaling>
          <c:orientation val="minMax"/>
          <c:max val="0.45"/>
          <c:min val="0.2"/>
        </c:scaling>
        <c:axPos val="l"/>
        <c:title>
          <c:tx>
            <c:rich>
              <a:bodyPr rot="-5400000" vert="horz"/>
              <a:lstStyle/>
              <a:p>
                <a:pPr>
                  <a:defRPr/>
                </a:pPr>
                <a:r>
                  <a:rPr lang="en-US"/>
                  <a:t>Mean test score (international z-score)</a:t>
                </a:r>
              </a:p>
            </c:rich>
          </c:tx>
          <c:layout>
            <c:manualLayout>
              <c:xMode val="edge"/>
              <c:yMode val="edge"/>
              <c:x val="1.0307640116414005E-3"/>
              <c:y val="0.16634704834557551"/>
            </c:manualLayout>
          </c:layout>
        </c:title>
        <c:numFmt formatCode="General" sourceLinked="1"/>
        <c:tickLblPos val="nextTo"/>
        <c:crossAx val="38327424"/>
        <c:crosses val="autoZero"/>
        <c:crossBetween val="between"/>
      </c:valAx>
    </c:plotArea>
    <c:legend>
      <c:legendPos val="r"/>
      <c:layout>
        <c:manualLayout>
          <c:xMode val="edge"/>
          <c:yMode val="edge"/>
          <c:x val="0.12675627372860432"/>
          <c:y val="0.73023263826866425"/>
          <c:w val="0.46115427962225852"/>
          <c:h val="0.16412998734870368"/>
        </c:manualLayout>
      </c:layout>
    </c:legend>
    <c:plotVisOnly val="1"/>
  </c:chart>
  <c:spPr>
    <a:noFill/>
    <a:ln>
      <a:noFill/>
    </a:ln>
  </c:spPr>
  <c:txPr>
    <a:bodyPr/>
    <a:lstStyle/>
    <a:p>
      <a:pPr>
        <a:defRPr sz="1600">
          <a:latin typeface="Times New Roman" pitchFamily="18" charset="0"/>
          <a:cs typeface="Times New Roman" pitchFamily="18"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0.11981547069482691"/>
          <c:y val="5.1061821311489106E-2"/>
          <c:w val="0.87804197742610202"/>
          <c:h val="0.86967168706178199"/>
        </c:manualLayout>
      </c:layout>
      <c:lineChart>
        <c:grouping val="standard"/>
        <c:ser>
          <c:idx val="1"/>
          <c:order val="0"/>
          <c:tx>
            <c:strRef>
              <c:f>Sheet1!$B$1</c:f>
              <c:strCache>
                <c:ptCount val="1"/>
                <c:pt idx="0">
                  <c:v>Estimate 1</c:v>
                </c:pt>
              </c:strCache>
            </c:strRef>
          </c:tx>
          <c:spPr>
            <a:ln w="50800">
              <a:solidFill>
                <a:schemeClr val="tx1"/>
              </a:solidFill>
              <a:prstDash val="solid"/>
            </a:ln>
          </c:spPr>
          <c:marker>
            <c:symbol val="square"/>
            <c:size val="15"/>
            <c:spPr>
              <a:noFill/>
              <a:ln w="57150">
                <a:solidFill>
                  <a:schemeClr val="tx1"/>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Sheet1!$B$3:$B$12</c:f>
              <c:numCache>
                <c:formatCode>General</c:formatCode>
                <c:ptCount val="10"/>
                <c:pt idx="0">
                  <c:v>0.42744400000000032</c:v>
                </c:pt>
                <c:pt idx="1">
                  <c:v>0.40213686666666681</c:v>
                </c:pt>
                <c:pt idx="2">
                  <c:v>0.37682973333333714</c:v>
                </c:pt>
                <c:pt idx="3">
                  <c:v>0.35152260000000346</c:v>
                </c:pt>
                <c:pt idx="4">
                  <c:v>0.323050100000003</c:v>
                </c:pt>
                <c:pt idx="5">
                  <c:v>0.29457760000000038</c:v>
                </c:pt>
                <c:pt idx="6">
                  <c:v>0.26610509999999998</c:v>
                </c:pt>
                <c:pt idx="7">
                  <c:v>0.25327673333333334</c:v>
                </c:pt>
                <c:pt idx="8">
                  <c:v>0.24044836666666908</c:v>
                </c:pt>
                <c:pt idx="9">
                  <c:v>0.22761999999999999</c:v>
                </c:pt>
              </c:numCache>
            </c:numRef>
          </c:val>
        </c:ser>
        <c:marker val="1"/>
        <c:axId val="76420608"/>
        <c:axId val="76422528"/>
      </c:lineChart>
      <c:catAx>
        <c:axId val="76420608"/>
        <c:scaling>
          <c:orientation val="minMax"/>
        </c:scaling>
        <c:axPos val="b"/>
        <c:numFmt formatCode="General" sourceLinked="1"/>
        <c:tickLblPos val="nextTo"/>
        <c:crossAx val="76422528"/>
        <c:crosses val="autoZero"/>
        <c:auto val="1"/>
        <c:lblAlgn val="ctr"/>
        <c:lblOffset val="100"/>
      </c:catAx>
      <c:valAx>
        <c:axId val="76422528"/>
        <c:scaling>
          <c:orientation val="minMax"/>
          <c:min val="0.2"/>
        </c:scaling>
        <c:axPos val="l"/>
        <c:title>
          <c:tx>
            <c:rich>
              <a:bodyPr rot="-5400000" vert="horz"/>
              <a:lstStyle/>
              <a:p>
                <a:pPr>
                  <a:defRPr/>
                </a:pPr>
                <a:r>
                  <a:rPr lang="en-US"/>
                  <a:t>Mean test score (international z-score)</a:t>
                </a:r>
              </a:p>
            </c:rich>
          </c:tx>
          <c:layout>
            <c:manualLayout>
              <c:xMode val="edge"/>
              <c:yMode val="edge"/>
              <c:x val="1.9063953639458728E-3"/>
              <c:y val="0.17913673306056491"/>
            </c:manualLayout>
          </c:layout>
        </c:title>
        <c:numFmt formatCode="General" sourceLinked="1"/>
        <c:tickLblPos val="nextTo"/>
        <c:crossAx val="76420608"/>
        <c:crosses val="autoZero"/>
        <c:crossBetween val="between"/>
      </c:valAx>
    </c:plotArea>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1981547069482688"/>
          <c:y val="5.1061821311489106E-2"/>
          <c:w val="0.87804197742610246"/>
          <c:h val="0.86967168706178244"/>
        </c:manualLayout>
      </c:layout>
      <c:lineChart>
        <c:grouping val="standard"/>
        <c:ser>
          <c:idx val="1"/>
          <c:order val="0"/>
          <c:tx>
            <c:strRef>
              <c:f>Sheet1!$B$1</c:f>
              <c:strCache>
                <c:ptCount val="1"/>
                <c:pt idx="0">
                  <c:v>Estimate 1</c:v>
                </c:pt>
              </c:strCache>
            </c:strRef>
          </c:tx>
          <c:spPr>
            <a:ln w="50800">
              <a:solidFill>
                <a:schemeClr val="tx1"/>
              </a:solidFill>
              <a:prstDash val="solid"/>
            </a:ln>
          </c:spPr>
          <c:marker>
            <c:symbol val="square"/>
            <c:size val="15"/>
            <c:spPr>
              <a:noFill/>
              <a:ln w="57150">
                <a:solidFill>
                  <a:schemeClr val="tx1"/>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Sheet1!$B$3:$B$12</c:f>
              <c:numCache>
                <c:formatCode>General</c:formatCode>
                <c:ptCount val="10"/>
                <c:pt idx="0">
                  <c:v>0.42744400000000032</c:v>
                </c:pt>
                <c:pt idx="1">
                  <c:v>0.40213686666666681</c:v>
                </c:pt>
                <c:pt idx="2">
                  <c:v>0.37682973333333736</c:v>
                </c:pt>
                <c:pt idx="3">
                  <c:v>0.35152260000000357</c:v>
                </c:pt>
                <c:pt idx="4">
                  <c:v>0.32305010000000312</c:v>
                </c:pt>
                <c:pt idx="5">
                  <c:v>0.29457760000000038</c:v>
                </c:pt>
                <c:pt idx="6">
                  <c:v>0.26610509999999998</c:v>
                </c:pt>
                <c:pt idx="7">
                  <c:v>0.25327673333333334</c:v>
                </c:pt>
                <c:pt idx="8">
                  <c:v>0.24044836666666919</c:v>
                </c:pt>
                <c:pt idx="9">
                  <c:v>0.22761999999999999</c:v>
                </c:pt>
              </c:numCache>
            </c:numRef>
          </c:val>
        </c:ser>
        <c:ser>
          <c:idx val="0"/>
          <c:order val="1"/>
          <c:tx>
            <c:strRef>
              <c:f>Sheet1!$C$1</c:f>
              <c:strCache>
                <c:ptCount val="1"/>
                <c:pt idx="0">
                  <c:v>Estimate 2</c:v>
                </c:pt>
              </c:strCache>
            </c:strRef>
          </c:tx>
          <c:spPr>
            <a:ln w="57150">
              <a:solidFill>
                <a:schemeClr val="bg1">
                  <a:lumMod val="50000"/>
                </a:schemeClr>
              </a:solidFill>
              <a:prstDash val="lgDash"/>
            </a:ln>
          </c:spPr>
          <c:marker>
            <c:symbol val="circle"/>
            <c:size val="15"/>
            <c:spPr>
              <a:solidFill>
                <a:schemeClr val="bg1"/>
              </a:solidFill>
              <a:ln w="5080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Sheet1!$C$3:$C$12</c:f>
              <c:numCache>
                <c:formatCode>General</c:formatCode>
                <c:ptCount val="10"/>
                <c:pt idx="0">
                  <c:v>0.47181000000000312</c:v>
                </c:pt>
                <c:pt idx="1">
                  <c:v>0.44591413333333335</c:v>
                </c:pt>
                <c:pt idx="2">
                  <c:v>0.42001826666667086</c:v>
                </c:pt>
                <c:pt idx="3">
                  <c:v>0.39412240000000487</c:v>
                </c:pt>
                <c:pt idx="4">
                  <c:v>0.35355170000000002</c:v>
                </c:pt>
                <c:pt idx="5">
                  <c:v>0.31298100000000317</c:v>
                </c:pt>
                <c:pt idx="6">
                  <c:v>0.27241030000000038</c:v>
                </c:pt>
                <c:pt idx="7">
                  <c:v>0.26094163333333326</c:v>
                </c:pt>
                <c:pt idx="8">
                  <c:v>0.24947296666666671</c:v>
                </c:pt>
                <c:pt idx="9">
                  <c:v>0.23800430000000147</c:v>
                </c:pt>
              </c:numCache>
            </c:numRef>
          </c:val>
        </c:ser>
        <c:marker val="1"/>
        <c:axId val="76471680"/>
        <c:axId val="76473856"/>
      </c:lineChart>
      <c:catAx>
        <c:axId val="76471680"/>
        <c:scaling>
          <c:orientation val="minMax"/>
        </c:scaling>
        <c:axPos val="b"/>
        <c:numFmt formatCode="General" sourceLinked="1"/>
        <c:tickLblPos val="nextTo"/>
        <c:crossAx val="76473856"/>
        <c:crosses val="autoZero"/>
        <c:auto val="1"/>
        <c:lblAlgn val="ctr"/>
        <c:lblOffset val="100"/>
      </c:catAx>
      <c:valAx>
        <c:axId val="76473856"/>
        <c:scaling>
          <c:orientation val="minMax"/>
          <c:min val="0.2"/>
        </c:scaling>
        <c:axPos val="l"/>
        <c:title>
          <c:tx>
            <c:rich>
              <a:bodyPr rot="-5400000" vert="horz"/>
              <a:lstStyle/>
              <a:p>
                <a:pPr>
                  <a:defRPr/>
                </a:pPr>
                <a:r>
                  <a:rPr lang="en-US"/>
                  <a:t>Mean test score (international z-score)</a:t>
                </a:r>
              </a:p>
            </c:rich>
          </c:tx>
          <c:layout>
            <c:manualLayout>
              <c:xMode val="edge"/>
              <c:yMode val="edge"/>
              <c:x val="1.9063953639458741E-3"/>
              <c:y val="0.17913673306056491"/>
            </c:manualLayout>
          </c:layout>
        </c:title>
        <c:numFmt formatCode="General" sourceLinked="1"/>
        <c:tickLblPos val="nextTo"/>
        <c:crossAx val="76471680"/>
        <c:crosses val="autoZero"/>
        <c:crossBetween val="between"/>
      </c:valAx>
    </c:plotArea>
    <c:legend>
      <c:legendPos val="r"/>
      <c:layout>
        <c:manualLayout>
          <c:xMode val="edge"/>
          <c:yMode val="edge"/>
          <c:x val="0.73992604748897772"/>
          <c:y val="0.30181919577899574"/>
          <c:w val="0.2340923639689072"/>
          <c:h val="0.25522259357868038"/>
        </c:manualLayout>
      </c:layout>
      <c:overlay val="1"/>
    </c:legend>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1981547069482688"/>
          <c:y val="5.1061821311489106E-2"/>
          <c:w val="0.87804197742610246"/>
          <c:h val="0.86967168706178244"/>
        </c:manualLayout>
      </c:layout>
      <c:lineChart>
        <c:grouping val="standard"/>
        <c:ser>
          <c:idx val="1"/>
          <c:order val="0"/>
          <c:tx>
            <c:strRef>
              <c:f>Sheet1!$B$1</c:f>
              <c:strCache>
                <c:ptCount val="1"/>
                <c:pt idx="0">
                  <c:v>Estimate 1</c:v>
                </c:pt>
              </c:strCache>
            </c:strRef>
          </c:tx>
          <c:spPr>
            <a:ln w="50800">
              <a:solidFill>
                <a:schemeClr val="tx1"/>
              </a:solidFill>
              <a:prstDash val="solid"/>
            </a:ln>
          </c:spPr>
          <c:marker>
            <c:symbol val="square"/>
            <c:size val="15"/>
            <c:spPr>
              <a:noFill/>
              <a:ln w="57150">
                <a:solidFill>
                  <a:schemeClr val="tx1"/>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Sheet1!$B$3:$B$12</c:f>
              <c:numCache>
                <c:formatCode>General</c:formatCode>
                <c:ptCount val="10"/>
                <c:pt idx="0">
                  <c:v>0.42744400000000032</c:v>
                </c:pt>
                <c:pt idx="1">
                  <c:v>0.40213686666666681</c:v>
                </c:pt>
                <c:pt idx="2">
                  <c:v>0.37682973333333736</c:v>
                </c:pt>
                <c:pt idx="3">
                  <c:v>0.35152260000000357</c:v>
                </c:pt>
                <c:pt idx="4">
                  <c:v>0.32305010000000312</c:v>
                </c:pt>
                <c:pt idx="5">
                  <c:v>0.29457760000000038</c:v>
                </c:pt>
                <c:pt idx="6">
                  <c:v>0.26610509999999998</c:v>
                </c:pt>
                <c:pt idx="7">
                  <c:v>0.25327673333333334</c:v>
                </c:pt>
                <c:pt idx="8">
                  <c:v>0.24044836666666919</c:v>
                </c:pt>
                <c:pt idx="9">
                  <c:v>0.22761999999999999</c:v>
                </c:pt>
              </c:numCache>
            </c:numRef>
          </c:val>
        </c:ser>
        <c:ser>
          <c:idx val="0"/>
          <c:order val="1"/>
          <c:tx>
            <c:strRef>
              <c:f>Sheet1!$C$1</c:f>
              <c:strCache>
                <c:ptCount val="1"/>
                <c:pt idx="0">
                  <c:v>Estimate 2</c:v>
                </c:pt>
              </c:strCache>
            </c:strRef>
          </c:tx>
          <c:spPr>
            <a:ln w="57150">
              <a:solidFill>
                <a:schemeClr val="bg1">
                  <a:lumMod val="50000"/>
                </a:schemeClr>
              </a:solidFill>
              <a:prstDash val="lgDash"/>
            </a:ln>
          </c:spPr>
          <c:marker>
            <c:symbol val="circle"/>
            <c:size val="15"/>
            <c:spPr>
              <a:solidFill>
                <a:schemeClr val="bg1"/>
              </a:solidFill>
              <a:ln w="5080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Sheet1!$C$3:$C$12</c:f>
              <c:numCache>
                <c:formatCode>General</c:formatCode>
                <c:ptCount val="10"/>
                <c:pt idx="0">
                  <c:v>0.47181000000000312</c:v>
                </c:pt>
                <c:pt idx="1">
                  <c:v>0.44591413333333335</c:v>
                </c:pt>
                <c:pt idx="2">
                  <c:v>0.42001826666667086</c:v>
                </c:pt>
                <c:pt idx="3">
                  <c:v>0.39412240000000487</c:v>
                </c:pt>
                <c:pt idx="4">
                  <c:v>0.35355170000000002</c:v>
                </c:pt>
                <c:pt idx="5">
                  <c:v>0.31298100000000317</c:v>
                </c:pt>
                <c:pt idx="6">
                  <c:v>0.27241030000000038</c:v>
                </c:pt>
                <c:pt idx="7">
                  <c:v>0.26094163333333326</c:v>
                </c:pt>
                <c:pt idx="8">
                  <c:v>0.24947296666666671</c:v>
                </c:pt>
                <c:pt idx="9">
                  <c:v>0.23800430000000147</c:v>
                </c:pt>
              </c:numCache>
            </c:numRef>
          </c:val>
        </c:ser>
        <c:ser>
          <c:idx val="2"/>
          <c:order val="2"/>
          <c:tx>
            <c:strRef>
              <c:f>Sheet1!$D$1</c:f>
              <c:strCache>
                <c:ptCount val="1"/>
                <c:pt idx="0">
                  <c:v>Estimate 3</c:v>
                </c:pt>
              </c:strCache>
            </c:strRef>
          </c:tx>
          <c:spPr>
            <a:ln w="63500">
              <a:solidFill>
                <a:schemeClr val="bg1">
                  <a:lumMod val="50000"/>
                </a:schemeClr>
              </a:solidFill>
              <a:prstDash val="dash"/>
            </a:ln>
          </c:spPr>
          <c:marker>
            <c:symbol val="triangle"/>
            <c:size val="15"/>
            <c:spPr>
              <a:noFill/>
              <a:ln w="5715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Sheet1!$D$3:$D$12</c:f>
              <c:numCache>
                <c:formatCode>General</c:formatCode>
                <c:ptCount val="10"/>
                <c:pt idx="0">
                  <c:v>0.34316880000000038</c:v>
                </c:pt>
                <c:pt idx="1">
                  <c:v>0.31626246666667024</c:v>
                </c:pt>
                <c:pt idx="2">
                  <c:v>0.28935613333333338</c:v>
                </c:pt>
                <c:pt idx="3">
                  <c:v>0.26244980000000001</c:v>
                </c:pt>
                <c:pt idx="4">
                  <c:v>0.2657699666666668</c:v>
                </c:pt>
                <c:pt idx="5">
                  <c:v>0.26909013333333326</c:v>
                </c:pt>
                <c:pt idx="6">
                  <c:v>0.27241030000000038</c:v>
                </c:pt>
                <c:pt idx="7">
                  <c:v>0.26094163333333326</c:v>
                </c:pt>
                <c:pt idx="8">
                  <c:v>0.24947296666666671</c:v>
                </c:pt>
                <c:pt idx="9">
                  <c:v>0.23800430000000147</c:v>
                </c:pt>
              </c:numCache>
            </c:numRef>
          </c:val>
        </c:ser>
        <c:marker val="1"/>
        <c:axId val="76655232"/>
        <c:axId val="76677888"/>
      </c:lineChart>
      <c:catAx>
        <c:axId val="76655232"/>
        <c:scaling>
          <c:orientation val="minMax"/>
        </c:scaling>
        <c:axPos val="b"/>
        <c:numFmt formatCode="General" sourceLinked="1"/>
        <c:tickLblPos val="nextTo"/>
        <c:crossAx val="76677888"/>
        <c:crosses val="autoZero"/>
        <c:auto val="1"/>
        <c:lblAlgn val="ctr"/>
        <c:lblOffset val="100"/>
      </c:catAx>
      <c:valAx>
        <c:axId val="76677888"/>
        <c:scaling>
          <c:orientation val="minMax"/>
          <c:min val="0.2"/>
        </c:scaling>
        <c:axPos val="l"/>
        <c:title>
          <c:tx>
            <c:rich>
              <a:bodyPr rot="-5400000" vert="horz"/>
              <a:lstStyle/>
              <a:p>
                <a:pPr>
                  <a:defRPr/>
                </a:pPr>
                <a:r>
                  <a:rPr lang="en-US"/>
                  <a:t>Mean test score (international z-score)</a:t>
                </a:r>
              </a:p>
            </c:rich>
          </c:tx>
          <c:layout>
            <c:manualLayout>
              <c:xMode val="edge"/>
              <c:yMode val="edge"/>
              <c:x val="1.9063953639458741E-3"/>
              <c:y val="0.17913673306056491"/>
            </c:manualLayout>
          </c:layout>
        </c:title>
        <c:numFmt formatCode="General" sourceLinked="1"/>
        <c:tickLblPos val="nextTo"/>
        <c:crossAx val="76655232"/>
        <c:crosses val="autoZero"/>
        <c:crossBetween val="between"/>
      </c:valAx>
    </c:plotArea>
    <c:legend>
      <c:legendPos val="r"/>
      <c:layout>
        <c:manualLayout>
          <c:xMode val="edge"/>
          <c:yMode val="edge"/>
          <c:x val="0.73992604748897772"/>
          <c:y val="0.30181919577899574"/>
          <c:w val="0.2340923639689072"/>
          <c:h val="0.25522259357868038"/>
        </c:manualLayout>
      </c:layout>
      <c:overlay val="1"/>
    </c:legend>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GB"/>
  <c:chart>
    <c:plotArea>
      <c:layout>
        <c:manualLayout>
          <c:layoutTarget val="inner"/>
          <c:xMode val="edge"/>
          <c:yMode val="edge"/>
          <c:x val="0.11981547069482688"/>
          <c:y val="5.1061821311489106E-2"/>
          <c:w val="0.87804197742610246"/>
          <c:h val="0.86967168706178244"/>
        </c:manualLayout>
      </c:layout>
      <c:lineChart>
        <c:grouping val="standard"/>
        <c:ser>
          <c:idx val="1"/>
          <c:order val="0"/>
          <c:tx>
            <c:strRef>
              <c:f>Sheet1!$B$1</c:f>
              <c:strCache>
                <c:ptCount val="1"/>
                <c:pt idx="0">
                  <c:v>Estimate 1</c:v>
                </c:pt>
              </c:strCache>
            </c:strRef>
          </c:tx>
          <c:spPr>
            <a:ln w="50800">
              <a:solidFill>
                <a:schemeClr val="tx1"/>
              </a:solidFill>
              <a:prstDash val="solid"/>
            </a:ln>
          </c:spPr>
          <c:marker>
            <c:symbol val="square"/>
            <c:size val="15"/>
            <c:spPr>
              <a:noFill/>
              <a:ln w="57150">
                <a:solidFill>
                  <a:schemeClr val="tx1"/>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Sheet1!$B$3:$B$12</c:f>
              <c:numCache>
                <c:formatCode>General</c:formatCode>
                <c:ptCount val="10"/>
                <c:pt idx="0">
                  <c:v>0.42744400000000032</c:v>
                </c:pt>
                <c:pt idx="1">
                  <c:v>0.40213686666666681</c:v>
                </c:pt>
                <c:pt idx="2">
                  <c:v>0.37682973333333736</c:v>
                </c:pt>
                <c:pt idx="3">
                  <c:v>0.35152260000000357</c:v>
                </c:pt>
                <c:pt idx="4">
                  <c:v>0.32305010000000312</c:v>
                </c:pt>
                <c:pt idx="5">
                  <c:v>0.29457760000000038</c:v>
                </c:pt>
                <c:pt idx="6">
                  <c:v>0.26610509999999998</c:v>
                </c:pt>
                <c:pt idx="7">
                  <c:v>0.25327673333333334</c:v>
                </c:pt>
                <c:pt idx="8">
                  <c:v>0.24044836666666919</c:v>
                </c:pt>
                <c:pt idx="9">
                  <c:v>0.22761999999999999</c:v>
                </c:pt>
              </c:numCache>
            </c:numRef>
          </c:val>
        </c:ser>
        <c:ser>
          <c:idx val="0"/>
          <c:order val="1"/>
          <c:tx>
            <c:strRef>
              <c:f>Sheet1!$C$1</c:f>
              <c:strCache>
                <c:ptCount val="1"/>
                <c:pt idx="0">
                  <c:v>Estimate 2</c:v>
                </c:pt>
              </c:strCache>
            </c:strRef>
          </c:tx>
          <c:spPr>
            <a:ln w="57150">
              <a:solidFill>
                <a:schemeClr val="bg1">
                  <a:lumMod val="50000"/>
                </a:schemeClr>
              </a:solidFill>
              <a:prstDash val="lgDash"/>
            </a:ln>
          </c:spPr>
          <c:marker>
            <c:symbol val="circle"/>
            <c:size val="15"/>
            <c:spPr>
              <a:solidFill>
                <a:schemeClr val="bg1"/>
              </a:solidFill>
              <a:ln w="5080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Sheet1!$C$3:$C$12</c:f>
              <c:numCache>
                <c:formatCode>General</c:formatCode>
                <c:ptCount val="10"/>
                <c:pt idx="0">
                  <c:v>0.47181000000000312</c:v>
                </c:pt>
                <c:pt idx="1">
                  <c:v>0.44591413333333335</c:v>
                </c:pt>
                <c:pt idx="2">
                  <c:v>0.42001826666667086</c:v>
                </c:pt>
                <c:pt idx="3">
                  <c:v>0.39412240000000487</c:v>
                </c:pt>
                <c:pt idx="4">
                  <c:v>0.35355170000000002</c:v>
                </c:pt>
                <c:pt idx="5">
                  <c:v>0.31298100000000317</c:v>
                </c:pt>
                <c:pt idx="6">
                  <c:v>0.27241030000000038</c:v>
                </c:pt>
                <c:pt idx="7">
                  <c:v>0.26094163333333326</c:v>
                </c:pt>
                <c:pt idx="8">
                  <c:v>0.24947296666666671</c:v>
                </c:pt>
                <c:pt idx="9">
                  <c:v>0.23800430000000147</c:v>
                </c:pt>
              </c:numCache>
            </c:numRef>
          </c:val>
        </c:ser>
        <c:ser>
          <c:idx val="2"/>
          <c:order val="2"/>
          <c:tx>
            <c:strRef>
              <c:f>Sheet1!$D$1</c:f>
              <c:strCache>
                <c:ptCount val="1"/>
                <c:pt idx="0">
                  <c:v>Estimate 3</c:v>
                </c:pt>
              </c:strCache>
            </c:strRef>
          </c:tx>
          <c:spPr>
            <a:ln w="63500">
              <a:solidFill>
                <a:schemeClr val="bg1">
                  <a:lumMod val="50000"/>
                </a:schemeClr>
              </a:solidFill>
              <a:prstDash val="dash"/>
            </a:ln>
          </c:spPr>
          <c:marker>
            <c:symbol val="triangle"/>
            <c:size val="15"/>
            <c:spPr>
              <a:noFill/>
              <a:ln w="5715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Sheet1!$D$3:$D$12</c:f>
              <c:numCache>
                <c:formatCode>General</c:formatCode>
                <c:ptCount val="10"/>
                <c:pt idx="0">
                  <c:v>0.34316880000000038</c:v>
                </c:pt>
                <c:pt idx="1">
                  <c:v>0.31626246666667024</c:v>
                </c:pt>
                <c:pt idx="2">
                  <c:v>0.28935613333333338</c:v>
                </c:pt>
                <c:pt idx="3">
                  <c:v>0.26244980000000001</c:v>
                </c:pt>
                <c:pt idx="4">
                  <c:v>0.2657699666666668</c:v>
                </c:pt>
                <c:pt idx="5">
                  <c:v>0.26909013333333326</c:v>
                </c:pt>
                <c:pt idx="6">
                  <c:v>0.27241030000000038</c:v>
                </c:pt>
                <c:pt idx="7">
                  <c:v>0.26094163333333326</c:v>
                </c:pt>
                <c:pt idx="8">
                  <c:v>0.24947296666666671</c:v>
                </c:pt>
                <c:pt idx="9">
                  <c:v>0.23800430000000147</c:v>
                </c:pt>
              </c:numCache>
            </c:numRef>
          </c:val>
        </c:ser>
        <c:ser>
          <c:idx val="3"/>
          <c:order val="3"/>
          <c:tx>
            <c:strRef>
              <c:f>Sheet1!$F$1</c:f>
              <c:strCache>
                <c:ptCount val="1"/>
                <c:pt idx="0">
                  <c:v>Estimate 4</c:v>
                </c:pt>
              </c:strCache>
            </c:strRef>
          </c:tx>
          <c:spPr>
            <a:ln w="73025">
              <a:solidFill>
                <a:schemeClr val="bg1">
                  <a:lumMod val="50000"/>
                </a:schemeClr>
              </a:solidFill>
              <a:prstDash val="sysDot"/>
            </a:ln>
          </c:spPr>
          <c:marker>
            <c:symbol val="x"/>
            <c:size val="15"/>
            <c:spPr>
              <a:ln w="44450">
                <a:solidFill>
                  <a:schemeClr val="bg1">
                    <a:lumMod val="50000"/>
                  </a:schemeClr>
                </a:solidFill>
              </a:ln>
            </c:spPr>
          </c:marker>
          <c:dPt>
            <c:idx val="1"/>
            <c:marker>
              <c:symbol val="none"/>
            </c:marker>
          </c:dPt>
          <c:dPt>
            <c:idx val="2"/>
            <c:marker>
              <c:symbol val="none"/>
            </c:marker>
          </c:dPt>
          <c:dPt>
            <c:idx val="4"/>
            <c:marker>
              <c:symbol val="none"/>
            </c:marker>
          </c:dPt>
          <c:dPt>
            <c:idx val="5"/>
            <c:marker>
              <c:symbol val="none"/>
            </c:marker>
          </c:dPt>
          <c:dPt>
            <c:idx val="7"/>
            <c:marker>
              <c:symbol val="none"/>
            </c:marker>
          </c:dPt>
          <c:dPt>
            <c:idx val="8"/>
            <c:marker>
              <c:symbol val="none"/>
            </c:marker>
          </c:dPt>
          <c:cat>
            <c:numRef>
              <c:f>Sheet1!$A$3:$A$12</c:f>
              <c:numCache>
                <c:formatCode>General</c:formatCode>
                <c:ptCount val="10"/>
                <c:pt idx="0">
                  <c:v>2000</c:v>
                </c:pt>
                <c:pt idx="1">
                  <c:v>2001</c:v>
                </c:pt>
                <c:pt idx="2">
                  <c:v>2002</c:v>
                </c:pt>
                <c:pt idx="3">
                  <c:v>2003</c:v>
                </c:pt>
                <c:pt idx="4">
                  <c:v>2004</c:v>
                </c:pt>
                <c:pt idx="5">
                  <c:v>2005</c:v>
                </c:pt>
                <c:pt idx="6">
                  <c:v>2006</c:v>
                </c:pt>
                <c:pt idx="7">
                  <c:v>2007</c:v>
                </c:pt>
                <c:pt idx="8">
                  <c:v>2008</c:v>
                </c:pt>
                <c:pt idx="9">
                  <c:v>2009</c:v>
                </c:pt>
              </c:numCache>
            </c:numRef>
          </c:cat>
          <c:val>
            <c:numRef>
              <c:f>Sheet1!$F$3:$F$12</c:f>
              <c:numCache>
                <c:formatCode>General</c:formatCode>
                <c:ptCount val="10"/>
                <c:pt idx="0">
                  <c:v>0.22251879999999999</c:v>
                </c:pt>
                <c:pt idx="1">
                  <c:v>0.21527510000000041</c:v>
                </c:pt>
                <c:pt idx="2">
                  <c:v>0.20803140000000167</c:v>
                </c:pt>
                <c:pt idx="3">
                  <c:v>0.20078770000000001</c:v>
                </c:pt>
                <c:pt idx="4">
                  <c:v>0.2246619</c:v>
                </c:pt>
                <c:pt idx="5">
                  <c:v>0.24853610000000173</c:v>
                </c:pt>
                <c:pt idx="6">
                  <c:v>0.27241030000000038</c:v>
                </c:pt>
                <c:pt idx="7">
                  <c:v>0.26094163333333326</c:v>
                </c:pt>
                <c:pt idx="8">
                  <c:v>0.24947296666666671</c:v>
                </c:pt>
                <c:pt idx="9">
                  <c:v>0.23800430000000147</c:v>
                </c:pt>
              </c:numCache>
            </c:numRef>
          </c:val>
        </c:ser>
        <c:marker val="1"/>
        <c:axId val="76704384"/>
        <c:axId val="76714752"/>
      </c:lineChart>
      <c:catAx>
        <c:axId val="76704384"/>
        <c:scaling>
          <c:orientation val="minMax"/>
        </c:scaling>
        <c:axPos val="b"/>
        <c:numFmt formatCode="General" sourceLinked="1"/>
        <c:tickLblPos val="nextTo"/>
        <c:crossAx val="76714752"/>
        <c:crosses val="autoZero"/>
        <c:auto val="1"/>
        <c:lblAlgn val="ctr"/>
        <c:lblOffset val="100"/>
      </c:catAx>
      <c:valAx>
        <c:axId val="76714752"/>
        <c:scaling>
          <c:orientation val="minMax"/>
          <c:min val="0.2"/>
        </c:scaling>
        <c:axPos val="l"/>
        <c:title>
          <c:tx>
            <c:rich>
              <a:bodyPr rot="-5400000" vert="horz"/>
              <a:lstStyle/>
              <a:p>
                <a:pPr>
                  <a:defRPr/>
                </a:pPr>
                <a:r>
                  <a:rPr lang="en-US"/>
                  <a:t>Mean test score (international z-score)</a:t>
                </a:r>
              </a:p>
            </c:rich>
          </c:tx>
          <c:layout>
            <c:manualLayout>
              <c:xMode val="edge"/>
              <c:yMode val="edge"/>
              <c:x val="1.9063953639458741E-3"/>
              <c:y val="0.17913673306056491"/>
            </c:manualLayout>
          </c:layout>
        </c:title>
        <c:numFmt formatCode="General" sourceLinked="1"/>
        <c:tickLblPos val="nextTo"/>
        <c:crossAx val="76704384"/>
        <c:crosses val="autoZero"/>
        <c:crossBetween val="between"/>
      </c:valAx>
    </c:plotArea>
    <c:legend>
      <c:legendPos val="r"/>
      <c:layout>
        <c:manualLayout>
          <c:xMode val="edge"/>
          <c:yMode val="edge"/>
          <c:x val="0.73992604748897772"/>
          <c:y val="0.30181919577899574"/>
          <c:w val="0.2340923639689072"/>
          <c:h val="0.25522259357868038"/>
        </c:manualLayout>
      </c:layout>
      <c:overlay val="1"/>
    </c:legend>
    <c:plotVisOnly val="1"/>
  </c:chart>
  <c:spPr>
    <a:noFill/>
    <a:ln>
      <a:noFill/>
    </a:ln>
  </c:spPr>
  <c:txPr>
    <a:bodyPr/>
    <a:lstStyle/>
    <a:p>
      <a:pPr>
        <a:defRPr sz="1800">
          <a:latin typeface="Times New Roman" pitchFamily="18" charset="0"/>
          <a:cs typeface="Times New Roman" pitchFamily="18" charset="0"/>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431916-325F-46DA-ADF1-BBBD88683E06}" type="datetimeFigureOut">
              <a:rPr lang="en-GB" smtClean="0"/>
              <a:pPr/>
              <a:t>22/07/2013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91C58F-67D9-47F0-8229-36C7F412421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691C58F-67D9-47F0-8229-36C7F412421D}" type="slidenum">
              <a:rPr lang="en-GB" smtClean="0"/>
              <a:pPr/>
              <a:t>24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691C58F-67D9-47F0-8229-36C7F412421D}" type="slidenum">
              <a:rPr lang="en-GB" smtClean="0"/>
              <a:pPr/>
              <a:t>35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DE94DF-07BE-400D-98EF-57A5CEA1D424}" type="datetime1">
              <a:rPr lang="en-GB" smtClean="0"/>
              <a:pPr/>
              <a:t>22/07/2013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B1B104-61CB-406B-AA77-88D9FE029DFA}" type="datetime1">
              <a:rPr lang="en-GB" smtClean="0"/>
              <a:pPr/>
              <a:t>22/07/2013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556F4F-F3EB-4E84-BDB7-70EC09AB493D}" type="datetime1">
              <a:rPr lang="en-GB" smtClean="0"/>
              <a:pPr/>
              <a:t>22/07/2013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5B2E92D-C0F4-405A-B46A-6A1C2FE382C0}" type="datetime1">
              <a:rPr lang="en-GB" smtClean="0"/>
              <a:pPr/>
              <a:t>22/07/2013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D36B9A9-FFC5-4078-91C8-684B6E6275B4}" type="datetime1">
              <a:rPr lang="en-GB" smtClean="0"/>
              <a:pPr/>
              <a:t>22/07/2013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58456A8-31F4-4028-A175-6123677BA43E}" type="datetime1">
              <a:rPr lang="en-GB" smtClean="0"/>
              <a:pPr/>
              <a:t>22/07/2013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A6AEE2-F97A-45CA-AB24-A2F698923A87}" type="datetime1">
              <a:rPr lang="en-GB" smtClean="0"/>
              <a:pPr/>
              <a:t>22/07/2013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638263-1E0C-49A8-9055-EBC8C09DBF65}" type="datetime1">
              <a:rPr lang="en-GB" smtClean="0"/>
              <a:pPr/>
              <a:t>22/07/2013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7BEA5-5A2E-4DDE-B446-1959079D517E}" type="datetime1">
              <a:rPr lang="en-GB" smtClean="0"/>
              <a:pPr/>
              <a:t>22/07/2013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A26361-B696-477A-BCF7-BF54E9642B98}" type="datetime1">
              <a:rPr lang="en-GB" smtClean="0"/>
              <a:pPr/>
              <a:t>22/07/2013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5C7C01-B914-4F0F-A964-6F4373725CF6}" type="datetime1">
              <a:rPr lang="en-GB" smtClean="0"/>
              <a:pPr/>
              <a:t>22/07/2013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29E0B1-F174-4DCB-B17F-C5C5577EFA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E6F89-7D7B-4408-BBBD-DF0C4318B5DC}" type="datetime1">
              <a:rPr lang="en-GB" smtClean="0"/>
              <a:pPr/>
              <a:t>22/07/2013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9E0B1-F174-4DCB-B17F-C5C5577EFA0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068960"/>
            <a:ext cx="7772400" cy="1470025"/>
          </a:xfrm>
        </p:spPr>
        <p:txBody>
          <a:bodyPr>
            <a:normAutofit fontScale="90000"/>
          </a:bodyPr>
          <a:lstStyle/>
          <a:p>
            <a:r>
              <a:rPr lang="en-GB" b="1" dirty="0"/>
              <a:t>England’s “plummeting” PISA test scores between 2000 and 2009: Is the performance of our secondary school pupils really in relative decline? </a:t>
            </a:r>
            <a:r>
              <a:rPr lang="en-GB" dirty="0"/>
              <a:t/>
            </a:r>
            <a:br>
              <a:rPr lang="en-GB" dirty="0"/>
            </a:b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1</a:t>
            </a:fld>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114"/>
          </a:xfrm>
        </p:spPr>
        <p:txBody>
          <a:bodyPr>
            <a:normAutofit fontScale="90000"/>
          </a:bodyPr>
          <a:lstStyle/>
          <a:p>
            <a:r>
              <a:rPr lang="en-GB" dirty="0" smtClean="0"/>
              <a:t>International studies of pupil achievement</a:t>
            </a:r>
            <a:endParaRPr lang="en-GB" dirty="0"/>
          </a:p>
        </p:txBody>
      </p:sp>
      <p:sp>
        <p:nvSpPr>
          <p:cNvPr id="3" name="Content Placeholder 2"/>
          <p:cNvSpPr>
            <a:spLocks noGrp="1"/>
          </p:cNvSpPr>
          <p:nvPr>
            <p:ph idx="1"/>
          </p:nvPr>
        </p:nvSpPr>
        <p:spPr>
          <a:xfrm>
            <a:off x="179512" y="908720"/>
            <a:ext cx="8640960" cy="5688632"/>
          </a:xfrm>
        </p:spPr>
        <p:txBody>
          <a:bodyPr/>
          <a:lstStyle/>
          <a:p>
            <a:r>
              <a:rPr lang="en-GB" dirty="0" smtClean="0"/>
              <a:t>One of the major advances in educational research over the last twenty years is the collection of cross-nationally comparable information on pupil achievement</a:t>
            </a:r>
          </a:p>
          <a:p>
            <a:endParaRPr lang="en-GB" dirty="0" smtClean="0"/>
          </a:p>
          <a:p>
            <a:r>
              <a:rPr lang="en-GB" dirty="0" smtClean="0"/>
              <a:t>Three major surveys (PISA, PIRLS and TIMSS)</a:t>
            </a:r>
          </a:p>
          <a:p>
            <a:endParaRPr lang="en-GB" dirty="0" smtClean="0"/>
          </a:p>
          <a:p>
            <a:r>
              <a:rPr lang="en-GB" dirty="0" smtClean="0"/>
              <a:t>Children from around 40 countries sit an achievement test (in science/reading/maths) at the same age  </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114"/>
          </a:xfrm>
        </p:spPr>
        <p:txBody>
          <a:bodyPr>
            <a:normAutofit fontScale="90000"/>
          </a:bodyPr>
          <a:lstStyle/>
          <a:p>
            <a:r>
              <a:rPr lang="en-GB" dirty="0" smtClean="0"/>
              <a:t>International studies of pupil achievement</a:t>
            </a:r>
            <a:endParaRPr lang="en-GB" dirty="0"/>
          </a:p>
        </p:txBody>
      </p:sp>
      <p:sp>
        <p:nvSpPr>
          <p:cNvPr id="3" name="Content Placeholder 2"/>
          <p:cNvSpPr>
            <a:spLocks noGrp="1"/>
          </p:cNvSpPr>
          <p:nvPr>
            <p:ph idx="1"/>
          </p:nvPr>
        </p:nvSpPr>
        <p:spPr>
          <a:xfrm>
            <a:off x="179512" y="908720"/>
            <a:ext cx="8640960" cy="5688632"/>
          </a:xfrm>
        </p:spPr>
        <p:txBody>
          <a:bodyPr>
            <a:normAutofit lnSpcReduction="10000"/>
          </a:bodyPr>
          <a:lstStyle/>
          <a:p>
            <a:r>
              <a:rPr lang="en-GB" dirty="0" smtClean="0"/>
              <a:t>Results from these studies are highly regarded – especially policymakers</a:t>
            </a:r>
          </a:p>
          <a:p>
            <a:endParaRPr lang="en-GB" dirty="0" smtClean="0"/>
          </a:p>
          <a:p>
            <a:r>
              <a:rPr lang="en-GB" dirty="0" smtClean="0"/>
              <a:t>Often presented as a “league table” where countries are ranked by mean performance of children who sat the test</a:t>
            </a:r>
          </a:p>
          <a:p>
            <a:endParaRPr lang="en-GB" u="sng" dirty="0" smtClean="0"/>
          </a:p>
          <a:p>
            <a:r>
              <a:rPr lang="en-GB" dirty="0" smtClean="0"/>
              <a:t>E.g. England is ranked 25</a:t>
            </a:r>
            <a:r>
              <a:rPr lang="en-GB" baseline="30000" dirty="0" smtClean="0"/>
              <a:t>th </a:t>
            </a:r>
            <a:r>
              <a:rPr lang="en-GB" dirty="0" smtClean="0"/>
              <a:t> (out of 65) in PISA 2009 for reading</a:t>
            </a:r>
          </a:p>
          <a:p>
            <a:endParaRPr lang="en-GB" u="sng" dirty="0" smtClean="0"/>
          </a:p>
          <a:p>
            <a:r>
              <a:rPr lang="en-GB" dirty="0" smtClean="0"/>
              <a:t>This is </a:t>
            </a:r>
            <a:r>
              <a:rPr lang="en-GB" u="sng" dirty="0" smtClean="0"/>
              <a:t>very</a:t>
            </a:r>
            <a:r>
              <a:rPr lang="en-GB" dirty="0" smtClean="0"/>
              <a:t> politically sensitive</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114"/>
          </a:xfrm>
        </p:spPr>
        <p:txBody>
          <a:bodyPr>
            <a:normAutofit fontScale="90000"/>
          </a:bodyPr>
          <a:lstStyle/>
          <a:p>
            <a:r>
              <a:rPr lang="en-GB" dirty="0" smtClean="0"/>
              <a:t>International studies of pupil achievement</a:t>
            </a:r>
            <a:endParaRPr lang="en-GB" dirty="0"/>
          </a:p>
        </p:txBody>
      </p:sp>
      <p:sp>
        <p:nvSpPr>
          <p:cNvPr id="3" name="Content Placeholder 2"/>
          <p:cNvSpPr>
            <a:spLocks noGrp="1"/>
          </p:cNvSpPr>
          <p:nvPr>
            <p:ph idx="1"/>
          </p:nvPr>
        </p:nvSpPr>
        <p:spPr>
          <a:xfrm>
            <a:off x="179512" y="1268760"/>
            <a:ext cx="8640960" cy="5328592"/>
          </a:xfrm>
        </p:spPr>
        <p:txBody>
          <a:bodyPr>
            <a:normAutofit/>
          </a:bodyPr>
          <a:lstStyle/>
          <a:p>
            <a:r>
              <a:rPr lang="en-GB" dirty="0" smtClean="0"/>
              <a:t>Another aim of these studies is to track educational performance of countries over time</a:t>
            </a:r>
          </a:p>
          <a:p>
            <a:endParaRPr lang="en-GB" dirty="0" smtClean="0"/>
          </a:p>
          <a:p>
            <a:r>
              <a:rPr lang="en-GB" dirty="0" smtClean="0"/>
              <a:t>It is this that has grabbed all the attention since the PISA 2009 were released in December 2010.</a:t>
            </a:r>
          </a:p>
          <a:p>
            <a:endParaRPr lang="en-GB" dirty="0" smtClean="0"/>
          </a:p>
          <a:p>
            <a:r>
              <a:rPr lang="en-GB" dirty="0" smtClean="0"/>
              <a:t>England has apparently dropped dramatically down the international ranking</a:t>
            </a:r>
          </a:p>
        </p:txBody>
      </p:sp>
      <p:sp>
        <p:nvSpPr>
          <p:cNvPr id="4" name="Slide Number Placeholder 3"/>
          <p:cNvSpPr>
            <a:spLocks noGrp="1"/>
          </p:cNvSpPr>
          <p:nvPr>
            <p:ph type="sldNum" sz="quarter" idx="12"/>
          </p:nvPr>
        </p:nvSpPr>
        <p:spPr/>
        <p:txBody>
          <a:bodyPr/>
          <a:lstStyle/>
          <a:p>
            <a:fld id="{7529E0B1-F174-4DCB-B17F-C5C5577EFA0C}" type="slidenum">
              <a:rPr lang="en-GB" smtClean="0"/>
              <a:pPr/>
              <a:t>4</a:t>
            </a:fld>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23528" y="260648"/>
          <a:ext cx="8640960" cy="6408712"/>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7529E0B1-F174-4DCB-B17F-C5C5577EFA0C}" type="slidenum">
              <a:rPr lang="en-GB" smtClean="0"/>
              <a:pPr/>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52736"/>
            <a:ext cx="8229600" cy="3456384"/>
          </a:xfrm>
        </p:spPr>
        <p:txBody>
          <a:bodyPr>
            <a:noAutofit/>
          </a:bodyPr>
          <a:lstStyle/>
          <a:p>
            <a:pPr algn="ctr">
              <a:buNone/>
            </a:pPr>
            <a:endParaRPr lang="en-GB" sz="3000" i="1" dirty="0"/>
          </a:p>
          <a:p>
            <a:pPr algn="ctr">
              <a:buNone/>
            </a:pPr>
            <a:r>
              <a:rPr lang="en-GB" sz="3000" i="1" dirty="0" smtClean="0"/>
              <a:t>“</a:t>
            </a:r>
            <a:r>
              <a:rPr lang="en-GB" sz="3000" i="1" dirty="0"/>
              <a:t>This is conclusive proof that Labour’s claim to have improved Britain’s schools during its period in office is utter nonsense. Spending on education increased by £30 billion under the last government, yet between 2000-09 British schoolchildren plummeted in the international league tables” </a:t>
            </a:r>
            <a:endParaRPr lang="en-GB" sz="3000" dirty="0"/>
          </a:p>
          <a:p>
            <a:pPr algn="ctr">
              <a:buNone/>
            </a:pPr>
            <a:r>
              <a:rPr lang="en-GB" sz="3000" dirty="0" smtClean="0">
                <a:solidFill>
                  <a:srgbClr val="FF0000"/>
                </a:solidFill>
              </a:rPr>
              <a:t>Daily Telegraph (national newspaper)</a:t>
            </a:r>
            <a:endParaRPr lang="en-GB" sz="3000" dirty="0">
              <a:solidFill>
                <a:srgbClr val="FF0000"/>
              </a:solidFill>
            </a:endParaRPr>
          </a:p>
        </p:txBody>
      </p:sp>
      <p:sp>
        <p:nvSpPr>
          <p:cNvPr id="4" name="Slide Number Placeholder 3"/>
          <p:cNvSpPr>
            <a:spLocks noGrp="1"/>
          </p:cNvSpPr>
          <p:nvPr>
            <p:ph type="sldNum" sz="quarter" idx="12"/>
          </p:nvPr>
        </p:nvSpPr>
        <p:spPr/>
        <p:txBody>
          <a:bodyPr/>
          <a:lstStyle/>
          <a:p>
            <a:fld id="{7529E0B1-F174-4DCB-B17F-C5C5577EFA0C}"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1844824"/>
            <a:ext cx="7920880" cy="2862322"/>
          </a:xfrm>
          <a:prstGeom prst="rect">
            <a:avLst/>
          </a:prstGeom>
        </p:spPr>
        <p:txBody>
          <a:bodyPr wrap="square">
            <a:spAutoFit/>
          </a:bodyPr>
          <a:lstStyle/>
          <a:p>
            <a:pPr algn="ctr">
              <a:buNone/>
            </a:pPr>
            <a:r>
              <a:rPr lang="en-GB" sz="3000" i="1" dirty="0" smtClean="0"/>
              <a:t>“The truth is, at the moment we are standing still while others race past. In the most recent OECD PISA survey in 2006 we fell from 4th in the world in the 2000 survey to 14th in science, 7th to 17th in literacy, and 8th to 24th in mathematics”</a:t>
            </a:r>
          </a:p>
          <a:p>
            <a:pPr algn="ctr">
              <a:buNone/>
            </a:pPr>
            <a:r>
              <a:rPr lang="en-GB" sz="3000" i="1" dirty="0" smtClean="0">
                <a:solidFill>
                  <a:srgbClr val="FF0000"/>
                </a:solidFill>
              </a:rPr>
              <a:t>David Cameron (Prime Minister)</a:t>
            </a:r>
          </a:p>
        </p:txBody>
      </p:sp>
      <p:sp>
        <p:nvSpPr>
          <p:cNvPr id="3" name="Slide Number Placeholder 2"/>
          <p:cNvSpPr>
            <a:spLocks noGrp="1"/>
          </p:cNvSpPr>
          <p:nvPr>
            <p:ph type="sldNum" sz="quarter" idx="12"/>
          </p:nvPr>
        </p:nvSpPr>
        <p:spPr/>
        <p:txBody>
          <a:bodyPr/>
          <a:lstStyle/>
          <a:p>
            <a:fld id="{7529E0B1-F174-4DCB-B17F-C5C5577EFA0C}"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836712"/>
            <a:ext cx="7920880" cy="4524315"/>
          </a:xfrm>
          <a:prstGeom prst="rect">
            <a:avLst/>
          </a:prstGeom>
        </p:spPr>
        <p:txBody>
          <a:bodyPr wrap="square">
            <a:spAutoFit/>
          </a:bodyPr>
          <a:lstStyle/>
          <a:p>
            <a:pPr algn="ctr"/>
            <a:r>
              <a:rPr lang="en-GB" sz="3000" i="1" dirty="0" smtClean="0"/>
              <a:t>“</a:t>
            </a:r>
            <a:r>
              <a:rPr lang="en-GB" sz="3200" i="1" dirty="0" smtClean="0"/>
              <a:t>“I am surprised that the right hon. Gentleman has the brass neck to quote the </a:t>
            </a:r>
            <a:r>
              <a:rPr lang="en-GB" sz="3200" i="1" u="sng" dirty="0" smtClean="0"/>
              <a:t>PISA</a:t>
            </a:r>
            <a:r>
              <a:rPr lang="en-GB" sz="3200" i="1" dirty="0" smtClean="0"/>
              <a:t> figures when they show that on his watch the standard of education which was offered to young people in this country declined relative to our international competitors. Literacy, down; numeracy, down; science, down: fail, fail, fail.”</a:t>
            </a:r>
            <a:endParaRPr lang="en-GB" sz="3000" i="1" dirty="0" smtClean="0"/>
          </a:p>
          <a:p>
            <a:pPr algn="ctr">
              <a:buNone/>
            </a:pPr>
            <a:r>
              <a:rPr lang="en-GB" sz="3000" i="1" dirty="0" smtClean="0">
                <a:solidFill>
                  <a:srgbClr val="FF0000"/>
                </a:solidFill>
              </a:rPr>
              <a:t>Michael Gove (</a:t>
            </a:r>
            <a:r>
              <a:rPr lang="en-GB" sz="3200" i="1" dirty="0" smtClean="0">
                <a:solidFill>
                  <a:srgbClr val="FF0000"/>
                </a:solidFill>
              </a:rPr>
              <a:t>Secretary of State for Education</a:t>
            </a:r>
            <a:r>
              <a:rPr lang="en-GB" sz="3000" i="1" dirty="0" smtClean="0">
                <a:solidFill>
                  <a:srgbClr val="FF0000"/>
                </a:solidFill>
              </a:rPr>
              <a:t>)</a:t>
            </a:r>
          </a:p>
        </p:txBody>
      </p:sp>
      <p:sp>
        <p:nvSpPr>
          <p:cNvPr id="3" name="Slide Number Placeholder 2"/>
          <p:cNvSpPr>
            <a:spLocks noGrp="1"/>
          </p:cNvSpPr>
          <p:nvPr>
            <p:ph type="sldNum" sz="quarter" idx="12"/>
          </p:nvPr>
        </p:nvSpPr>
        <p:spPr/>
        <p:txBody>
          <a:bodyPr/>
          <a:lstStyle/>
          <a:p>
            <a:fld id="{7529E0B1-F174-4DCB-B17F-C5C5577EFA0C}"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p:spPr>
        <p:txBody>
          <a:bodyPr>
            <a:noAutofit/>
          </a:bodyPr>
          <a:lstStyle/>
          <a:p>
            <a:pPr algn="l"/>
            <a:r>
              <a:rPr lang="en-GB" sz="3200" dirty="0" smtClean="0">
                <a:solidFill>
                  <a:srgbClr val="FF0000"/>
                </a:solidFill>
              </a:rPr>
              <a:t>But is this true???</a:t>
            </a:r>
            <a:r>
              <a:rPr lang="en-GB" sz="3200" dirty="0" smtClean="0"/>
              <a:t/>
            </a:r>
            <a:br>
              <a:rPr lang="en-GB" sz="3200" dirty="0" smtClean="0"/>
            </a:br>
            <a:r>
              <a:rPr lang="en-GB" sz="3200" dirty="0" smtClean="0"/>
              <a:t/>
            </a:r>
            <a:br>
              <a:rPr lang="en-GB" sz="3200" dirty="0" smtClean="0"/>
            </a:br>
            <a:r>
              <a:rPr lang="en-GB" sz="3200" dirty="0" smtClean="0"/>
              <a:t> Here I consider the robustness of the finding that secondary school children in England are rapidly losing ground relative to those in other countries</a:t>
            </a:r>
            <a:br>
              <a:rPr lang="en-GB" sz="3200" dirty="0" smtClean="0"/>
            </a:br>
            <a:r>
              <a:rPr lang="en-GB" sz="3200" dirty="0" smtClean="0"/>
              <a:t/>
            </a:r>
            <a:br>
              <a:rPr lang="en-GB" sz="3200" dirty="0" smtClean="0"/>
            </a:br>
            <a:r>
              <a:rPr lang="en-GB" sz="3200" dirty="0" smtClean="0"/>
              <a:t>Look at this in </a:t>
            </a:r>
            <a:r>
              <a:rPr lang="en-GB" sz="3200" dirty="0" smtClean="0">
                <a:solidFill>
                  <a:srgbClr val="FF0000"/>
                </a:solidFill>
              </a:rPr>
              <a:t>two</a:t>
            </a:r>
            <a:r>
              <a:rPr lang="en-GB" sz="3200" dirty="0" smtClean="0"/>
              <a:t> international datasets (</a:t>
            </a:r>
            <a:r>
              <a:rPr lang="en-GB" sz="3200" dirty="0" smtClean="0">
                <a:solidFill>
                  <a:srgbClr val="FF0000"/>
                </a:solidFill>
              </a:rPr>
              <a:t>PISA and TIMSS</a:t>
            </a:r>
            <a:r>
              <a:rPr lang="en-GB" sz="3200" dirty="0" smtClean="0"/>
              <a:t>)</a:t>
            </a:r>
            <a:br>
              <a:rPr lang="en-GB" sz="3200" dirty="0" smtClean="0"/>
            </a:br>
            <a:r>
              <a:rPr lang="en-GB" sz="3200" dirty="0" smtClean="0"/>
              <a:t/>
            </a:r>
            <a:br>
              <a:rPr lang="en-GB" sz="3200" dirty="0" smtClean="0"/>
            </a:br>
            <a:r>
              <a:rPr lang="en-GB" sz="3200" dirty="0" smtClean="0"/>
              <a:t>Provide some concerns about the data</a:t>
            </a:r>
            <a:endParaRPr lang="en-GB" sz="3200"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9</a:t>
            </a:fld>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lstStyle/>
          <a:p>
            <a:r>
              <a:rPr lang="en-GB" dirty="0" smtClean="0"/>
              <a:t>Data: PISA and TIMSS</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568952" cy="720080"/>
          </a:xfrm>
        </p:spPr>
        <p:txBody>
          <a:bodyPr>
            <a:normAutofit fontScale="90000"/>
          </a:bodyPr>
          <a:lstStyle/>
          <a:p>
            <a:r>
              <a:rPr lang="en-GB" dirty="0" smtClean="0"/>
              <a:t>PISA</a:t>
            </a:r>
            <a:endParaRPr lang="en-GB" dirty="0"/>
          </a:p>
        </p:txBody>
      </p:sp>
      <p:sp>
        <p:nvSpPr>
          <p:cNvPr id="3" name="Content Placeholder 2"/>
          <p:cNvSpPr>
            <a:spLocks noGrp="1"/>
          </p:cNvSpPr>
          <p:nvPr>
            <p:ph idx="1"/>
          </p:nvPr>
        </p:nvSpPr>
        <p:spPr>
          <a:xfrm>
            <a:off x="0" y="692696"/>
            <a:ext cx="9144000" cy="5976664"/>
          </a:xfrm>
        </p:spPr>
        <p:txBody>
          <a:bodyPr>
            <a:normAutofit/>
          </a:bodyPr>
          <a:lstStyle/>
          <a:p>
            <a:r>
              <a:rPr lang="en-GB" sz="2600" dirty="0" smtClean="0"/>
              <a:t>Conducted by the OECD in 2000, 2003, 2006 and 2009</a:t>
            </a:r>
          </a:p>
          <a:p>
            <a:r>
              <a:rPr lang="en-GB" sz="2600" dirty="0" smtClean="0"/>
              <a:t>Test of 15 year old children’s “functional ability”</a:t>
            </a:r>
          </a:p>
          <a:p>
            <a:r>
              <a:rPr lang="en-GB" sz="2600" dirty="0" smtClean="0"/>
              <a:t>Three subjects covered (reading, science, maths)</a:t>
            </a:r>
          </a:p>
          <a:p>
            <a:r>
              <a:rPr lang="en-GB" sz="2600" dirty="0" smtClean="0"/>
              <a:t>Two stage sample design:</a:t>
            </a:r>
          </a:p>
          <a:p>
            <a:pPr lvl="1"/>
            <a:r>
              <a:rPr lang="en-GB" sz="2200" dirty="0" smtClean="0"/>
              <a:t>Schools selected as PSU (with probability proportional to size)</a:t>
            </a:r>
          </a:p>
          <a:p>
            <a:pPr lvl="1"/>
            <a:r>
              <a:rPr lang="en-GB" sz="2200" dirty="0" smtClean="0"/>
              <a:t>35 children then randomly selected from within</a:t>
            </a:r>
            <a:endParaRPr lang="en-GB" sz="2600" dirty="0" smtClean="0"/>
          </a:p>
          <a:p>
            <a:r>
              <a:rPr lang="en-GB" sz="2600" dirty="0" smtClean="0"/>
              <a:t>“Replacement schools” used to limit impact of non-response</a:t>
            </a:r>
          </a:p>
          <a:p>
            <a:r>
              <a:rPr lang="en-GB" sz="2600" dirty="0" smtClean="0"/>
              <a:t>Survey weights</a:t>
            </a:r>
          </a:p>
          <a:p>
            <a:pPr>
              <a:buNone/>
            </a:pPr>
            <a:r>
              <a:rPr lang="en-GB" sz="2600" dirty="0" smtClean="0"/>
              <a:t>	 – help correct for non-response</a:t>
            </a:r>
          </a:p>
          <a:p>
            <a:pPr>
              <a:buNone/>
            </a:pPr>
            <a:r>
              <a:rPr lang="en-GB" sz="2600" dirty="0" smtClean="0"/>
              <a:t>	 – scale data from sample to size of national population</a:t>
            </a:r>
          </a:p>
          <a:p>
            <a:r>
              <a:rPr lang="en-GB" sz="2600" dirty="0" smtClean="0"/>
              <a:t>Test scores created by item response theory (“plausible values”)</a:t>
            </a:r>
          </a:p>
        </p:txBody>
      </p:sp>
      <p:sp>
        <p:nvSpPr>
          <p:cNvPr id="4" name="Slide Number Placeholder 3"/>
          <p:cNvSpPr>
            <a:spLocks noGrp="1"/>
          </p:cNvSpPr>
          <p:nvPr>
            <p:ph type="sldNum" sz="quarter" idx="12"/>
          </p:nvPr>
        </p:nvSpPr>
        <p:spPr/>
        <p:txBody>
          <a:bodyPr/>
          <a:lstStyle/>
          <a:p>
            <a:fld id="{7529E0B1-F174-4DCB-B17F-C5C5577EFA0C}" type="slidenum">
              <a:rPr lang="en-GB" smtClean="0"/>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568952" cy="720080"/>
          </a:xfrm>
        </p:spPr>
        <p:txBody>
          <a:bodyPr>
            <a:normAutofit fontScale="90000"/>
          </a:bodyPr>
          <a:lstStyle/>
          <a:p>
            <a:r>
              <a:rPr lang="en-GB" dirty="0" smtClean="0"/>
              <a:t>PISA – number of countries</a:t>
            </a:r>
            <a:endParaRPr lang="en-GB" dirty="0"/>
          </a:p>
        </p:txBody>
      </p:sp>
      <p:sp>
        <p:nvSpPr>
          <p:cNvPr id="3" name="Content Placeholder 2"/>
          <p:cNvSpPr>
            <a:spLocks noGrp="1"/>
          </p:cNvSpPr>
          <p:nvPr>
            <p:ph idx="1"/>
          </p:nvPr>
        </p:nvSpPr>
        <p:spPr>
          <a:xfrm>
            <a:off x="0" y="692696"/>
            <a:ext cx="9144000" cy="5976664"/>
          </a:xfrm>
        </p:spPr>
        <p:txBody>
          <a:bodyPr>
            <a:normAutofit fontScale="92500" lnSpcReduction="20000"/>
          </a:bodyPr>
          <a:lstStyle/>
          <a:p>
            <a:pPr lvl="1">
              <a:buFont typeface="Arial" pitchFamily="34" charset="0"/>
              <a:buChar char="•"/>
            </a:pPr>
            <a:r>
              <a:rPr lang="en-GB" sz="2600" dirty="0" smtClean="0"/>
              <a:t>In PISA 2000 around 40 countries took part.</a:t>
            </a:r>
          </a:p>
          <a:p>
            <a:pPr lvl="1">
              <a:buFont typeface="Arial" pitchFamily="34" charset="0"/>
              <a:buChar char="•"/>
            </a:pPr>
            <a:endParaRPr lang="en-GB" sz="2600" dirty="0" smtClean="0"/>
          </a:p>
          <a:p>
            <a:pPr lvl="1">
              <a:buFont typeface="Arial" pitchFamily="34" charset="0"/>
              <a:buChar char="•"/>
            </a:pPr>
            <a:r>
              <a:rPr lang="en-GB" sz="2600" dirty="0" smtClean="0"/>
              <a:t>By PISA 2009 this had risen to 65</a:t>
            </a:r>
          </a:p>
          <a:p>
            <a:pPr lvl="1">
              <a:buFont typeface="Arial" pitchFamily="34" charset="0"/>
              <a:buChar char="•"/>
            </a:pPr>
            <a:endParaRPr lang="en-GB" sz="2600" dirty="0" smtClean="0"/>
          </a:p>
          <a:p>
            <a:pPr lvl="1">
              <a:buFont typeface="Arial" pitchFamily="34" charset="0"/>
              <a:buChar char="•"/>
            </a:pPr>
            <a:r>
              <a:rPr lang="en-GB" sz="2600" dirty="0" smtClean="0"/>
              <a:t>Most of the countries added were non-OECD, but does include some with high achievement levels (e.g. Singapore, Shanghai-China)</a:t>
            </a:r>
          </a:p>
          <a:p>
            <a:pPr lvl="1">
              <a:buFont typeface="Arial" pitchFamily="34" charset="0"/>
              <a:buChar char="•"/>
            </a:pPr>
            <a:endParaRPr lang="en-GB" sz="2600" dirty="0" smtClean="0"/>
          </a:p>
          <a:p>
            <a:pPr lvl="1">
              <a:buFont typeface="Arial" pitchFamily="34" charset="0"/>
              <a:buChar char="•"/>
            </a:pPr>
            <a:r>
              <a:rPr lang="en-GB" sz="2600" dirty="0" smtClean="0"/>
              <a:t>Impact – Means England can fall down the international league table, even if performance of children has not changed</a:t>
            </a:r>
          </a:p>
          <a:p>
            <a:pPr lvl="1">
              <a:buFont typeface="Arial" pitchFamily="34" charset="0"/>
              <a:buChar char="•"/>
            </a:pPr>
            <a:endParaRPr lang="en-GB" sz="2600" dirty="0" smtClean="0"/>
          </a:p>
          <a:p>
            <a:pPr lvl="1">
              <a:buFont typeface="Arial" pitchFamily="34" charset="0"/>
              <a:buChar char="•"/>
            </a:pPr>
            <a:r>
              <a:rPr lang="en-GB" sz="2600" dirty="0" smtClean="0"/>
              <a:t>I.E. It is easier to come 5</a:t>
            </a:r>
            <a:r>
              <a:rPr lang="en-GB" sz="2600" baseline="30000" dirty="0" smtClean="0"/>
              <a:t>th</a:t>
            </a:r>
            <a:r>
              <a:rPr lang="en-GB" sz="2600" dirty="0" smtClean="0"/>
              <a:t> in a league of 40 than it is in a league of 65</a:t>
            </a:r>
          </a:p>
          <a:p>
            <a:pPr lvl="1">
              <a:buFont typeface="Arial" pitchFamily="34" charset="0"/>
              <a:buChar char="•"/>
            </a:pPr>
            <a:endParaRPr lang="en-GB" sz="2600" dirty="0" smtClean="0"/>
          </a:p>
          <a:p>
            <a:pPr lvl="1">
              <a:buFont typeface="Arial" pitchFamily="34" charset="0"/>
              <a:buChar char="•"/>
            </a:pPr>
            <a:r>
              <a:rPr lang="en-GB" sz="2600" dirty="0" smtClean="0"/>
              <a:t>England’s performance has declined, however, even relative to the other OECD countries (who have taken part in all waves)</a:t>
            </a:r>
          </a:p>
          <a:p>
            <a:pPr lvl="1">
              <a:buNone/>
            </a:pPr>
            <a:endParaRPr lang="en-GB" sz="2600" dirty="0" smtClean="0"/>
          </a:p>
          <a:p>
            <a:pPr lvl="1">
              <a:buNone/>
            </a:pPr>
            <a:endParaRPr lang="en-GB" sz="2600" dirty="0" smtClean="0"/>
          </a:p>
        </p:txBody>
      </p:sp>
      <p:sp>
        <p:nvSpPr>
          <p:cNvPr id="4" name="Slide Number Placeholder 3"/>
          <p:cNvSpPr>
            <a:spLocks noGrp="1"/>
          </p:cNvSpPr>
          <p:nvPr>
            <p:ph type="sldNum" sz="quarter" idx="12"/>
          </p:nvPr>
        </p:nvSpPr>
        <p:spPr/>
        <p:txBody>
          <a:bodyPr/>
          <a:lstStyle/>
          <a:p>
            <a:fld id="{7529E0B1-F174-4DCB-B17F-C5C5577EFA0C}" type="slidenum">
              <a:rPr lang="en-GB" smtClean="0"/>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568952" cy="720080"/>
          </a:xfrm>
        </p:spPr>
        <p:txBody>
          <a:bodyPr>
            <a:normAutofit fontScale="90000"/>
          </a:bodyPr>
          <a:lstStyle/>
          <a:p>
            <a:r>
              <a:rPr lang="en-GB" dirty="0" smtClean="0"/>
              <a:t>TIMSS</a:t>
            </a:r>
            <a:endParaRPr lang="en-GB" dirty="0"/>
          </a:p>
        </p:txBody>
      </p:sp>
      <p:sp>
        <p:nvSpPr>
          <p:cNvPr id="3" name="Content Placeholder 2"/>
          <p:cNvSpPr>
            <a:spLocks noGrp="1"/>
          </p:cNvSpPr>
          <p:nvPr>
            <p:ph idx="1"/>
          </p:nvPr>
        </p:nvSpPr>
        <p:spPr>
          <a:xfrm>
            <a:off x="0" y="692696"/>
            <a:ext cx="9144000" cy="5976664"/>
          </a:xfrm>
        </p:spPr>
        <p:txBody>
          <a:bodyPr>
            <a:normAutofit/>
          </a:bodyPr>
          <a:lstStyle/>
          <a:p>
            <a:r>
              <a:rPr lang="en-GB" sz="2600" dirty="0" smtClean="0"/>
              <a:t>Conducted by the IEA in 1995, 1999, 2003 and 2007</a:t>
            </a:r>
          </a:p>
          <a:p>
            <a:r>
              <a:rPr lang="en-GB" sz="2600" dirty="0" smtClean="0"/>
              <a:t>Test of “8</a:t>
            </a:r>
            <a:r>
              <a:rPr lang="en-GB" sz="2600" baseline="30000" dirty="0" smtClean="0"/>
              <a:t>th</a:t>
            </a:r>
            <a:r>
              <a:rPr lang="en-GB" sz="2600" dirty="0" smtClean="0"/>
              <a:t> grade” pupils (13/14 year olds) performance on an agreed “international curriculum”</a:t>
            </a:r>
          </a:p>
          <a:p>
            <a:r>
              <a:rPr lang="en-GB" sz="2600" dirty="0" smtClean="0"/>
              <a:t>Two subject areas covered (maths and science)</a:t>
            </a:r>
          </a:p>
          <a:p>
            <a:r>
              <a:rPr lang="en-GB" sz="2600" dirty="0" smtClean="0"/>
              <a:t>Two stage sample design:</a:t>
            </a:r>
          </a:p>
          <a:p>
            <a:pPr lvl="1"/>
            <a:r>
              <a:rPr lang="en-GB" sz="2200" dirty="0" smtClean="0"/>
              <a:t>Schools selected as PSU (with probability proportional to size)</a:t>
            </a:r>
          </a:p>
          <a:p>
            <a:pPr lvl="1"/>
            <a:r>
              <a:rPr lang="en-GB" sz="2200" dirty="0" smtClean="0"/>
              <a:t>1 or 2 classes then randomly chosen</a:t>
            </a:r>
            <a:endParaRPr lang="en-GB" sz="2600" dirty="0" smtClean="0"/>
          </a:p>
          <a:p>
            <a:r>
              <a:rPr lang="en-GB" sz="2600" dirty="0" smtClean="0"/>
              <a:t>“Replacement schools” used to limit impact of non-response</a:t>
            </a:r>
          </a:p>
          <a:p>
            <a:r>
              <a:rPr lang="en-GB" sz="2600" dirty="0" smtClean="0"/>
              <a:t>Survey weights</a:t>
            </a:r>
          </a:p>
          <a:p>
            <a:pPr>
              <a:buNone/>
            </a:pPr>
            <a:r>
              <a:rPr lang="en-GB" sz="2600" dirty="0" smtClean="0"/>
              <a:t>	 – help correct for non-response</a:t>
            </a:r>
          </a:p>
          <a:p>
            <a:pPr>
              <a:buNone/>
            </a:pPr>
            <a:r>
              <a:rPr lang="en-GB" sz="2600" dirty="0" smtClean="0"/>
              <a:t>	 – scale data from sample to size of national population</a:t>
            </a:r>
          </a:p>
          <a:p>
            <a:r>
              <a:rPr lang="en-GB" sz="2600" dirty="0" smtClean="0"/>
              <a:t>Test scores created by item response theory (“plausible values”)</a:t>
            </a:r>
          </a:p>
          <a:p>
            <a:endParaRPr lang="en-GB" sz="2600" dirty="0" smtClean="0"/>
          </a:p>
          <a:p>
            <a:pPr lvl="1">
              <a:buNone/>
            </a:pPr>
            <a:endParaRPr lang="en-GB" sz="2600" dirty="0" smtClean="0"/>
          </a:p>
        </p:txBody>
      </p:sp>
      <p:sp>
        <p:nvSpPr>
          <p:cNvPr id="4" name="Slide Number Placeholder 3"/>
          <p:cNvSpPr>
            <a:spLocks noGrp="1"/>
          </p:cNvSpPr>
          <p:nvPr>
            <p:ph type="sldNum" sz="quarter" idx="12"/>
          </p:nvPr>
        </p:nvSpPr>
        <p:spPr/>
        <p:txBody>
          <a:bodyPr/>
          <a:lstStyle/>
          <a:p>
            <a:fld id="{7529E0B1-F174-4DCB-B17F-C5C5577EFA0C}" type="slidenum">
              <a:rPr lang="en-GB" smtClean="0"/>
              <a:pPr/>
              <a:t>13</a:t>
            </a:fld>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20080"/>
          </a:xfrm>
        </p:spPr>
        <p:txBody>
          <a:bodyPr>
            <a:normAutofit fontScale="90000"/>
          </a:bodyPr>
          <a:lstStyle/>
          <a:p>
            <a:r>
              <a:rPr lang="en-GB" dirty="0" smtClean="0"/>
              <a:t>Comparability of PISA test scores over time</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14</a:t>
            </a:fld>
            <a:endParaRPr lang="en-GB"/>
          </a:p>
        </p:txBody>
      </p:sp>
      <p:sp>
        <p:nvSpPr>
          <p:cNvPr id="5" name="Content Placeholder 2"/>
          <p:cNvSpPr>
            <a:spLocks noGrp="1"/>
          </p:cNvSpPr>
          <p:nvPr>
            <p:ph idx="1"/>
          </p:nvPr>
        </p:nvSpPr>
        <p:spPr>
          <a:xfrm>
            <a:off x="0" y="1097360"/>
            <a:ext cx="9144000" cy="5760640"/>
          </a:xfrm>
        </p:spPr>
        <p:txBody>
          <a:bodyPr>
            <a:normAutofit/>
          </a:bodyPr>
          <a:lstStyle/>
          <a:p>
            <a:r>
              <a:rPr lang="en-GB" sz="2600" dirty="0" smtClean="0"/>
              <a:t>I focus on </a:t>
            </a:r>
            <a:r>
              <a:rPr lang="en-GB" sz="2600" u="sng" dirty="0" smtClean="0">
                <a:solidFill>
                  <a:srgbClr val="FF0000"/>
                </a:solidFill>
              </a:rPr>
              <a:t>maths</a:t>
            </a:r>
            <a:r>
              <a:rPr lang="en-GB" sz="2600" dirty="0" smtClean="0"/>
              <a:t> test scores in this paper (subject covered in both PISA and TIMSS).</a:t>
            </a:r>
          </a:p>
          <a:p>
            <a:endParaRPr lang="en-GB" sz="2600" dirty="0" smtClean="0"/>
          </a:p>
          <a:p>
            <a:r>
              <a:rPr lang="en-GB" sz="2600" dirty="0" smtClean="0"/>
              <a:t>Issue - The PISA survey organisers state that the maths scores from 2000 are not fully comparable between 2000 and later waves (2003, 2006, 2009)</a:t>
            </a:r>
          </a:p>
          <a:p>
            <a:endParaRPr lang="en-GB" sz="2600" dirty="0" smtClean="0"/>
          </a:p>
          <a:p>
            <a:r>
              <a:rPr lang="en-GB" sz="2600" dirty="0" smtClean="0">
                <a:solidFill>
                  <a:srgbClr val="FF0000"/>
                </a:solidFill>
              </a:rPr>
              <a:t>Robustness checks:</a:t>
            </a:r>
          </a:p>
          <a:p>
            <a:pPr>
              <a:buNone/>
            </a:pPr>
            <a:r>
              <a:rPr lang="en-GB" sz="2600" dirty="0" smtClean="0"/>
              <a:t>(a) Present results for all subject – survey combinations (reading is comparable across all waves)</a:t>
            </a:r>
          </a:p>
          <a:p>
            <a:pPr>
              <a:buNone/>
            </a:pPr>
            <a:r>
              <a:rPr lang="en-GB" sz="2600" dirty="0" smtClean="0"/>
              <a:t>(b) Check results are consistent when using 2003 as the base year</a:t>
            </a:r>
          </a:p>
          <a:p>
            <a:pPr lvl="1">
              <a:buNone/>
            </a:pPr>
            <a:endParaRPr lang="en-GB" sz="26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568952" cy="720080"/>
          </a:xfrm>
        </p:spPr>
        <p:txBody>
          <a:bodyPr>
            <a:normAutofit fontScale="90000"/>
          </a:bodyPr>
          <a:lstStyle/>
          <a:p>
            <a:r>
              <a:rPr lang="en-GB" dirty="0" smtClean="0"/>
              <a:t>Countries included in this study</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15</a:t>
            </a:fld>
            <a:endParaRPr lang="en-GB"/>
          </a:p>
        </p:txBody>
      </p:sp>
      <p:sp>
        <p:nvSpPr>
          <p:cNvPr id="5" name="Content Placeholder 2"/>
          <p:cNvSpPr>
            <a:spLocks noGrp="1"/>
          </p:cNvSpPr>
          <p:nvPr>
            <p:ph idx="1"/>
          </p:nvPr>
        </p:nvSpPr>
        <p:spPr>
          <a:xfrm>
            <a:off x="0" y="908720"/>
            <a:ext cx="9144000" cy="5760640"/>
          </a:xfrm>
        </p:spPr>
        <p:txBody>
          <a:bodyPr>
            <a:normAutofit fontScale="92500" lnSpcReduction="10000"/>
          </a:bodyPr>
          <a:lstStyle/>
          <a:p>
            <a:r>
              <a:rPr lang="en-GB" sz="2600" dirty="0" smtClean="0"/>
              <a:t>Only include countries that took part in all the PISA and TIMSS waves since 1999.</a:t>
            </a:r>
          </a:p>
          <a:p>
            <a:pPr>
              <a:buNone/>
            </a:pPr>
            <a:endParaRPr lang="en-GB" sz="2600" dirty="0" smtClean="0"/>
          </a:p>
          <a:p>
            <a:r>
              <a:rPr lang="en-GB" sz="2600" dirty="0" smtClean="0"/>
              <a:t>Compare change in PISA (2000 to 2009) to change in TIMSS (1999 to 2007)</a:t>
            </a:r>
          </a:p>
          <a:p>
            <a:pPr>
              <a:buNone/>
            </a:pPr>
            <a:endParaRPr lang="en-GB" sz="2600" dirty="0" smtClean="0"/>
          </a:p>
          <a:p>
            <a:r>
              <a:rPr lang="en-GB" sz="2600" dirty="0" smtClean="0"/>
              <a:t>Leaves </a:t>
            </a:r>
            <a:r>
              <a:rPr lang="en-GB" sz="2600" dirty="0" smtClean="0">
                <a:solidFill>
                  <a:srgbClr val="FF0000"/>
                </a:solidFill>
              </a:rPr>
              <a:t>ten countries</a:t>
            </a:r>
            <a:r>
              <a:rPr lang="en-GB" sz="2600" dirty="0" smtClean="0"/>
              <a:t>:</a:t>
            </a:r>
          </a:p>
          <a:p>
            <a:pPr>
              <a:buFontTx/>
              <a:buChar char="-"/>
            </a:pPr>
            <a:r>
              <a:rPr lang="en-GB" sz="2600" dirty="0" smtClean="0"/>
              <a:t>Developed (Australia, England, Italy, US)</a:t>
            </a:r>
          </a:p>
          <a:p>
            <a:pPr>
              <a:buFontTx/>
              <a:buChar char="-"/>
            </a:pPr>
            <a:r>
              <a:rPr lang="en-GB" sz="2600" dirty="0" smtClean="0"/>
              <a:t>Asian Tigers (Hong Kong, Japan, South Korea)</a:t>
            </a:r>
          </a:p>
          <a:p>
            <a:pPr>
              <a:buFontTx/>
              <a:buChar char="-"/>
            </a:pPr>
            <a:r>
              <a:rPr lang="en-GB" sz="2600" dirty="0" smtClean="0"/>
              <a:t>Lower income (Hungary, Indonesia, Russia) </a:t>
            </a:r>
          </a:p>
          <a:p>
            <a:pPr>
              <a:buNone/>
            </a:pPr>
            <a:endParaRPr lang="en-GB" sz="2600" dirty="0" smtClean="0"/>
          </a:p>
          <a:p>
            <a:r>
              <a:rPr lang="en-GB" sz="2600" dirty="0" smtClean="0">
                <a:solidFill>
                  <a:srgbClr val="FF0000"/>
                </a:solidFill>
              </a:rPr>
              <a:t>Robustness </a:t>
            </a:r>
            <a:r>
              <a:rPr lang="en-GB" sz="2600" dirty="0" smtClean="0"/>
              <a:t>– loosen inclusion criteria and add six more countries into analysis:</a:t>
            </a:r>
          </a:p>
          <a:p>
            <a:pPr>
              <a:buNone/>
            </a:pPr>
            <a:r>
              <a:rPr lang="en-GB" sz="2600" dirty="0" smtClean="0"/>
              <a:t>Norway, Sweden,  Czech Republic, Netherlands, Scotland, New Zealand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568952" cy="720080"/>
          </a:xfrm>
        </p:spPr>
        <p:txBody>
          <a:bodyPr>
            <a:normAutofit fontScale="90000"/>
          </a:bodyPr>
          <a:lstStyle/>
          <a:p>
            <a:r>
              <a:rPr lang="en-GB" dirty="0" smtClean="0"/>
              <a:t>International z-scores</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16</a:t>
            </a:fld>
            <a:endParaRPr lang="en-GB"/>
          </a:p>
        </p:txBody>
      </p:sp>
      <p:sp>
        <p:nvSpPr>
          <p:cNvPr id="5" name="Content Placeholder 2"/>
          <p:cNvSpPr>
            <a:spLocks noGrp="1"/>
          </p:cNvSpPr>
          <p:nvPr>
            <p:ph idx="1"/>
          </p:nvPr>
        </p:nvSpPr>
        <p:spPr>
          <a:xfrm>
            <a:off x="0" y="764704"/>
            <a:ext cx="9144000" cy="5904656"/>
          </a:xfrm>
        </p:spPr>
        <p:txBody>
          <a:bodyPr>
            <a:normAutofit/>
          </a:bodyPr>
          <a:lstStyle/>
          <a:p>
            <a:r>
              <a:rPr lang="en-GB" sz="2600" dirty="0" smtClean="0"/>
              <a:t>PISA and TIMSS raw test scores are not directly comparable – based on a different array of countries.</a:t>
            </a:r>
          </a:p>
          <a:p>
            <a:endParaRPr lang="en-GB" sz="2600" dirty="0" smtClean="0"/>
          </a:p>
          <a:p>
            <a:r>
              <a:rPr lang="en-GB" sz="2600" dirty="0" smtClean="0"/>
              <a:t>Convert into </a:t>
            </a:r>
            <a:r>
              <a:rPr lang="en-GB" sz="2600" dirty="0" smtClean="0">
                <a:solidFill>
                  <a:srgbClr val="FF0000"/>
                </a:solidFill>
              </a:rPr>
              <a:t>international z-scores.</a:t>
            </a:r>
          </a:p>
          <a:p>
            <a:endParaRPr lang="en-GB" sz="2600" dirty="0" smtClean="0"/>
          </a:p>
          <a:p>
            <a:r>
              <a:rPr lang="en-GB" sz="2800" dirty="0" smtClean="0"/>
              <a:t>Each country’s mean test score (for each wave of the survey) is adjusted by subtracting the mean score achieved amongst </a:t>
            </a:r>
            <a:r>
              <a:rPr lang="en-GB" sz="2800" u="sng" dirty="0" smtClean="0"/>
              <a:t>all children</a:t>
            </a:r>
            <a:r>
              <a:rPr lang="en-GB" sz="2800" dirty="0" smtClean="0"/>
              <a:t> in the ten countries for that particular year and dividing by the standard deviation</a:t>
            </a:r>
          </a:p>
          <a:p>
            <a:endParaRPr lang="en-GB" sz="2800" dirty="0" smtClean="0"/>
          </a:p>
          <a:p>
            <a:r>
              <a:rPr lang="en-GB" sz="2800" dirty="0" smtClean="0"/>
              <a:t>Estimates refer to English pupils’ test performance </a:t>
            </a:r>
            <a:r>
              <a:rPr lang="en-GB" sz="2800" u="sng" dirty="0" smtClean="0"/>
              <a:t>relative</a:t>
            </a:r>
            <a:r>
              <a:rPr lang="en-GB" sz="2800" dirty="0" smtClean="0"/>
              <a:t> to that of children in the other nine countries</a:t>
            </a:r>
            <a:endParaRPr lang="en-GB" sz="26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n-GB" dirty="0" smtClean="0"/>
              <a:t>Results:</a:t>
            </a:r>
            <a:br>
              <a:rPr lang="en-GB" dirty="0" smtClean="0"/>
            </a:br>
            <a:r>
              <a:rPr lang="en-GB" dirty="0" smtClean="0"/>
              <a:t> Do PISA 2009 and TIMSS 2007 agree on where England </a:t>
            </a:r>
            <a:r>
              <a:rPr lang="en-GB" u="sng" dirty="0" smtClean="0">
                <a:solidFill>
                  <a:srgbClr val="FF0000"/>
                </a:solidFill>
              </a:rPr>
              <a:t>currently</a:t>
            </a:r>
            <a:r>
              <a:rPr lang="en-GB" dirty="0" smtClean="0"/>
              <a:t> stands? </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17</a:t>
            </a:fld>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43408"/>
            <a:ext cx="8229600" cy="1143000"/>
          </a:xfrm>
        </p:spPr>
        <p:txBody>
          <a:bodyPr>
            <a:normAutofit/>
          </a:bodyPr>
          <a:lstStyle/>
          <a:p>
            <a:r>
              <a:rPr lang="en-GB" sz="3200" dirty="0" smtClean="0"/>
              <a:t>PISA 2009 versus TIMSS 2007 </a:t>
            </a:r>
            <a:r>
              <a:rPr lang="en-GB" sz="3200" dirty="0" smtClean="0">
                <a:solidFill>
                  <a:srgbClr val="FF0000"/>
                </a:solidFill>
              </a:rPr>
              <a:t>(cross-sectional</a:t>
            </a:r>
            <a:r>
              <a:rPr lang="en-GB" sz="3200" dirty="0" smtClean="0"/>
              <a:t>)</a:t>
            </a:r>
            <a:endParaRPr lang="en-GB" sz="3200" dirty="0"/>
          </a:p>
        </p:txBody>
      </p:sp>
      <p:pic>
        <p:nvPicPr>
          <p:cNvPr id="4" name="Picture 3"/>
          <p:cNvPicPr/>
          <p:nvPr/>
        </p:nvPicPr>
        <p:blipFill>
          <a:blip r:embed="rId2" cstate="print"/>
          <a:srcRect/>
          <a:stretch>
            <a:fillRect/>
          </a:stretch>
        </p:blipFill>
        <p:spPr bwMode="auto">
          <a:xfrm>
            <a:off x="899592" y="476672"/>
            <a:ext cx="7200800" cy="6192688"/>
          </a:xfrm>
          <a:prstGeom prst="rect">
            <a:avLst/>
          </a:prstGeom>
          <a:noFill/>
          <a:ln w="9525">
            <a:noFill/>
            <a:miter lim="800000"/>
            <a:headEnd/>
            <a:tailEnd/>
          </a:ln>
        </p:spPr>
      </p:pic>
      <p:cxnSp>
        <p:nvCxnSpPr>
          <p:cNvPr id="5" name="AutoShape 2"/>
          <p:cNvCxnSpPr>
            <a:cxnSpLocks noChangeShapeType="1"/>
          </p:cNvCxnSpPr>
          <p:nvPr/>
        </p:nvCxnSpPr>
        <p:spPr bwMode="auto">
          <a:xfrm flipH="1">
            <a:off x="6228184" y="2708920"/>
            <a:ext cx="917575" cy="49212"/>
          </a:xfrm>
          <a:prstGeom prst="straightConnector1">
            <a:avLst/>
          </a:prstGeom>
          <a:noFill/>
          <a:ln w="69850">
            <a:solidFill>
              <a:srgbClr val="FF0000"/>
            </a:solidFill>
            <a:round/>
            <a:headEnd/>
            <a:tailEnd type="triangle" w="med" len="med"/>
          </a:ln>
        </p:spPr>
      </p:cxnSp>
      <p:sp>
        <p:nvSpPr>
          <p:cNvPr id="6" name="Slide Number Placeholder 5"/>
          <p:cNvSpPr>
            <a:spLocks noGrp="1"/>
          </p:cNvSpPr>
          <p:nvPr>
            <p:ph type="sldNum" sz="quarter" idx="12"/>
          </p:nvPr>
        </p:nvSpPr>
        <p:spPr/>
        <p:txBody>
          <a:bodyPr/>
          <a:lstStyle/>
          <a:p>
            <a:fld id="{7529E0B1-F174-4DCB-B17F-C5C5577EFA0C}" type="slidenum">
              <a:rPr lang="en-GB" smtClean="0"/>
              <a:pPr/>
              <a:t>18</a:t>
            </a:fld>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87424"/>
            <a:ext cx="8229600" cy="1143000"/>
          </a:xfrm>
        </p:spPr>
        <p:txBody>
          <a:bodyPr>
            <a:normAutofit/>
          </a:bodyPr>
          <a:lstStyle/>
          <a:p>
            <a:r>
              <a:rPr lang="en-GB" sz="3200" dirty="0" smtClean="0">
                <a:solidFill>
                  <a:srgbClr val="FF0000"/>
                </a:solidFill>
              </a:rPr>
              <a:t>Robustness</a:t>
            </a:r>
            <a:r>
              <a:rPr lang="en-GB" sz="3200" dirty="0" smtClean="0"/>
              <a:t> – broader array of countries</a:t>
            </a:r>
            <a:endParaRPr lang="en-GB" sz="3200" dirty="0"/>
          </a:p>
        </p:txBody>
      </p:sp>
      <p:pic>
        <p:nvPicPr>
          <p:cNvPr id="5" name="Picture 4"/>
          <p:cNvPicPr/>
          <p:nvPr/>
        </p:nvPicPr>
        <p:blipFill>
          <a:blip r:embed="rId2" cstate="print"/>
          <a:srcRect/>
          <a:stretch>
            <a:fillRect/>
          </a:stretch>
        </p:blipFill>
        <p:spPr bwMode="auto">
          <a:xfrm>
            <a:off x="755576" y="332656"/>
            <a:ext cx="7488832" cy="6336704"/>
          </a:xfrm>
          <a:prstGeom prst="rect">
            <a:avLst/>
          </a:prstGeom>
          <a:noFill/>
          <a:ln w="9525">
            <a:noFill/>
            <a:miter lim="800000"/>
            <a:headEnd/>
            <a:tailEnd/>
          </a:ln>
        </p:spPr>
      </p:pic>
      <p:cxnSp>
        <p:nvCxnSpPr>
          <p:cNvPr id="1026" name="AutoShape 2"/>
          <p:cNvCxnSpPr>
            <a:cxnSpLocks noChangeShapeType="1"/>
          </p:cNvCxnSpPr>
          <p:nvPr/>
        </p:nvCxnSpPr>
        <p:spPr bwMode="auto">
          <a:xfrm flipH="1">
            <a:off x="6228184" y="2708920"/>
            <a:ext cx="917575" cy="49212"/>
          </a:xfrm>
          <a:prstGeom prst="straightConnector1">
            <a:avLst/>
          </a:prstGeom>
          <a:noFill/>
          <a:ln w="69850">
            <a:solidFill>
              <a:srgbClr val="FF0000"/>
            </a:solidFill>
            <a:round/>
            <a:headEnd/>
            <a:tailEnd type="triangle" w="med" len="med"/>
          </a:ln>
        </p:spPr>
      </p:cxnSp>
      <p:sp>
        <p:nvSpPr>
          <p:cNvPr id="6" name="Slide Number Placeholder 5"/>
          <p:cNvSpPr>
            <a:spLocks noGrp="1"/>
          </p:cNvSpPr>
          <p:nvPr>
            <p:ph type="sldNum" sz="quarter" idx="12"/>
          </p:nvPr>
        </p:nvSpPr>
        <p:spPr/>
        <p:txBody>
          <a:bodyPr/>
          <a:lstStyle/>
          <a:p>
            <a:fld id="{7529E0B1-F174-4DCB-B17F-C5C5577EFA0C}" type="slidenum">
              <a:rPr lang="en-GB" smtClean="0"/>
              <a:pPr/>
              <a:t>19</a:t>
            </a:fld>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n-GB" dirty="0" smtClean="0"/>
              <a:t>Results:</a:t>
            </a:r>
            <a:br>
              <a:rPr lang="en-GB" dirty="0" smtClean="0"/>
            </a:br>
            <a:r>
              <a:rPr lang="en-GB" dirty="0" smtClean="0"/>
              <a:t> Do PISA and TIMSS agree on </a:t>
            </a:r>
            <a:r>
              <a:rPr lang="en-GB" u="sng" dirty="0" smtClean="0">
                <a:solidFill>
                  <a:srgbClr val="FF0000"/>
                </a:solidFill>
              </a:rPr>
              <a:t>change</a:t>
            </a:r>
            <a:r>
              <a:rPr lang="en-GB" dirty="0" smtClean="0"/>
              <a:t> in average test scores over time? </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20</a:t>
            </a:fld>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95536" y="620688"/>
          <a:ext cx="8280920" cy="597666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a:spLocks noGrp="1"/>
          </p:cNvSpPr>
          <p:nvPr>
            <p:ph type="title"/>
          </p:nvPr>
        </p:nvSpPr>
        <p:spPr>
          <a:xfrm>
            <a:off x="467544" y="-243408"/>
            <a:ext cx="8280920" cy="1070992"/>
          </a:xfrm>
        </p:spPr>
        <p:txBody>
          <a:bodyPr>
            <a:normAutofit/>
          </a:bodyPr>
          <a:lstStyle/>
          <a:p>
            <a:r>
              <a:rPr lang="en-GB" sz="3200" dirty="0" smtClean="0"/>
              <a:t>PISA versus TIMSS in England (change over time)</a:t>
            </a:r>
            <a:endParaRPr lang="en-GB" sz="3200" dirty="0"/>
          </a:p>
        </p:txBody>
      </p:sp>
      <p:sp>
        <p:nvSpPr>
          <p:cNvPr id="5" name="Slide Number Placeholder 4"/>
          <p:cNvSpPr>
            <a:spLocks noGrp="1"/>
          </p:cNvSpPr>
          <p:nvPr>
            <p:ph type="sldNum" sz="quarter" idx="12"/>
          </p:nvPr>
        </p:nvSpPr>
        <p:spPr/>
        <p:txBody>
          <a:bodyPr/>
          <a:lstStyle/>
          <a:p>
            <a:fld id="{7529E0B1-F174-4DCB-B17F-C5C5577EFA0C}" type="slidenum">
              <a:rPr lang="en-GB" smtClean="0"/>
              <a:pPr/>
              <a:t>21</a:t>
            </a:fld>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115616" y="332656"/>
            <a:ext cx="6624736" cy="6192688"/>
          </a:xfrm>
          <a:prstGeom prst="rect">
            <a:avLst/>
          </a:prstGeom>
          <a:noFill/>
          <a:ln w="9525">
            <a:noFill/>
            <a:miter lim="800000"/>
            <a:headEnd/>
            <a:tailEnd/>
          </a:ln>
        </p:spPr>
      </p:pic>
      <p:sp>
        <p:nvSpPr>
          <p:cNvPr id="3" name="Title 1"/>
          <p:cNvSpPr>
            <a:spLocks noGrp="1"/>
          </p:cNvSpPr>
          <p:nvPr>
            <p:ph type="title"/>
          </p:nvPr>
        </p:nvSpPr>
        <p:spPr>
          <a:xfrm>
            <a:off x="0" y="-243408"/>
            <a:ext cx="9144000" cy="1070992"/>
          </a:xfrm>
        </p:spPr>
        <p:txBody>
          <a:bodyPr>
            <a:normAutofit/>
          </a:bodyPr>
          <a:lstStyle/>
          <a:p>
            <a:r>
              <a:rPr lang="en-GB" sz="3000" dirty="0" smtClean="0"/>
              <a:t>Change in TIMSS (99 -07) versus change in PISA (00 – 09) </a:t>
            </a:r>
            <a:endParaRPr lang="en-GB" sz="3000" dirty="0"/>
          </a:p>
        </p:txBody>
      </p:sp>
      <p:cxnSp>
        <p:nvCxnSpPr>
          <p:cNvPr id="5" name="AutoShape 2"/>
          <p:cNvCxnSpPr>
            <a:cxnSpLocks noChangeShapeType="1"/>
          </p:cNvCxnSpPr>
          <p:nvPr/>
        </p:nvCxnSpPr>
        <p:spPr bwMode="auto">
          <a:xfrm flipH="1">
            <a:off x="2339753" y="1196752"/>
            <a:ext cx="864095" cy="409252"/>
          </a:xfrm>
          <a:prstGeom prst="straightConnector1">
            <a:avLst/>
          </a:prstGeom>
          <a:noFill/>
          <a:ln w="69850">
            <a:solidFill>
              <a:srgbClr val="FF0000"/>
            </a:solidFill>
            <a:round/>
            <a:headEnd/>
            <a:tailEnd type="triangle" w="med" len="med"/>
          </a:ln>
        </p:spPr>
      </p:cxnSp>
      <p:sp>
        <p:nvSpPr>
          <p:cNvPr id="6" name="Slide Number Placeholder 5"/>
          <p:cNvSpPr>
            <a:spLocks noGrp="1"/>
          </p:cNvSpPr>
          <p:nvPr>
            <p:ph type="sldNum" sz="quarter" idx="12"/>
          </p:nvPr>
        </p:nvSpPr>
        <p:spPr/>
        <p:txBody>
          <a:bodyPr/>
          <a:lstStyle/>
          <a:p>
            <a:fld id="{7529E0B1-F174-4DCB-B17F-C5C5577EFA0C}" type="slidenum">
              <a:rPr lang="en-GB" smtClean="0"/>
              <a:pPr/>
              <a:t>22</a:t>
            </a:fld>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243408"/>
            <a:ext cx="9144000" cy="1070992"/>
          </a:xfrm>
        </p:spPr>
        <p:txBody>
          <a:bodyPr>
            <a:normAutofit/>
          </a:bodyPr>
          <a:lstStyle/>
          <a:p>
            <a:r>
              <a:rPr lang="en-GB" sz="3000" dirty="0" smtClean="0"/>
              <a:t>…using a larger number of countries</a:t>
            </a:r>
            <a:endParaRPr lang="en-GB" sz="3000" dirty="0"/>
          </a:p>
        </p:txBody>
      </p:sp>
      <p:pic>
        <p:nvPicPr>
          <p:cNvPr id="6" name="Picture 5"/>
          <p:cNvPicPr/>
          <p:nvPr/>
        </p:nvPicPr>
        <p:blipFill>
          <a:blip r:embed="rId2" cstate="print"/>
          <a:srcRect/>
          <a:stretch>
            <a:fillRect/>
          </a:stretch>
        </p:blipFill>
        <p:spPr bwMode="auto">
          <a:xfrm>
            <a:off x="1043608" y="476672"/>
            <a:ext cx="6768752" cy="6525344"/>
          </a:xfrm>
          <a:prstGeom prst="rect">
            <a:avLst/>
          </a:prstGeom>
          <a:noFill/>
          <a:ln w="9525">
            <a:noFill/>
            <a:miter lim="800000"/>
            <a:headEnd/>
            <a:tailEnd/>
          </a:ln>
        </p:spPr>
      </p:pic>
      <p:cxnSp>
        <p:nvCxnSpPr>
          <p:cNvPr id="7" name="AutoShape 2"/>
          <p:cNvCxnSpPr>
            <a:cxnSpLocks noChangeShapeType="1"/>
          </p:cNvCxnSpPr>
          <p:nvPr/>
        </p:nvCxnSpPr>
        <p:spPr bwMode="auto">
          <a:xfrm flipH="1">
            <a:off x="2411760" y="1340768"/>
            <a:ext cx="864095" cy="409252"/>
          </a:xfrm>
          <a:prstGeom prst="straightConnector1">
            <a:avLst/>
          </a:prstGeom>
          <a:noFill/>
          <a:ln w="69850">
            <a:solidFill>
              <a:srgbClr val="FF0000"/>
            </a:solidFill>
            <a:round/>
            <a:headEnd/>
            <a:tailEnd type="triangle" w="med" len="med"/>
          </a:ln>
        </p:spPr>
      </p:cxnSp>
      <p:sp>
        <p:nvSpPr>
          <p:cNvPr id="5" name="Slide Number Placeholder 4"/>
          <p:cNvSpPr>
            <a:spLocks noGrp="1"/>
          </p:cNvSpPr>
          <p:nvPr>
            <p:ph type="sldNum" sz="quarter" idx="12"/>
          </p:nvPr>
        </p:nvSpPr>
        <p:spPr/>
        <p:txBody>
          <a:bodyPr/>
          <a:lstStyle/>
          <a:p>
            <a:fld id="{7529E0B1-F174-4DCB-B17F-C5C5577EFA0C}" type="slidenum">
              <a:rPr lang="en-GB" smtClean="0"/>
              <a:pPr/>
              <a:t>23</a:t>
            </a:fld>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srcRect/>
          <a:stretch>
            <a:fillRect/>
          </a:stretch>
        </p:blipFill>
        <p:spPr bwMode="auto">
          <a:xfrm>
            <a:off x="755576" y="1124744"/>
            <a:ext cx="2550859" cy="2562225"/>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3419872" y="1124744"/>
            <a:ext cx="2533650" cy="2533650"/>
          </a:xfrm>
          <a:prstGeom prst="rect">
            <a:avLst/>
          </a:prstGeom>
          <a:noFill/>
          <a:ln w="9525">
            <a:noFill/>
            <a:miter lim="800000"/>
            <a:headEnd/>
            <a:tailEnd/>
          </a:ln>
        </p:spPr>
      </p:pic>
      <p:pic>
        <p:nvPicPr>
          <p:cNvPr id="8" name="Picture 7"/>
          <p:cNvPicPr/>
          <p:nvPr/>
        </p:nvPicPr>
        <p:blipFill>
          <a:blip r:embed="rId5" cstate="print"/>
          <a:srcRect/>
          <a:stretch>
            <a:fillRect/>
          </a:stretch>
        </p:blipFill>
        <p:spPr bwMode="auto">
          <a:xfrm>
            <a:off x="6156176" y="1052736"/>
            <a:ext cx="2533650" cy="2533650"/>
          </a:xfrm>
          <a:prstGeom prst="rect">
            <a:avLst/>
          </a:prstGeom>
          <a:noFill/>
          <a:ln w="9525">
            <a:noFill/>
            <a:miter lim="800000"/>
            <a:headEnd/>
            <a:tailEnd/>
          </a:ln>
        </p:spPr>
      </p:pic>
      <p:pic>
        <p:nvPicPr>
          <p:cNvPr id="9" name="Picture 8"/>
          <p:cNvPicPr/>
          <p:nvPr/>
        </p:nvPicPr>
        <p:blipFill>
          <a:blip r:embed="rId6" cstate="print"/>
          <a:srcRect/>
          <a:stretch>
            <a:fillRect/>
          </a:stretch>
        </p:blipFill>
        <p:spPr bwMode="auto">
          <a:xfrm>
            <a:off x="755576" y="3717032"/>
            <a:ext cx="2551808" cy="2512580"/>
          </a:xfrm>
          <a:prstGeom prst="rect">
            <a:avLst/>
          </a:prstGeom>
          <a:noFill/>
          <a:ln w="9525">
            <a:noFill/>
            <a:miter lim="800000"/>
            <a:headEnd/>
            <a:tailEnd/>
          </a:ln>
        </p:spPr>
      </p:pic>
      <p:pic>
        <p:nvPicPr>
          <p:cNvPr id="10" name="Picture 9"/>
          <p:cNvPicPr/>
          <p:nvPr/>
        </p:nvPicPr>
        <p:blipFill>
          <a:blip r:embed="rId7" cstate="print"/>
          <a:srcRect/>
          <a:stretch>
            <a:fillRect/>
          </a:stretch>
        </p:blipFill>
        <p:spPr bwMode="auto">
          <a:xfrm>
            <a:off x="3491880" y="3717032"/>
            <a:ext cx="2514600" cy="2514600"/>
          </a:xfrm>
          <a:prstGeom prst="rect">
            <a:avLst/>
          </a:prstGeom>
          <a:noFill/>
          <a:ln w="9525">
            <a:noFill/>
            <a:miter lim="800000"/>
            <a:headEnd/>
            <a:tailEnd/>
          </a:ln>
        </p:spPr>
      </p:pic>
      <p:pic>
        <p:nvPicPr>
          <p:cNvPr id="11" name="Picture 10"/>
          <p:cNvPicPr/>
          <p:nvPr/>
        </p:nvPicPr>
        <p:blipFill>
          <a:blip r:embed="rId8" cstate="print"/>
          <a:srcRect/>
          <a:stretch>
            <a:fillRect/>
          </a:stretch>
        </p:blipFill>
        <p:spPr bwMode="auto">
          <a:xfrm>
            <a:off x="6084168" y="3645024"/>
            <a:ext cx="2590800" cy="2590800"/>
          </a:xfrm>
          <a:prstGeom prst="rect">
            <a:avLst/>
          </a:prstGeom>
          <a:noFill/>
          <a:ln w="9525">
            <a:noFill/>
            <a:miter lim="800000"/>
            <a:headEnd/>
            <a:tailEnd/>
          </a:ln>
        </p:spPr>
      </p:pic>
      <p:sp>
        <p:nvSpPr>
          <p:cNvPr id="1028" name="Text Box 4"/>
          <p:cNvSpPr txBox="1">
            <a:spLocks noChangeArrowheads="1"/>
          </p:cNvSpPr>
          <p:nvPr/>
        </p:nvSpPr>
        <p:spPr bwMode="auto">
          <a:xfrm>
            <a:off x="0" y="1988840"/>
            <a:ext cx="736600" cy="4397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dirty="0" smtClean="0">
                <a:ln>
                  <a:noFill/>
                </a:ln>
                <a:solidFill>
                  <a:schemeClr val="tx1"/>
                </a:solidFill>
                <a:effectLst/>
                <a:latin typeface="Times New Roman" pitchFamily="18" charset="0"/>
                <a:cs typeface="Arial" pitchFamily="34" charset="0"/>
              </a:rPr>
              <a:t>TIMSS (MATH)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Text Box 5"/>
          <p:cNvSpPr txBox="1">
            <a:spLocks noChangeArrowheads="1"/>
          </p:cNvSpPr>
          <p:nvPr/>
        </p:nvSpPr>
        <p:spPr bwMode="auto">
          <a:xfrm>
            <a:off x="0" y="4293096"/>
            <a:ext cx="736600" cy="4397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smtClean="0">
                <a:ln>
                  <a:noFill/>
                </a:ln>
                <a:solidFill>
                  <a:schemeClr val="tx1"/>
                </a:solidFill>
                <a:effectLst/>
                <a:latin typeface="Times New Roman" pitchFamily="18" charset="0"/>
                <a:cs typeface="Arial" pitchFamily="34" charset="0"/>
              </a:rPr>
              <a:t>TIMSS (SCI)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Text Box 6"/>
          <p:cNvSpPr txBox="1">
            <a:spLocks noChangeArrowheads="1"/>
          </p:cNvSpPr>
          <p:nvPr/>
        </p:nvSpPr>
        <p:spPr bwMode="auto">
          <a:xfrm>
            <a:off x="1835696" y="6237312"/>
            <a:ext cx="736600" cy="4397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smtClean="0">
                <a:ln>
                  <a:noFill/>
                </a:ln>
                <a:solidFill>
                  <a:schemeClr val="tx1"/>
                </a:solidFill>
                <a:effectLst/>
                <a:latin typeface="Times New Roman" pitchFamily="18" charset="0"/>
                <a:cs typeface="Arial" pitchFamily="34" charset="0"/>
              </a:rPr>
              <a:t>PISA (MATH)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Text Box 7"/>
          <p:cNvSpPr txBox="1">
            <a:spLocks noChangeArrowheads="1"/>
          </p:cNvSpPr>
          <p:nvPr/>
        </p:nvSpPr>
        <p:spPr bwMode="auto">
          <a:xfrm>
            <a:off x="4572000" y="6237312"/>
            <a:ext cx="736600" cy="4397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dirty="0" smtClean="0">
                <a:ln>
                  <a:noFill/>
                </a:ln>
                <a:solidFill>
                  <a:schemeClr val="tx1"/>
                </a:solidFill>
                <a:effectLst/>
                <a:latin typeface="Times New Roman" pitchFamily="18" charset="0"/>
                <a:cs typeface="Arial" pitchFamily="34" charset="0"/>
              </a:rPr>
              <a:t>PISA (READ)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2" name="Text Box 8"/>
          <p:cNvSpPr txBox="1">
            <a:spLocks noChangeArrowheads="1"/>
          </p:cNvSpPr>
          <p:nvPr/>
        </p:nvSpPr>
        <p:spPr bwMode="auto">
          <a:xfrm>
            <a:off x="7308304" y="6237312"/>
            <a:ext cx="574675" cy="4397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smtClean="0">
                <a:ln>
                  <a:noFill/>
                </a:ln>
                <a:solidFill>
                  <a:schemeClr val="tx1"/>
                </a:solidFill>
                <a:effectLst/>
                <a:latin typeface="Times New Roman" pitchFamily="18" charset="0"/>
                <a:cs typeface="Arial" pitchFamily="34" charset="0"/>
              </a:rPr>
              <a:t>PISA (SCI)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itle 1"/>
          <p:cNvSpPr>
            <a:spLocks noGrp="1"/>
          </p:cNvSpPr>
          <p:nvPr>
            <p:ph type="title"/>
          </p:nvPr>
        </p:nvSpPr>
        <p:spPr>
          <a:xfrm>
            <a:off x="0" y="-243408"/>
            <a:ext cx="9144000" cy="1070992"/>
          </a:xfrm>
        </p:spPr>
        <p:txBody>
          <a:bodyPr>
            <a:normAutofit/>
          </a:bodyPr>
          <a:lstStyle/>
          <a:p>
            <a:r>
              <a:rPr lang="en-GB" sz="3000" dirty="0" smtClean="0"/>
              <a:t>Change looking at different PISA/TIMSS combinations </a:t>
            </a:r>
            <a:endParaRPr lang="en-GB" sz="3000" dirty="0"/>
          </a:p>
        </p:txBody>
      </p:sp>
      <p:cxnSp>
        <p:nvCxnSpPr>
          <p:cNvPr id="18" name="AutoShape 2"/>
          <p:cNvCxnSpPr>
            <a:cxnSpLocks noChangeShapeType="1"/>
          </p:cNvCxnSpPr>
          <p:nvPr/>
        </p:nvCxnSpPr>
        <p:spPr bwMode="auto">
          <a:xfrm flipH="1">
            <a:off x="1259632" y="1052736"/>
            <a:ext cx="432047" cy="193228"/>
          </a:xfrm>
          <a:prstGeom prst="straightConnector1">
            <a:avLst/>
          </a:prstGeom>
          <a:noFill/>
          <a:ln w="69850">
            <a:solidFill>
              <a:srgbClr val="FF0000"/>
            </a:solidFill>
            <a:round/>
            <a:headEnd/>
            <a:tailEnd type="triangle" w="med" len="med"/>
          </a:ln>
        </p:spPr>
      </p:cxnSp>
      <p:cxnSp>
        <p:nvCxnSpPr>
          <p:cNvPr id="20" name="AutoShape 2"/>
          <p:cNvCxnSpPr>
            <a:cxnSpLocks noChangeShapeType="1"/>
          </p:cNvCxnSpPr>
          <p:nvPr/>
        </p:nvCxnSpPr>
        <p:spPr bwMode="auto">
          <a:xfrm flipH="1">
            <a:off x="3923928" y="1052736"/>
            <a:ext cx="432047" cy="193228"/>
          </a:xfrm>
          <a:prstGeom prst="straightConnector1">
            <a:avLst/>
          </a:prstGeom>
          <a:noFill/>
          <a:ln w="69850">
            <a:solidFill>
              <a:srgbClr val="FF0000"/>
            </a:solidFill>
            <a:round/>
            <a:headEnd/>
            <a:tailEnd type="triangle" w="med" len="med"/>
          </a:ln>
        </p:spPr>
      </p:cxnSp>
      <p:cxnSp>
        <p:nvCxnSpPr>
          <p:cNvPr id="21" name="AutoShape 2"/>
          <p:cNvCxnSpPr>
            <a:cxnSpLocks noChangeShapeType="1"/>
          </p:cNvCxnSpPr>
          <p:nvPr/>
        </p:nvCxnSpPr>
        <p:spPr bwMode="auto">
          <a:xfrm flipH="1">
            <a:off x="6876256" y="980728"/>
            <a:ext cx="432047" cy="193228"/>
          </a:xfrm>
          <a:prstGeom prst="straightConnector1">
            <a:avLst/>
          </a:prstGeom>
          <a:noFill/>
          <a:ln w="69850">
            <a:solidFill>
              <a:srgbClr val="FF0000"/>
            </a:solidFill>
            <a:round/>
            <a:headEnd/>
            <a:tailEnd type="triangle" w="med" len="med"/>
          </a:ln>
        </p:spPr>
      </p:cxnSp>
      <p:cxnSp>
        <p:nvCxnSpPr>
          <p:cNvPr id="22" name="AutoShape 2"/>
          <p:cNvCxnSpPr>
            <a:cxnSpLocks noChangeShapeType="1"/>
          </p:cNvCxnSpPr>
          <p:nvPr/>
        </p:nvCxnSpPr>
        <p:spPr bwMode="auto">
          <a:xfrm flipH="1">
            <a:off x="1259634" y="4221088"/>
            <a:ext cx="288030" cy="193228"/>
          </a:xfrm>
          <a:prstGeom prst="straightConnector1">
            <a:avLst/>
          </a:prstGeom>
          <a:noFill/>
          <a:ln w="69850">
            <a:solidFill>
              <a:srgbClr val="FF0000"/>
            </a:solidFill>
            <a:round/>
            <a:headEnd/>
            <a:tailEnd type="triangle" w="med" len="med"/>
          </a:ln>
        </p:spPr>
      </p:cxnSp>
      <p:cxnSp>
        <p:nvCxnSpPr>
          <p:cNvPr id="25" name="AutoShape 2"/>
          <p:cNvCxnSpPr>
            <a:cxnSpLocks noChangeShapeType="1"/>
          </p:cNvCxnSpPr>
          <p:nvPr/>
        </p:nvCxnSpPr>
        <p:spPr bwMode="auto">
          <a:xfrm flipH="1">
            <a:off x="3995936" y="4149080"/>
            <a:ext cx="288030" cy="193228"/>
          </a:xfrm>
          <a:prstGeom prst="straightConnector1">
            <a:avLst/>
          </a:prstGeom>
          <a:noFill/>
          <a:ln w="69850">
            <a:solidFill>
              <a:srgbClr val="FF0000"/>
            </a:solidFill>
            <a:round/>
            <a:headEnd/>
            <a:tailEnd type="triangle" w="med" len="med"/>
          </a:ln>
        </p:spPr>
      </p:cxnSp>
      <p:cxnSp>
        <p:nvCxnSpPr>
          <p:cNvPr id="26" name="AutoShape 2"/>
          <p:cNvCxnSpPr>
            <a:cxnSpLocks noChangeShapeType="1"/>
          </p:cNvCxnSpPr>
          <p:nvPr/>
        </p:nvCxnSpPr>
        <p:spPr bwMode="auto">
          <a:xfrm flipH="1">
            <a:off x="6804248" y="4149080"/>
            <a:ext cx="288030" cy="193228"/>
          </a:xfrm>
          <a:prstGeom prst="straightConnector1">
            <a:avLst/>
          </a:prstGeom>
          <a:noFill/>
          <a:ln w="69850">
            <a:solidFill>
              <a:srgbClr val="FF0000"/>
            </a:solidFill>
            <a:round/>
            <a:headEnd/>
            <a:tailEnd type="triangle" w="med" len="med"/>
          </a:ln>
        </p:spPr>
      </p:cxnSp>
      <p:sp>
        <p:nvSpPr>
          <p:cNvPr id="23" name="Slide Number Placeholder 22"/>
          <p:cNvSpPr>
            <a:spLocks noGrp="1"/>
          </p:cNvSpPr>
          <p:nvPr>
            <p:ph type="sldNum" sz="quarter" idx="12"/>
          </p:nvPr>
        </p:nvSpPr>
        <p:spPr/>
        <p:txBody>
          <a:bodyPr/>
          <a:lstStyle/>
          <a:p>
            <a:fld id="{7529E0B1-F174-4DCB-B17F-C5C5577EFA0C}" type="slidenum">
              <a:rPr lang="en-GB" smtClean="0"/>
              <a:pPr/>
              <a:t>24</a:t>
            </a:fld>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243408"/>
            <a:ext cx="9144000" cy="1070992"/>
          </a:xfrm>
        </p:spPr>
        <p:txBody>
          <a:bodyPr>
            <a:normAutofit/>
          </a:bodyPr>
          <a:lstStyle/>
          <a:p>
            <a:r>
              <a:rPr lang="en-GB" sz="3000" dirty="0" smtClean="0"/>
              <a:t>PISA </a:t>
            </a:r>
            <a:r>
              <a:rPr lang="en-GB" sz="3000" dirty="0" smtClean="0">
                <a:solidFill>
                  <a:srgbClr val="FF0000"/>
                </a:solidFill>
              </a:rPr>
              <a:t>2003</a:t>
            </a:r>
            <a:r>
              <a:rPr lang="en-GB" sz="3000" dirty="0" smtClean="0"/>
              <a:t>-2009 versus TIMSS </a:t>
            </a:r>
            <a:r>
              <a:rPr lang="en-GB" sz="3000" dirty="0" smtClean="0">
                <a:solidFill>
                  <a:srgbClr val="FF0000"/>
                </a:solidFill>
              </a:rPr>
              <a:t>2003</a:t>
            </a:r>
            <a:r>
              <a:rPr lang="en-GB" sz="3000" dirty="0" smtClean="0"/>
              <a:t>-2007 instead</a:t>
            </a:r>
            <a:endParaRPr lang="en-GB" sz="3000" dirty="0"/>
          </a:p>
        </p:txBody>
      </p:sp>
      <p:sp>
        <p:nvSpPr>
          <p:cNvPr id="5" name="Slide Number Placeholder 4"/>
          <p:cNvSpPr>
            <a:spLocks noGrp="1"/>
          </p:cNvSpPr>
          <p:nvPr>
            <p:ph type="sldNum" sz="quarter" idx="12"/>
          </p:nvPr>
        </p:nvSpPr>
        <p:spPr/>
        <p:txBody>
          <a:bodyPr/>
          <a:lstStyle/>
          <a:p>
            <a:fld id="{7529E0B1-F174-4DCB-B17F-C5C5577EFA0C}" type="slidenum">
              <a:rPr lang="en-GB" smtClean="0"/>
              <a:pPr/>
              <a:t>25</a:t>
            </a:fld>
            <a:endParaRPr lang="en-GB"/>
          </a:p>
        </p:txBody>
      </p:sp>
      <p:pic>
        <p:nvPicPr>
          <p:cNvPr id="8" name="Picture 7"/>
          <p:cNvPicPr/>
          <p:nvPr/>
        </p:nvPicPr>
        <p:blipFill>
          <a:blip r:embed="rId2" cstate="print"/>
          <a:srcRect/>
          <a:stretch>
            <a:fillRect/>
          </a:stretch>
        </p:blipFill>
        <p:spPr bwMode="auto">
          <a:xfrm>
            <a:off x="1187624" y="620688"/>
            <a:ext cx="6840760" cy="6237312"/>
          </a:xfrm>
          <a:prstGeom prst="rect">
            <a:avLst/>
          </a:prstGeom>
          <a:noFill/>
          <a:ln w="9525">
            <a:noFill/>
            <a:miter lim="800000"/>
            <a:headEnd/>
            <a:tailEnd/>
          </a:ln>
        </p:spPr>
      </p:pic>
      <p:cxnSp>
        <p:nvCxnSpPr>
          <p:cNvPr id="7" name="AutoShape 2"/>
          <p:cNvCxnSpPr>
            <a:cxnSpLocks noChangeShapeType="1"/>
          </p:cNvCxnSpPr>
          <p:nvPr/>
        </p:nvCxnSpPr>
        <p:spPr bwMode="auto">
          <a:xfrm flipH="1">
            <a:off x="2555776" y="1988840"/>
            <a:ext cx="864095" cy="409252"/>
          </a:xfrm>
          <a:prstGeom prst="straightConnector1">
            <a:avLst/>
          </a:prstGeom>
          <a:noFill/>
          <a:ln w="69850">
            <a:solidFill>
              <a:srgbClr val="FF0000"/>
            </a:solidFill>
            <a:round/>
            <a:headEnd/>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8229600" cy="1143000"/>
          </a:xfrm>
        </p:spPr>
        <p:txBody>
          <a:bodyPr>
            <a:normAutofit fontScale="90000"/>
          </a:bodyPr>
          <a:lstStyle/>
          <a:p>
            <a:r>
              <a:rPr lang="en-GB" dirty="0" smtClean="0"/>
              <a:t>Why might this conflict between PISA and TIMSS occur:</a:t>
            </a:r>
            <a:br>
              <a:rPr lang="en-GB" dirty="0" smtClean="0"/>
            </a:br>
            <a:r>
              <a:rPr lang="en-GB" dirty="0" smtClean="0"/>
              <a:t/>
            </a:r>
            <a:br>
              <a:rPr lang="en-GB" dirty="0" smtClean="0"/>
            </a:br>
            <a:r>
              <a:rPr lang="en-GB" dirty="0" smtClean="0"/>
              <a:t>Data issues</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26</a:t>
            </a:fld>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8229600" cy="1143000"/>
          </a:xfrm>
        </p:spPr>
        <p:txBody>
          <a:bodyPr>
            <a:normAutofit fontScale="90000"/>
          </a:bodyPr>
          <a:lstStyle/>
          <a:p>
            <a:r>
              <a:rPr lang="en-GB" dirty="0" smtClean="0"/>
              <a:t>Target population change 1:</a:t>
            </a:r>
            <a:br>
              <a:rPr lang="en-GB" dirty="0" smtClean="0"/>
            </a:br>
            <a:r>
              <a:rPr lang="en-GB" dirty="0" smtClean="0">
                <a:solidFill>
                  <a:srgbClr val="FF0000"/>
                </a:solidFill>
              </a:rPr>
              <a:t>WALES</a:t>
            </a:r>
            <a:endParaRPr lang="en-GB" dirty="0">
              <a:solidFill>
                <a:srgbClr val="FF0000"/>
              </a:solidFill>
            </a:endParaRPr>
          </a:p>
        </p:txBody>
      </p:sp>
      <p:sp>
        <p:nvSpPr>
          <p:cNvPr id="3" name="Slide Number Placeholder 2"/>
          <p:cNvSpPr>
            <a:spLocks noGrp="1"/>
          </p:cNvSpPr>
          <p:nvPr>
            <p:ph type="sldNum" sz="quarter" idx="12"/>
          </p:nvPr>
        </p:nvSpPr>
        <p:spPr/>
        <p:txBody>
          <a:bodyPr/>
          <a:lstStyle/>
          <a:p>
            <a:fld id="{7529E0B1-F174-4DCB-B17F-C5C5577EFA0C}" type="slidenum">
              <a:rPr lang="en-GB" smtClean="0"/>
              <a:pPr/>
              <a:t>27</a:t>
            </a:fld>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1400"/>
            <a:ext cx="8435280" cy="706090"/>
          </a:xfrm>
        </p:spPr>
        <p:txBody>
          <a:bodyPr>
            <a:normAutofit fontScale="90000"/>
          </a:bodyPr>
          <a:lstStyle/>
          <a:p>
            <a:r>
              <a:rPr lang="en-GB" dirty="0" smtClean="0"/>
              <a:t>Data issues – TARGET POPULATION 1</a:t>
            </a:r>
            <a:endParaRPr lang="en-GB" dirty="0"/>
          </a:p>
        </p:txBody>
      </p:sp>
      <p:sp>
        <p:nvSpPr>
          <p:cNvPr id="3" name="Content Placeholder 2"/>
          <p:cNvSpPr>
            <a:spLocks noGrp="1"/>
          </p:cNvSpPr>
          <p:nvPr>
            <p:ph idx="1"/>
          </p:nvPr>
        </p:nvSpPr>
        <p:spPr>
          <a:xfrm>
            <a:off x="0" y="692696"/>
            <a:ext cx="8784976" cy="5616624"/>
          </a:xfrm>
        </p:spPr>
        <p:txBody>
          <a:bodyPr>
            <a:normAutofit lnSpcReduction="10000"/>
          </a:bodyPr>
          <a:lstStyle/>
          <a:p>
            <a:pPr marL="514350" indent="-514350">
              <a:buNone/>
            </a:pPr>
            <a:r>
              <a:rPr lang="en-GB" sz="2600" dirty="0" smtClean="0"/>
              <a:t>	Children from Wales were </a:t>
            </a:r>
            <a:r>
              <a:rPr lang="en-GB" sz="2600" u="sng" dirty="0" smtClean="0">
                <a:solidFill>
                  <a:srgbClr val="FF0000"/>
                </a:solidFill>
              </a:rPr>
              <a:t>not</a:t>
            </a:r>
            <a:r>
              <a:rPr lang="en-GB" sz="2600" dirty="0" smtClean="0"/>
              <a:t> included in PISA 2000 (but were from 2003 onwards).</a:t>
            </a:r>
          </a:p>
          <a:p>
            <a:pPr marL="514350" indent="-514350">
              <a:buNone/>
            </a:pPr>
            <a:endParaRPr lang="en-GB" sz="2600" dirty="0" smtClean="0"/>
          </a:p>
          <a:p>
            <a:pPr marL="514350" indent="-514350">
              <a:buNone/>
            </a:pPr>
            <a:r>
              <a:rPr lang="en-GB" sz="2600" dirty="0" smtClean="0"/>
              <a:t>	Children from Wales typically perform worse than those from England:</a:t>
            </a:r>
          </a:p>
          <a:p>
            <a:pPr marL="514350" indent="-514350">
              <a:buNone/>
            </a:pPr>
            <a:endParaRPr lang="en-GB" sz="2600" dirty="0" smtClean="0"/>
          </a:p>
          <a:p>
            <a:pPr marL="914400" lvl="1" indent="-514350"/>
            <a:r>
              <a:rPr lang="en-GB" sz="2200" dirty="0" smtClean="0"/>
              <a:t>Average PISA score for England (492)</a:t>
            </a:r>
          </a:p>
          <a:p>
            <a:pPr marL="914400" lvl="1" indent="-514350"/>
            <a:r>
              <a:rPr lang="en-GB" sz="2200" dirty="0" smtClean="0"/>
              <a:t>Average PISA score for Wales (472)	</a:t>
            </a:r>
          </a:p>
          <a:p>
            <a:pPr marL="514350" indent="-514350">
              <a:buNone/>
            </a:pPr>
            <a:endParaRPr lang="en-GB" sz="2600" dirty="0" smtClean="0"/>
          </a:p>
          <a:p>
            <a:pPr marL="514350" indent="-514350">
              <a:buNone/>
            </a:pPr>
            <a:r>
              <a:rPr lang="en-GB" sz="2600" dirty="0" smtClean="0"/>
              <a:t>	Hence potentially </a:t>
            </a:r>
            <a:r>
              <a:rPr lang="en-GB" sz="2600" u="sng" dirty="0" smtClean="0">
                <a:solidFill>
                  <a:srgbClr val="FF0000"/>
                </a:solidFill>
              </a:rPr>
              <a:t>drags down</a:t>
            </a:r>
            <a:r>
              <a:rPr lang="en-GB" sz="2600" dirty="0" smtClean="0">
                <a:solidFill>
                  <a:srgbClr val="FF0000"/>
                </a:solidFill>
              </a:rPr>
              <a:t> </a:t>
            </a:r>
            <a:r>
              <a:rPr lang="en-GB" sz="2600" dirty="0" smtClean="0"/>
              <a:t>the score for England in later PISA waves……</a:t>
            </a:r>
          </a:p>
          <a:p>
            <a:pPr marL="514350" indent="-514350">
              <a:buNone/>
            </a:pPr>
            <a:endParaRPr lang="en-GB" sz="2600" u="sng" dirty="0" smtClean="0">
              <a:solidFill>
                <a:srgbClr val="FF0000"/>
              </a:solidFill>
            </a:endParaRPr>
          </a:p>
          <a:p>
            <a:pPr marL="514350" indent="-514350">
              <a:buNone/>
            </a:pPr>
            <a:r>
              <a:rPr lang="en-GB" sz="2600" dirty="0" smtClean="0"/>
              <a:t>	…… does this have much impact?</a:t>
            </a:r>
          </a:p>
          <a:p>
            <a:pPr marL="514350" indent="-514350">
              <a:buNone/>
            </a:pPr>
            <a:endParaRPr lang="en-GB" sz="2600" dirty="0" smtClean="0"/>
          </a:p>
          <a:p>
            <a:pPr marL="514350" indent="-514350">
              <a:buNone/>
            </a:pPr>
            <a:endParaRPr lang="en-GB" sz="2600" dirty="0" smtClean="0"/>
          </a:p>
          <a:p>
            <a:pPr marL="514350" indent="-514350">
              <a:buNone/>
            </a:pP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28</a:t>
            </a:fld>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352928" cy="692696"/>
          </a:xfrm>
        </p:spPr>
        <p:txBody>
          <a:bodyPr>
            <a:normAutofit fontScale="90000"/>
          </a:bodyPr>
          <a:lstStyle/>
          <a:p>
            <a:r>
              <a:rPr lang="en-GB" dirty="0" smtClean="0"/>
              <a:t>Trend in PISA test scores when excluding Wales</a:t>
            </a:r>
            <a:endParaRPr lang="en-GB" dirty="0"/>
          </a:p>
        </p:txBody>
      </p:sp>
      <p:graphicFrame>
        <p:nvGraphicFramePr>
          <p:cNvPr id="4" name="Chart 3"/>
          <p:cNvGraphicFramePr/>
          <p:nvPr/>
        </p:nvGraphicFramePr>
        <p:xfrm>
          <a:off x="539552" y="764704"/>
          <a:ext cx="7912918" cy="5514355"/>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7529E0B1-F174-4DCB-B17F-C5C5577EFA0C}" type="slidenum">
              <a:rPr lang="en-GB" smtClean="0"/>
              <a:pPr/>
              <a:t>29</a:t>
            </a:fld>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8229600" cy="1143000"/>
          </a:xfrm>
        </p:spPr>
        <p:txBody>
          <a:bodyPr>
            <a:normAutofit fontScale="90000"/>
          </a:bodyPr>
          <a:lstStyle/>
          <a:p>
            <a:r>
              <a:rPr lang="en-GB" dirty="0" smtClean="0"/>
              <a:t>Target population change 2:</a:t>
            </a:r>
            <a:br>
              <a:rPr lang="en-GB" dirty="0" smtClean="0"/>
            </a:br>
            <a:r>
              <a:rPr lang="en-GB" dirty="0" smtClean="0">
                <a:solidFill>
                  <a:srgbClr val="FF0000"/>
                </a:solidFill>
              </a:rPr>
              <a:t>Year 10/Year 11 pupils</a:t>
            </a:r>
            <a:endParaRPr lang="en-GB" dirty="0">
              <a:solidFill>
                <a:srgbClr val="FF0000"/>
              </a:solidFill>
            </a:endParaRPr>
          </a:p>
        </p:txBody>
      </p:sp>
      <p:sp>
        <p:nvSpPr>
          <p:cNvPr id="3" name="Slide Number Placeholder 2"/>
          <p:cNvSpPr>
            <a:spLocks noGrp="1"/>
          </p:cNvSpPr>
          <p:nvPr>
            <p:ph type="sldNum" sz="quarter" idx="12"/>
          </p:nvPr>
        </p:nvSpPr>
        <p:spPr/>
        <p:txBody>
          <a:bodyPr/>
          <a:lstStyle/>
          <a:p>
            <a:fld id="{7529E0B1-F174-4DCB-B17F-C5C5577EFA0C}" type="slidenum">
              <a:rPr lang="en-GB" smtClean="0"/>
              <a:pPr/>
              <a:t>30</a:t>
            </a:fld>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71400"/>
            <a:ext cx="8435280" cy="706090"/>
          </a:xfrm>
        </p:spPr>
        <p:txBody>
          <a:bodyPr>
            <a:normAutofit fontScale="90000"/>
          </a:bodyPr>
          <a:lstStyle/>
          <a:p>
            <a:r>
              <a:rPr lang="en-GB" dirty="0" smtClean="0"/>
              <a:t>Data issues – TARGET POPULATION 2</a:t>
            </a:r>
            <a:endParaRPr lang="en-GB" dirty="0"/>
          </a:p>
        </p:txBody>
      </p:sp>
      <p:sp>
        <p:nvSpPr>
          <p:cNvPr id="3" name="Content Placeholder 2"/>
          <p:cNvSpPr>
            <a:spLocks noGrp="1"/>
          </p:cNvSpPr>
          <p:nvPr>
            <p:ph idx="1"/>
          </p:nvPr>
        </p:nvSpPr>
        <p:spPr>
          <a:xfrm>
            <a:off x="179512" y="764704"/>
            <a:ext cx="8784976" cy="5616624"/>
          </a:xfrm>
        </p:spPr>
        <p:txBody>
          <a:bodyPr>
            <a:normAutofit/>
          </a:bodyPr>
          <a:lstStyle/>
          <a:p>
            <a:pPr marL="514350" indent="-514350">
              <a:buNone/>
            </a:pPr>
            <a:endParaRPr lang="en-GB" sz="2600" dirty="0" smtClean="0"/>
          </a:p>
          <a:p>
            <a:pPr marL="514350" indent="-514350">
              <a:buNone/>
            </a:pPr>
            <a:r>
              <a:rPr lang="en-GB" sz="2600" dirty="0" smtClean="0"/>
              <a:t>	</a:t>
            </a:r>
          </a:p>
          <a:p>
            <a:pPr marL="514350" indent="-514350">
              <a:buNone/>
            </a:pPr>
            <a:endParaRPr lang="en-GB" sz="2600" dirty="0" smtClean="0"/>
          </a:p>
          <a:p>
            <a:pPr marL="514350" indent="-514350">
              <a:buNone/>
            </a:pPr>
            <a:endParaRPr lang="en-GB" sz="2600" dirty="0"/>
          </a:p>
        </p:txBody>
      </p:sp>
      <p:sp>
        <p:nvSpPr>
          <p:cNvPr id="4" name="Rectangle 3"/>
          <p:cNvSpPr/>
          <p:nvPr/>
        </p:nvSpPr>
        <p:spPr>
          <a:xfrm>
            <a:off x="251520" y="692696"/>
            <a:ext cx="8568952" cy="7448193"/>
          </a:xfrm>
          <a:prstGeom prst="rect">
            <a:avLst/>
          </a:prstGeom>
        </p:spPr>
        <p:txBody>
          <a:bodyPr wrap="square">
            <a:spAutoFit/>
          </a:bodyPr>
          <a:lstStyle/>
          <a:p>
            <a:pPr marL="514350" indent="-514350"/>
            <a:r>
              <a:rPr lang="en-GB" sz="2600" dirty="0" smtClean="0"/>
              <a:t>	PISA 2000 / 2003 are </a:t>
            </a:r>
            <a:r>
              <a:rPr lang="en-GB" sz="2600" u="sng" dirty="0" smtClean="0">
                <a:solidFill>
                  <a:srgbClr val="FF0000"/>
                </a:solidFill>
              </a:rPr>
              <a:t>AGE BASED</a:t>
            </a:r>
            <a:r>
              <a:rPr lang="en-GB" sz="2600" dirty="0" smtClean="0"/>
              <a:t> samples (children born in the same calendar year)</a:t>
            </a:r>
          </a:p>
          <a:p>
            <a:pPr marL="514350" indent="-514350"/>
            <a:endParaRPr lang="en-GB" sz="2200" dirty="0" smtClean="0"/>
          </a:p>
          <a:p>
            <a:pPr marL="971550" lvl="1" indent="-514350">
              <a:buFontTx/>
              <a:buChar char="-"/>
            </a:pPr>
            <a:r>
              <a:rPr lang="en-GB" sz="2200" dirty="0" smtClean="0"/>
              <a:t>Thus PISA 2000 / 2003 includes both year 10 (a third) and year 11 (two-thirds) pupils</a:t>
            </a:r>
          </a:p>
          <a:p>
            <a:pPr marL="514350" indent="-514350">
              <a:buNone/>
            </a:pPr>
            <a:endParaRPr lang="en-GB" sz="2600" dirty="0" smtClean="0"/>
          </a:p>
          <a:p>
            <a:pPr marL="514350" indent="-514350">
              <a:buNone/>
            </a:pPr>
            <a:r>
              <a:rPr lang="en-GB" sz="2600" dirty="0" smtClean="0"/>
              <a:t>	PISA 2006 / 2009 are (for all intents and purposes) </a:t>
            </a:r>
            <a:r>
              <a:rPr lang="en-GB" sz="2600" u="sng" dirty="0" smtClean="0">
                <a:solidFill>
                  <a:srgbClr val="FF0000"/>
                </a:solidFill>
              </a:rPr>
              <a:t>GRADE BASED</a:t>
            </a:r>
            <a:r>
              <a:rPr lang="en-GB" sz="2600" dirty="0" smtClean="0"/>
              <a:t> samples</a:t>
            </a:r>
            <a:endParaRPr lang="en-GB" sz="2600" u="sng" dirty="0" smtClean="0">
              <a:solidFill>
                <a:srgbClr val="FF0000"/>
              </a:solidFill>
            </a:endParaRPr>
          </a:p>
          <a:p>
            <a:pPr marL="514350" indent="-514350">
              <a:buNone/>
            </a:pPr>
            <a:endParaRPr lang="en-GB" sz="2600" dirty="0" smtClean="0"/>
          </a:p>
          <a:p>
            <a:pPr marL="514350" lvl="1" indent="-514350"/>
            <a:r>
              <a:rPr lang="en-GB" sz="2200" dirty="0" smtClean="0"/>
              <a:t>	- 	Thus 99.6%  of PISA 2006 / 2009 pupils are year 11 pupils</a:t>
            </a:r>
          </a:p>
          <a:p>
            <a:pPr marL="514350" indent="-514350">
              <a:buNone/>
            </a:pPr>
            <a:endParaRPr lang="en-GB" sz="2600" dirty="0" smtClean="0"/>
          </a:p>
          <a:p>
            <a:pPr marL="514350" indent="-514350">
              <a:buNone/>
            </a:pPr>
            <a:r>
              <a:rPr lang="en-GB" sz="2600" dirty="0" smtClean="0"/>
              <a:t>	England had </a:t>
            </a:r>
            <a:r>
              <a:rPr lang="en-GB" sz="2600" u="sng" dirty="0" smtClean="0">
                <a:solidFill>
                  <a:srgbClr val="FF0000"/>
                </a:solidFill>
              </a:rPr>
              <a:t>special dispensation</a:t>
            </a:r>
            <a:r>
              <a:rPr lang="en-GB" sz="2600" dirty="0" smtClean="0">
                <a:solidFill>
                  <a:srgbClr val="FF0000"/>
                </a:solidFill>
              </a:rPr>
              <a:t> </a:t>
            </a:r>
            <a:r>
              <a:rPr lang="en-GB" sz="2600" dirty="0" smtClean="0"/>
              <a:t>to make this change</a:t>
            </a:r>
          </a:p>
          <a:p>
            <a:pPr marL="514350" indent="-514350">
              <a:buNone/>
            </a:pPr>
            <a:endParaRPr lang="en-GB" sz="2600" dirty="0" smtClean="0"/>
          </a:p>
          <a:p>
            <a:pPr marL="514350" indent="-514350">
              <a:buNone/>
            </a:pPr>
            <a:r>
              <a:rPr lang="en-GB" sz="2600" dirty="0" smtClean="0"/>
              <a:t>	</a:t>
            </a:r>
            <a:r>
              <a:rPr lang="en-GB" sz="2600" u="sng" dirty="0" smtClean="0"/>
              <a:t>Implications</a:t>
            </a:r>
          </a:p>
          <a:p>
            <a:pPr marL="514350" indent="-514350">
              <a:buNone/>
            </a:pPr>
            <a:r>
              <a:rPr lang="en-GB" sz="2600" dirty="0" smtClean="0"/>
              <a:t>	Potential impact upon </a:t>
            </a:r>
            <a:r>
              <a:rPr lang="en-GB" sz="2600" dirty="0" smtClean="0">
                <a:solidFill>
                  <a:srgbClr val="FF0000"/>
                </a:solidFill>
              </a:rPr>
              <a:t>average performance</a:t>
            </a:r>
          </a:p>
          <a:p>
            <a:pPr marL="514350" indent="-514350">
              <a:buNone/>
            </a:pPr>
            <a:r>
              <a:rPr lang="en-GB" sz="2600" dirty="0" smtClean="0"/>
              <a:t>	</a:t>
            </a:r>
            <a:r>
              <a:rPr lang="en-GB" sz="2600" dirty="0" smtClean="0">
                <a:solidFill>
                  <a:srgbClr val="FF0000"/>
                </a:solidFill>
              </a:rPr>
              <a:t>Educational inequality</a:t>
            </a:r>
            <a:r>
              <a:rPr lang="en-GB" sz="2600" dirty="0" smtClean="0"/>
              <a:t> …..</a:t>
            </a:r>
          </a:p>
          <a:p>
            <a:pPr marL="514350" indent="-514350">
              <a:buNone/>
            </a:pPr>
            <a:r>
              <a:rPr lang="en-GB" sz="2600" dirty="0" smtClean="0"/>
              <a:t> </a:t>
            </a:r>
          </a:p>
          <a:p>
            <a:pPr marL="514350" indent="-514350">
              <a:buNone/>
            </a:pPr>
            <a:r>
              <a:rPr lang="en-GB" sz="2600" dirty="0" smtClean="0"/>
              <a:t>	</a:t>
            </a:r>
          </a:p>
          <a:p>
            <a:pPr marL="514350" indent="-514350">
              <a:buNone/>
            </a:pPr>
            <a:endParaRPr lang="en-GB" sz="2600" dirty="0" smtClean="0"/>
          </a:p>
        </p:txBody>
      </p:sp>
      <p:sp>
        <p:nvSpPr>
          <p:cNvPr id="5" name="Slide Number Placeholder 4"/>
          <p:cNvSpPr>
            <a:spLocks noGrp="1"/>
          </p:cNvSpPr>
          <p:nvPr>
            <p:ph type="sldNum" sz="quarter" idx="12"/>
          </p:nvPr>
        </p:nvSpPr>
        <p:spPr/>
        <p:txBody>
          <a:bodyPr/>
          <a:lstStyle/>
          <a:p>
            <a:fld id="{7529E0B1-F174-4DCB-B17F-C5C5577EFA0C}" type="slidenum">
              <a:rPr lang="en-GB" smtClean="0"/>
              <a:pPr/>
              <a:t>31</a:t>
            </a:fld>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9552" y="692696"/>
          <a:ext cx="8136898" cy="4968556"/>
        </p:xfrm>
        <a:graphic>
          <a:graphicData uri="http://schemas.openxmlformats.org/drawingml/2006/table">
            <a:tbl>
              <a:tblPr/>
              <a:tblGrid>
                <a:gridCol w="1344942"/>
                <a:gridCol w="859594"/>
                <a:gridCol w="833279"/>
                <a:gridCol w="833279"/>
                <a:gridCol w="833279"/>
                <a:gridCol w="833279"/>
                <a:gridCol w="833279"/>
                <a:gridCol w="833279"/>
                <a:gridCol w="932688"/>
              </a:tblGrid>
              <a:tr h="292268">
                <a:tc>
                  <a:txBody>
                    <a:bodyPr/>
                    <a:lstStyle/>
                    <a:p>
                      <a:pPr algn="ctr">
                        <a:lnSpc>
                          <a:spcPct val="115000"/>
                        </a:lnSpc>
                        <a:spcAft>
                          <a:spcPts val="0"/>
                        </a:spcAft>
                      </a:pPr>
                      <a:r>
                        <a:rPr lang="en-GB" sz="1400" dirty="0">
                          <a:solidFill>
                            <a:srgbClr val="000000"/>
                          </a:solidFill>
                          <a:latin typeface="Calibri"/>
                          <a:ea typeface="Times New Roman"/>
                          <a:cs typeface="Calibri"/>
                        </a:rPr>
                        <a:t> </a:t>
                      </a:r>
                      <a:endParaRPr lang="en-GB" sz="1400" dirty="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en-GB" sz="1400">
                          <a:solidFill>
                            <a:srgbClr val="000000"/>
                          </a:solidFill>
                          <a:latin typeface="Calibri"/>
                          <a:ea typeface="Times New Roman"/>
                          <a:cs typeface="Calibri"/>
                        </a:rPr>
                        <a:t>PISA 2000</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gridSpan="2">
                  <a:txBody>
                    <a:bodyPr/>
                    <a:lstStyle/>
                    <a:p>
                      <a:pPr algn="ctr">
                        <a:lnSpc>
                          <a:spcPct val="115000"/>
                        </a:lnSpc>
                        <a:spcAft>
                          <a:spcPts val="0"/>
                        </a:spcAft>
                      </a:pPr>
                      <a:r>
                        <a:rPr lang="en-GB" sz="1400">
                          <a:solidFill>
                            <a:srgbClr val="000000"/>
                          </a:solidFill>
                          <a:latin typeface="Calibri"/>
                          <a:ea typeface="Times New Roman"/>
                          <a:cs typeface="Calibri"/>
                        </a:rPr>
                        <a:t>PISA 2003</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gridSpan="2">
                  <a:txBody>
                    <a:bodyPr/>
                    <a:lstStyle/>
                    <a:p>
                      <a:pPr algn="ctr">
                        <a:lnSpc>
                          <a:spcPct val="115000"/>
                        </a:lnSpc>
                        <a:spcAft>
                          <a:spcPts val="0"/>
                        </a:spcAft>
                      </a:pPr>
                      <a:r>
                        <a:rPr lang="en-GB" sz="1400">
                          <a:solidFill>
                            <a:srgbClr val="000000"/>
                          </a:solidFill>
                          <a:latin typeface="Calibri"/>
                          <a:ea typeface="Times New Roman"/>
                          <a:cs typeface="Calibri"/>
                        </a:rPr>
                        <a:t>PISA 2006</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gridSpan="2">
                  <a:txBody>
                    <a:bodyPr/>
                    <a:lstStyle/>
                    <a:p>
                      <a:pPr algn="ctr">
                        <a:lnSpc>
                          <a:spcPct val="115000"/>
                        </a:lnSpc>
                        <a:spcAft>
                          <a:spcPts val="0"/>
                        </a:spcAft>
                      </a:pPr>
                      <a:r>
                        <a:rPr lang="en-GB" sz="1400">
                          <a:solidFill>
                            <a:srgbClr val="000000"/>
                          </a:solidFill>
                          <a:latin typeface="Calibri"/>
                          <a:ea typeface="Times New Roman"/>
                          <a:cs typeface="Calibri"/>
                        </a:rPr>
                        <a:t>PISA 2009</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r>
              <a:tr h="584536">
                <a:tc>
                  <a:txBody>
                    <a:bodyPr/>
                    <a:lstStyle/>
                    <a:p>
                      <a:pPr>
                        <a:lnSpc>
                          <a:spcPct val="115000"/>
                        </a:lnSpc>
                      </a:pPr>
                      <a:endParaRPr lang="en-GB" sz="1400" dirty="0">
                        <a:latin typeface="Calibri"/>
                        <a:ea typeface="Times New Roman"/>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Birth year</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Grade</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Birth year</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Grade</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Birth year</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Grade</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Birth year</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ctr">
                        <a:lnSpc>
                          <a:spcPct val="115000"/>
                        </a:lnSpc>
                        <a:spcAft>
                          <a:spcPts val="0"/>
                        </a:spcAft>
                      </a:pPr>
                      <a:r>
                        <a:rPr lang="en-GB" sz="1400">
                          <a:solidFill>
                            <a:srgbClr val="000000"/>
                          </a:solidFill>
                          <a:latin typeface="Calibri"/>
                          <a:ea typeface="Times New Roman"/>
                          <a:cs typeface="Calibri"/>
                        </a:rPr>
                        <a:t>Grade</a:t>
                      </a:r>
                      <a:endParaRPr lang="en-GB" sz="1400">
                        <a:latin typeface="Calibri"/>
                        <a:ea typeface="Calibri"/>
                        <a:cs typeface="Times New Roman"/>
                      </a:endParaRPr>
                    </a:p>
                  </a:txBody>
                  <a:tcPr marL="59334" marR="59334" marT="0" marB="0" anchor="b">
                    <a:lnL>
                      <a:noFill/>
                    </a:lnL>
                    <a:lnR>
                      <a:noFill/>
                    </a:lnR>
                    <a:lnT>
                      <a:noFill/>
                    </a:lnT>
                    <a:lnB>
                      <a:noFill/>
                    </a:lnB>
                  </a:tcPr>
                </a:tc>
              </a:tr>
              <a:tr h="584536">
                <a:tc>
                  <a:txBody>
                    <a:bodyPr/>
                    <a:lstStyle/>
                    <a:p>
                      <a:pPr>
                        <a:lnSpc>
                          <a:spcPct val="115000"/>
                        </a:lnSpc>
                        <a:spcAft>
                          <a:spcPts val="0"/>
                        </a:spcAft>
                      </a:pPr>
                      <a:r>
                        <a:rPr lang="en-GB" sz="1400">
                          <a:solidFill>
                            <a:srgbClr val="000000"/>
                          </a:solidFill>
                          <a:latin typeface="Calibri"/>
                          <a:ea typeface="Times New Roman"/>
                          <a:cs typeface="Calibri"/>
                        </a:rPr>
                        <a:t>Birth month</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st01q03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Year 11</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st02q03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Year 11</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ST03Q03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Year 11</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ST03Q03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400">
                          <a:solidFill>
                            <a:srgbClr val="000000"/>
                          </a:solidFill>
                          <a:latin typeface="Calibri"/>
                          <a:ea typeface="Times New Roman"/>
                          <a:cs typeface="Calibri"/>
                        </a:rPr>
                        <a:t>% Year 11</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tcPr>
                </a:tc>
              </a:tr>
              <a:tr h="292268">
                <a:tc>
                  <a:txBody>
                    <a:bodyPr/>
                    <a:lstStyle/>
                    <a:p>
                      <a:pPr>
                        <a:lnSpc>
                          <a:spcPct val="115000"/>
                        </a:lnSpc>
                        <a:spcAft>
                          <a:spcPts val="0"/>
                        </a:spcAft>
                      </a:pPr>
                      <a:r>
                        <a:rPr lang="en-GB" sz="1400">
                          <a:solidFill>
                            <a:srgbClr val="000000"/>
                          </a:solidFill>
                          <a:latin typeface="Calibri"/>
                          <a:ea typeface="Times New Roman"/>
                          <a:cs typeface="Calibri"/>
                        </a:rPr>
                        <a:t>January</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98.7</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82.3</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99.8</a:t>
                      </a:r>
                      <a:endParaRPr lang="en-GB" sz="1400">
                        <a:latin typeface="Calibri"/>
                        <a:ea typeface="Calibri"/>
                        <a:cs typeface="Times New Roman"/>
                      </a:endParaRPr>
                    </a:p>
                  </a:txBody>
                  <a:tcPr marL="59334" marR="59334" marT="0" marB="0" anchor="b">
                    <a:lnL>
                      <a:noFill/>
                    </a:lnL>
                    <a:lnR>
                      <a:noFill/>
                    </a:lnR>
                    <a:lnT w="12700" cap="flat" cmpd="sng" algn="ctr">
                      <a:solidFill>
                        <a:srgbClr val="000000"/>
                      </a:solidFill>
                      <a:prstDash val="solid"/>
                      <a:round/>
                      <a:headEnd type="none" w="med" len="med"/>
                      <a:tailEnd type="none" w="med" len="med"/>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February</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99.3</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82.0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March</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99.5</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April</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98.6</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99.3</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May</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98.8</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99.8</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99.4</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June</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99.8</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July</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98.6</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99.3</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August</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96.4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1991</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1994</a:t>
                      </a:r>
                      <a:endParaRPr lang="en-GB" sz="1400">
                        <a:latin typeface="Calibri"/>
                        <a:ea typeface="Calibri"/>
                        <a:cs typeface="Times New Roman"/>
                      </a:endParaRPr>
                    </a:p>
                  </a:txBody>
                  <a:tcPr marL="59334" marR="59334"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Calibri"/>
                          <a:ea typeface="Times New Roman"/>
                          <a:cs typeface="Calibri"/>
                        </a:rPr>
                        <a:t>98.9</a:t>
                      </a:r>
                      <a:endParaRPr lang="en-GB" sz="1400">
                        <a:latin typeface="Calibri"/>
                        <a:ea typeface="Calibri"/>
                        <a:cs typeface="Times New Roman"/>
                      </a:endParaRPr>
                    </a:p>
                  </a:txBody>
                  <a:tcPr marL="59334" marR="59334" marT="0" marB="0" anchor="b">
                    <a:lnL>
                      <a:noFill/>
                    </a:lnL>
                    <a:lnR>
                      <a:noFill/>
                    </a:lnR>
                    <a:lnT>
                      <a:noFill/>
                    </a:lnT>
                    <a:lnB>
                      <a:noFill/>
                    </a:lnB>
                  </a:tcPr>
                </a:tc>
              </a:tr>
              <a:tr h="292268">
                <a:tc>
                  <a:txBody>
                    <a:bodyPr/>
                    <a:lstStyle/>
                    <a:p>
                      <a:pPr>
                        <a:lnSpc>
                          <a:spcPct val="115000"/>
                        </a:lnSpc>
                        <a:spcAft>
                          <a:spcPts val="0"/>
                        </a:spcAft>
                      </a:pPr>
                      <a:r>
                        <a:rPr lang="en-GB" sz="1400">
                          <a:solidFill>
                            <a:srgbClr val="000000"/>
                          </a:solidFill>
                          <a:latin typeface="Calibri"/>
                          <a:ea typeface="Times New Roman"/>
                          <a:cs typeface="Calibri"/>
                        </a:rPr>
                        <a:t>September</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2.2</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0.9</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99.5</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1993</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99.4</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r>
              <a:tr h="292268">
                <a:tc>
                  <a:txBody>
                    <a:bodyPr/>
                    <a:lstStyle/>
                    <a:p>
                      <a:pPr>
                        <a:lnSpc>
                          <a:spcPct val="115000"/>
                        </a:lnSpc>
                        <a:spcAft>
                          <a:spcPts val="0"/>
                        </a:spcAft>
                      </a:pPr>
                      <a:r>
                        <a:rPr lang="en-GB" sz="1400">
                          <a:solidFill>
                            <a:srgbClr val="000000"/>
                          </a:solidFill>
                          <a:latin typeface="Calibri"/>
                          <a:ea typeface="Times New Roman"/>
                          <a:cs typeface="Calibri"/>
                        </a:rPr>
                        <a:t>October</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0.6</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99.8</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1993</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r>
              <a:tr h="292268">
                <a:tc>
                  <a:txBody>
                    <a:bodyPr/>
                    <a:lstStyle/>
                    <a:p>
                      <a:pPr>
                        <a:lnSpc>
                          <a:spcPct val="115000"/>
                        </a:lnSpc>
                        <a:spcAft>
                          <a:spcPts val="0"/>
                        </a:spcAft>
                      </a:pPr>
                      <a:r>
                        <a:rPr lang="en-GB" sz="1400">
                          <a:solidFill>
                            <a:srgbClr val="000000"/>
                          </a:solidFill>
                          <a:latin typeface="Calibri"/>
                          <a:ea typeface="Times New Roman"/>
                          <a:cs typeface="Calibri"/>
                        </a:rPr>
                        <a:t>November</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0.5</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2.0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100.0</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1993</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99.7</a:t>
                      </a:r>
                      <a:endParaRPr lang="en-GB" sz="1400">
                        <a:latin typeface="Calibri"/>
                        <a:ea typeface="Calibri"/>
                        <a:cs typeface="Times New Roman"/>
                      </a:endParaRPr>
                    </a:p>
                  </a:txBody>
                  <a:tcPr marL="59334" marR="59334" marT="0" marB="0" anchor="b">
                    <a:lnL>
                      <a:noFill/>
                    </a:lnL>
                    <a:lnR>
                      <a:noFill/>
                    </a:lnR>
                    <a:lnT>
                      <a:noFill/>
                    </a:lnT>
                    <a:lnB>
                      <a:noFill/>
                    </a:lnB>
                    <a:solidFill>
                      <a:srgbClr val="D9D9D9"/>
                    </a:solidFill>
                  </a:tcPr>
                </a:tc>
              </a:tr>
              <a:tr h="292268">
                <a:tc>
                  <a:txBody>
                    <a:bodyPr/>
                    <a:lstStyle/>
                    <a:p>
                      <a:pPr>
                        <a:lnSpc>
                          <a:spcPct val="115000"/>
                        </a:lnSpc>
                        <a:spcAft>
                          <a:spcPts val="0"/>
                        </a:spcAft>
                      </a:pPr>
                      <a:r>
                        <a:rPr lang="en-GB" sz="1400">
                          <a:solidFill>
                            <a:srgbClr val="000000"/>
                          </a:solidFill>
                          <a:latin typeface="Calibri"/>
                          <a:ea typeface="Times New Roman"/>
                          <a:cs typeface="Calibri"/>
                        </a:rPr>
                        <a:t>December</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1984</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0.6</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1987</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0.3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1990</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99.4</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a:solidFill>
                            <a:srgbClr val="000000"/>
                          </a:solidFill>
                          <a:latin typeface="Calibri"/>
                          <a:ea typeface="Times New Roman"/>
                          <a:cs typeface="Calibri"/>
                        </a:rPr>
                        <a:t>1993</a:t>
                      </a:r>
                      <a:endParaRPr lang="en-GB" sz="140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en-GB" sz="1400" dirty="0">
                          <a:solidFill>
                            <a:srgbClr val="000000"/>
                          </a:solidFill>
                          <a:latin typeface="Calibri"/>
                          <a:ea typeface="Times New Roman"/>
                          <a:cs typeface="Calibri"/>
                        </a:rPr>
                        <a:t>99.4</a:t>
                      </a:r>
                      <a:endParaRPr lang="en-GB" sz="1400" dirty="0">
                        <a:latin typeface="Calibri"/>
                        <a:ea typeface="Calibri"/>
                        <a:cs typeface="Times New Roman"/>
                      </a:endParaRPr>
                    </a:p>
                  </a:txBody>
                  <a:tcPr marL="59334" marR="59334" marT="0" marB="0" anchor="b">
                    <a:lnL>
                      <a:noFill/>
                    </a:lnL>
                    <a:lnR>
                      <a:noFill/>
                    </a:lnR>
                    <a:lnT>
                      <a:noFill/>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3" name="Slide Number Placeholder 2"/>
          <p:cNvSpPr>
            <a:spLocks noGrp="1"/>
          </p:cNvSpPr>
          <p:nvPr>
            <p:ph type="sldNum" sz="quarter" idx="12"/>
          </p:nvPr>
        </p:nvSpPr>
        <p:spPr/>
        <p:txBody>
          <a:bodyPr/>
          <a:lstStyle/>
          <a:p>
            <a:fld id="{7529E0B1-F174-4DCB-B17F-C5C5577EFA0C}" type="slidenum">
              <a:rPr lang="en-GB" smtClean="0"/>
              <a:pPr/>
              <a:t>32</a:t>
            </a:fld>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8229600" cy="1143000"/>
          </a:xfrm>
        </p:spPr>
        <p:txBody>
          <a:bodyPr/>
          <a:lstStyle/>
          <a:p>
            <a:r>
              <a:rPr lang="en-GB" dirty="0" smtClean="0"/>
              <a:t>Month of test</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33</a:t>
            </a:fld>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435280" cy="706090"/>
          </a:xfrm>
        </p:spPr>
        <p:txBody>
          <a:bodyPr>
            <a:normAutofit fontScale="90000"/>
          </a:bodyPr>
          <a:lstStyle/>
          <a:p>
            <a:r>
              <a:rPr lang="en-GB" dirty="0" smtClean="0"/>
              <a:t>Data issues – change of the test month</a:t>
            </a:r>
            <a:endParaRPr lang="en-GB" dirty="0"/>
          </a:p>
        </p:txBody>
      </p:sp>
      <p:sp>
        <p:nvSpPr>
          <p:cNvPr id="3" name="Content Placeholder 2"/>
          <p:cNvSpPr>
            <a:spLocks noGrp="1"/>
          </p:cNvSpPr>
          <p:nvPr>
            <p:ph idx="1"/>
          </p:nvPr>
        </p:nvSpPr>
        <p:spPr>
          <a:xfrm>
            <a:off x="0" y="1124744"/>
            <a:ext cx="8784976" cy="4752528"/>
          </a:xfrm>
        </p:spPr>
        <p:txBody>
          <a:bodyPr>
            <a:normAutofit/>
          </a:bodyPr>
          <a:lstStyle/>
          <a:p>
            <a:pPr marL="514350" indent="-514350">
              <a:buNone/>
            </a:pPr>
            <a:endParaRPr lang="en-GB" sz="2600" dirty="0" smtClean="0"/>
          </a:p>
          <a:p>
            <a:pPr marL="514350" indent="-514350">
              <a:buNone/>
            </a:pPr>
            <a:r>
              <a:rPr lang="en-GB" sz="2600" dirty="0" smtClean="0"/>
              <a:t>	</a:t>
            </a:r>
            <a:r>
              <a:rPr lang="en-GB" sz="2600" u="sng" dirty="0" smtClean="0"/>
              <a:t>PISA 2000 / 2003</a:t>
            </a:r>
            <a:endParaRPr lang="en-GB" sz="2600" u="sng" dirty="0"/>
          </a:p>
          <a:p>
            <a:pPr marL="514350" indent="-514350">
              <a:buNone/>
            </a:pPr>
            <a:r>
              <a:rPr lang="en-GB" sz="2600" dirty="0" smtClean="0"/>
              <a:t>PISA test conducted around </a:t>
            </a:r>
            <a:r>
              <a:rPr lang="en-GB" sz="2600" dirty="0" smtClean="0">
                <a:solidFill>
                  <a:srgbClr val="FF0000"/>
                </a:solidFill>
              </a:rPr>
              <a:t>April</a:t>
            </a:r>
            <a:r>
              <a:rPr lang="en-GB" sz="2600" dirty="0" smtClean="0"/>
              <a:t> (2 months before GCSE’s) </a:t>
            </a:r>
          </a:p>
          <a:p>
            <a:pPr marL="514350" indent="-514350"/>
            <a:endParaRPr lang="en-GB" sz="2600" dirty="0" smtClean="0"/>
          </a:p>
          <a:p>
            <a:pPr marL="514350" indent="-514350">
              <a:buNone/>
            </a:pPr>
            <a:r>
              <a:rPr lang="en-GB" sz="2600" dirty="0" smtClean="0"/>
              <a:t>	</a:t>
            </a:r>
            <a:r>
              <a:rPr lang="en-GB" sz="2600" u="sng" dirty="0" smtClean="0"/>
              <a:t>PISA 2006 / 2009</a:t>
            </a:r>
          </a:p>
          <a:p>
            <a:pPr marL="514350" indent="-514350">
              <a:buNone/>
            </a:pPr>
            <a:r>
              <a:rPr lang="en-GB" sz="2600" dirty="0" smtClean="0"/>
              <a:t>PISA test conducted in </a:t>
            </a:r>
            <a:r>
              <a:rPr lang="en-GB" sz="2600" dirty="0" smtClean="0">
                <a:solidFill>
                  <a:srgbClr val="FF0000"/>
                </a:solidFill>
              </a:rPr>
              <a:t>November</a:t>
            </a:r>
            <a:r>
              <a:rPr lang="en-GB" sz="2600" dirty="0" smtClean="0"/>
              <a:t> (7 months before GCSE’s) </a:t>
            </a:r>
          </a:p>
          <a:p>
            <a:pPr marL="514350" indent="-514350">
              <a:buNone/>
            </a:pPr>
            <a:endParaRPr lang="en-GB" sz="2600" dirty="0" smtClean="0"/>
          </a:p>
          <a:p>
            <a:pPr marL="514350" indent="-514350">
              <a:buNone/>
            </a:pPr>
            <a:r>
              <a:rPr lang="en-GB" sz="2600" dirty="0" smtClean="0"/>
              <a:t>England has </a:t>
            </a:r>
            <a:r>
              <a:rPr lang="en-GB" sz="2600" u="sng" dirty="0" smtClean="0">
                <a:solidFill>
                  <a:srgbClr val="FF0000"/>
                </a:solidFill>
              </a:rPr>
              <a:t>special dispensation </a:t>
            </a:r>
            <a:r>
              <a:rPr lang="en-GB" sz="2600" dirty="0" smtClean="0"/>
              <a:t>to make this change (it did NOT occur in other countries)</a:t>
            </a:r>
          </a:p>
          <a:p>
            <a:pPr marL="514350" indent="-514350">
              <a:buNone/>
            </a:pPr>
            <a:endParaRPr lang="en-GB" sz="2600" dirty="0" smtClean="0"/>
          </a:p>
          <a:p>
            <a:pPr marL="514350" indent="-514350">
              <a:buNone/>
            </a:pP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34</a:t>
            </a:fld>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435280" cy="706090"/>
          </a:xfrm>
        </p:spPr>
        <p:txBody>
          <a:bodyPr>
            <a:normAutofit fontScale="90000"/>
          </a:bodyPr>
          <a:lstStyle/>
          <a:p>
            <a:r>
              <a:rPr lang="en-GB" dirty="0" smtClean="0"/>
              <a:t>Data issues – change of the test month</a:t>
            </a:r>
            <a:endParaRPr lang="en-GB" dirty="0"/>
          </a:p>
        </p:txBody>
      </p:sp>
      <p:sp>
        <p:nvSpPr>
          <p:cNvPr id="3" name="Content Placeholder 2"/>
          <p:cNvSpPr>
            <a:spLocks noGrp="1"/>
          </p:cNvSpPr>
          <p:nvPr>
            <p:ph idx="1"/>
          </p:nvPr>
        </p:nvSpPr>
        <p:spPr>
          <a:xfrm>
            <a:off x="0" y="1124744"/>
            <a:ext cx="9144000" cy="5733256"/>
          </a:xfrm>
        </p:spPr>
        <p:txBody>
          <a:bodyPr>
            <a:normAutofit fontScale="92500" lnSpcReduction="20000"/>
          </a:bodyPr>
          <a:lstStyle/>
          <a:p>
            <a:pPr marL="514350" indent="-514350">
              <a:buNone/>
            </a:pPr>
            <a:r>
              <a:rPr lang="en-GB" sz="2600" dirty="0" smtClean="0"/>
              <a:t>Impact?</a:t>
            </a:r>
          </a:p>
          <a:p>
            <a:pPr marL="514350" indent="-514350">
              <a:buNone/>
            </a:pPr>
            <a:endParaRPr lang="en-GB" sz="2600" dirty="0" smtClean="0"/>
          </a:p>
          <a:p>
            <a:pPr marL="514350" indent="-514350">
              <a:buNone/>
            </a:pPr>
            <a:r>
              <a:rPr lang="en-GB" sz="2600" dirty="0" smtClean="0"/>
              <a:t>	Imagine you gave a mock GCSE maths exam to one group of children in November and another in April.</a:t>
            </a:r>
          </a:p>
          <a:p>
            <a:pPr marL="514350" indent="-514350">
              <a:buNone/>
            </a:pPr>
            <a:endParaRPr lang="en-GB" sz="2600" dirty="0" smtClean="0"/>
          </a:p>
          <a:p>
            <a:pPr marL="514350" indent="-514350">
              <a:buNone/>
            </a:pPr>
            <a:r>
              <a:rPr lang="en-GB" sz="2600" dirty="0" smtClean="0"/>
              <a:t>	You would expect former to perform worse than the latter.</a:t>
            </a:r>
          </a:p>
          <a:p>
            <a:pPr marL="514350" indent="-514350">
              <a:buNone/>
            </a:pPr>
            <a:endParaRPr lang="en-GB" sz="2600" dirty="0" smtClean="0"/>
          </a:p>
          <a:p>
            <a:pPr marL="514350" indent="-514350">
              <a:buNone/>
            </a:pPr>
            <a:r>
              <a:rPr lang="en-GB" sz="2600" dirty="0" smtClean="0"/>
              <a:t>	In other words, PISA 2006/2009 test scores </a:t>
            </a:r>
            <a:r>
              <a:rPr lang="en-GB" sz="2600" u="sng" dirty="0" smtClean="0">
                <a:solidFill>
                  <a:srgbClr val="FF0000"/>
                </a:solidFill>
              </a:rPr>
              <a:t>dragged down</a:t>
            </a:r>
            <a:r>
              <a:rPr lang="en-GB" sz="2600" dirty="0" smtClean="0"/>
              <a:t> relative to PISA 2000/2003</a:t>
            </a:r>
          </a:p>
          <a:p>
            <a:pPr marL="514350" indent="-514350">
              <a:buNone/>
            </a:pPr>
            <a:r>
              <a:rPr lang="en-GB" sz="2600" dirty="0" smtClean="0"/>
              <a:t>	</a:t>
            </a:r>
          </a:p>
          <a:p>
            <a:pPr marL="514350" indent="-514350">
              <a:buNone/>
            </a:pPr>
            <a:r>
              <a:rPr lang="en-GB" sz="2600" dirty="0" smtClean="0"/>
              <a:t>By how much?</a:t>
            </a:r>
          </a:p>
          <a:p>
            <a:pPr marL="514350" indent="-514350">
              <a:buNone/>
            </a:pPr>
            <a:endParaRPr lang="en-GB" sz="2600" dirty="0" smtClean="0"/>
          </a:p>
          <a:p>
            <a:pPr marL="514350" indent="-514350">
              <a:buNone/>
            </a:pPr>
            <a:r>
              <a:rPr lang="en-GB" sz="2600" dirty="0" smtClean="0"/>
              <a:t>	OECD estimates one year of schooling  = 40 PISA test points</a:t>
            </a:r>
          </a:p>
          <a:p>
            <a:pPr marL="514350" indent="-514350">
              <a:buNone/>
            </a:pPr>
            <a:endParaRPr lang="en-GB" sz="2600" dirty="0" smtClean="0"/>
          </a:p>
          <a:p>
            <a:pPr marL="514350" indent="-514350">
              <a:buNone/>
            </a:pPr>
            <a:r>
              <a:rPr lang="en-GB" sz="2600" dirty="0" smtClean="0"/>
              <a:t>	Change of five months ≈ </a:t>
            </a:r>
            <a:r>
              <a:rPr lang="en-GB" sz="2600" dirty="0" smtClean="0">
                <a:solidFill>
                  <a:srgbClr val="FF0000"/>
                </a:solidFill>
              </a:rPr>
              <a:t>15 PISA test points</a:t>
            </a:r>
            <a:r>
              <a:rPr lang="en-GB" sz="2600" dirty="0" smtClean="0"/>
              <a:t>.</a:t>
            </a:r>
          </a:p>
          <a:p>
            <a:pPr marL="514350" indent="-514350">
              <a:buNone/>
            </a:pPr>
            <a:r>
              <a:rPr lang="en-GB" sz="2600" dirty="0" smtClean="0"/>
              <a:t>	</a:t>
            </a:r>
          </a:p>
          <a:p>
            <a:pPr marL="514350" indent="-514350">
              <a:buNone/>
            </a:pP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35</a:t>
            </a:fld>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8229600" cy="1143000"/>
          </a:xfrm>
        </p:spPr>
        <p:txBody>
          <a:bodyPr/>
          <a:lstStyle/>
          <a:p>
            <a:r>
              <a:rPr lang="en-GB" dirty="0" smtClean="0"/>
              <a:t>Non-response</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36</a:t>
            </a:fld>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435280" cy="706090"/>
          </a:xfrm>
        </p:spPr>
        <p:txBody>
          <a:bodyPr>
            <a:normAutofit fontScale="90000"/>
          </a:bodyPr>
          <a:lstStyle/>
          <a:p>
            <a:r>
              <a:rPr lang="en-GB" dirty="0" smtClean="0"/>
              <a:t>Data issues: </a:t>
            </a:r>
            <a:r>
              <a:rPr lang="en-GB" u="sng" dirty="0" smtClean="0">
                <a:solidFill>
                  <a:srgbClr val="FF0000"/>
                </a:solidFill>
              </a:rPr>
              <a:t>PISA</a:t>
            </a:r>
            <a:r>
              <a:rPr lang="en-GB" dirty="0" smtClean="0"/>
              <a:t> Non - response</a:t>
            </a:r>
            <a:endParaRPr lang="en-GB" dirty="0"/>
          </a:p>
        </p:txBody>
      </p:sp>
      <p:sp>
        <p:nvSpPr>
          <p:cNvPr id="3" name="Content Placeholder 2"/>
          <p:cNvSpPr>
            <a:spLocks noGrp="1"/>
          </p:cNvSpPr>
          <p:nvPr>
            <p:ph idx="1"/>
          </p:nvPr>
        </p:nvSpPr>
        <p:spPr>
          <a:xfrm>
            <a:off x="0" y="764704"/>
            <a:ext cx="9144000" cy="5361459"/>
          </a:xfrm>
        </p:spPr>
        <p:txBody>
          <a:bodyPr>
            <a:normAutofit/>
          </a:bodyPr>
          <a:lstStyle/>
          <a:p>
            <a:pPr marL="514350" indent="-514350">
              <a:buNone/>
            </a:pPr>
            <a:endParaRPr lang="en-GB" sz="2200" dirty="0" smtClean="0"/>
          </a:p>
          <a:p>
            <a:pPr marL="514350" indent="-514350">
              <a:buNone/>
            </a:pPr>
            <a:endParaRPr lang="en-GB" sz="2200" dirty="0" smtClean="0"/>
          </a:p>
        </p:txBody>
      </p:sp>
      <p:graphicFrame>
        <p:nvGraphicFramePr>
          <p:cNvPr id="4" name="Table 3"/>
          <p:cNvGraphicFramePr>
            <a:graphicFrameLocks noGrp="1"/>
          </p:cNvGraphicFramePr>
          <p:nvPr/>
        </p:nvGraphicFramePr>
        <p:xfrm>
          <a:off x="467544" y="980728"/>
          <a:ext cx="7848873" cy="2585441"/>
        </p:xfrm>
        <a:graphic>
          <a:graphicData uri="http://schemas.openxmlformats.org/drawingml/2006/table">
            <a:tbl>
              <a:tblPr/>
              <a:tblGrid>
                <a:gridCol w="894884"/>
                <a:gridCol w="3083619"/>
                <a:gridCol w="1453253"/>
                <a:gridCol w="1447659"/>
                <a:gridCol w="969458"/>
              </a:tblGrid>
              <a:tr h="390901">
                <a:tc>
                  <a:txBody>
                    <a:bodyPr/>
                    <a:lstStyle/>
                    <a:p>
                      <a:pPr>
                        <a:lnSpc>
                          <a:spcPct val="115000"/>
                        </a:lnSpc>
                        <a:spcAft>
                          <a:spcPts val="0"/>
                        </a:spcAft>
                      </a:pPr>
                      <a:r>
                        <a:rPr lang="en-GB" sz="1800" b="1" dirty="0">
                          <a:solidFill>
                            <a:srgbClr val="000000"/>
                          </a:solidFill>
                          <a:latin typeface="Calibri"/>
                          <a:ea typeface="Times New Roman"/>
                          <a:cs typeface="Calibri"/>
                        </a:rPr>
                        <a:t> </a:t>
                      </a:r>
                      <a:endParaRPr lang="en-GB" sz="18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GB" sz="1800" b="1" dirty="0">
                          <a:solidFill>
                            <a:srgbClr val="000000"/>
                          </a:solidFill>
                          <a:latin typeface="Calibri"/>
                          <a:ea typeface="Times New Roman"/>
                          <a:cs typeface="Calibri"/>
                        </a:rPr>
                        <a:t> </a:t>
                      </a:r>
                      <a:endParaRPr lang="en-GB" sz="18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en-GB" sz="1800" b="1">
                          <a:solidFill>
                            <a:srgbClr val="000000"/>
                          </a:solidFill>
                          <a:latin typeface="Calibri"/>
                          <a:ea typeface="Times New Roman"/>
                          <a:cs typeface="Calibri"/>
                        </a:rPr>
                        <a:t>School</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a:txBody>
                    <a:bodyPr/>
                    <a:lstStyle/>
                    <a:p>
                      <a:pPr>
                        <a:lnSpc>
                          <a:spcPct val="115000"/>
                        </a:lnSpc>
                        <a:spcAft>
                          <a:spcPts val="0"/>
                        </a:spcAft>
                      </a:pPr>
                      <a:r>
                        <a:rPr lang="en-GB" sz="1800" b="1">
                          <a:solidFill>
                            <a:srgbClr val="000000"/>
                          </a:solidFill>
                          <a:latin typeface="Calibri"/>
                          <a:ea typeface="Times New Roman"/>
                          <a:cs typeface="Calibri"/>
                        </a:rPr>
                        <a:t>Pupil</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473195">
                <a:tc>
                  <a:txBody>
                    <a:bodyPr/>
                    <a:lstStyle/>
                    <a:p>
                      <a:pPr>
                        <a:lnSpc>
                          <a:spcPct val="115000"/>
                        </a:lnSpc>
                        <a:spcAft>
                          <a:spcPts val="0"/>
                        </a:spcAft>
                      </a:pPr>
                      <a:r>
                        <a:rPr lang="en-GB" sz="1800" b="1">
                          <a:solidFill>
                            <a:srgbClr val="000000"/>
                          </a:solidFill>
                          <a:latin typeface="Calibri"/>
                          <a:ea typeface="Times New Roman"/>
                          <a:cs typeface="Calibri"/>
                        </a:rPr>
                        <a:t>Year</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solidFill>
                            <a:srgbClr val="000000"/>
                          </a:solidFill>
                          <a:latin typeface="Calibri"/>
                          <a:ea typeface="Times New Roman"/>
                          <a:cs typeface="Calibri"/>
                        </a:rPr>
                        <a:t>Source</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solidFill>
                            <a:srgbClr val="000000"/>
                          </a:solidFill>
                          <a:latin typeface="Calibri"/>
                          <a:ea typeface="Times New Roman"/>
                          <a:cs typeface="Calibri"/>
                        </a:rPr>
                        <a:t>Before replacement</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solidFill>
                            <a:srgbClr val="000000"/>
                          </a:solidFill>
                          <a:latin typeface="Calibri"/>
                          <a:ea typeface="Times New Roman"/>
                          <a:cs typeface="Calibri"/>
                        </a:rPr>
                        <a:t>After replacement</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solidFill>
                            <a:srgbClr val="000000"/>
                          </a:solidFill>
                          <a:latin typeface="Calibri"/>
                          <a:ea typeface="Times New Roman"/>
                          <a:cs typeface="Calibri"/>
                        </a:rPr>
                        <a:t> </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390901">
                <a:tc>
                  <a:txBody>
                    <a:bodyPr/>
                    <a:lstStyle/>
                    <a:p>
                      <a:pPr algn="r">
                        <a:lnSpc>
                          <a:spcPct val="115000"/>
                        </a:lnSpc>
                        <a:spcAft>
                          <a:spcPts val="0"/>
                        </a:spcAft>
                      </a:pPr>
                      <a:r>
                        <a:rPr lang="en-GB" sz="1800">
                          <a:solidFill>
                            <a:srgbClr val="000000"/>
                          </a:solidFill>
                          <a:latin typeface="Calibri"/>
                          <a:ea typeface="Times New Roman"/>
                          <a:cs typeface="Calibri"/>
                        </a:rPr>
                        <a:t>2000</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Micklewright &amp; Schnepf (2006)</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dirty="0">
                          <a:solidFill>
                            <a:srgbClr val="FF0000"/>
                          </a:solidFill>
                          <a:latin typeface="Calibri"/>
                          <a:ea typeface="Times New Roman"/>
                          <a:cs typeface="Calibri"/>
                        </a:rPr>
                        <a:t>59</a:t>
                      </a:r>
                      <a:endParaRPr lang="en-GB" sz="1800" dirty="0">
                        <a:solidFill>
                          <a:srgbClr val="FF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82</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81</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390901">
                <a:tc>
                  <a:txBody>
                    <a:bodyPr/>
                    <a:lstStyle/>
                    <a:p>
                      <a:pPr algn="r">
                        <a:lnSpc>
                          <a:spcPct val="115000"/>
                        </a:lnSpc>
                        <a:spcAft>
                          <a:spcPts val="0"/>
                        </a:spcAft>
                      </a:pPr>
                      <a:r>
                        <a:rPr lang="en-GB" sz="1800">
                          <a:solidFill>
                            <a:srgbClr val="000000"/>
                          </a:solidFill>
                          <a:latin typeface="Calibri"/>
                          <a:ea typeface="Times New Roman"/>
                          <a:cs typeface="Calibri"/>
                        </a:rPr>
                        <a:t>2003</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Micklewright &amp; Schnepf (2006)</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dirty="0">
                          <a:solidFill>
                            <a:srgbClr val="FF0000"/>
                          </a:solidFill>
                          <a:latin typeface="Calibri"/>
                          <a:ea typeface="Times New Roman"/>
                          <a:cs typeface="Calibri"/>
                        </a:rPr>
                        <a:t>64</a:t>
                      </a:r>
                      <a:endParaRPr lang="en-GB" sz="1800" dirty="0">
                        <a:solidFill>
                          <a:srgbClr val="FF0000"/>
                        </a:solidFill>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77</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77</a:t>
                      </a:r>
                      <a:endParaRPr lang="en-GB" sz="1800">
                        <a:latin typeface="Calibri"/>
                        <a:ea typeface="Calibri"/>
                        <a:cs typeface="Times New Roman"/>
                      </a:endParaRPr>
                    </a:p>
                  </a:txBody>
                  <a:tcPr marL="68580" marR="68580" marT="0" marB="0" anchor="b">
                    <a:lnL>
                      <a:noFill/>
                    </a:lnL>
                    <a:lnR>
                      <a:noFill/>
                    </a:lnR>
                    <a:lnT>
                      <a:noFill/>
                    </a:lnT>
                    <a:lnB>
                      <a:noFill/>
                    </a:lnB>
                  </a:tcPr>
                </a:tc>
              </a:tr>
              <a:tr h="390901">
                <a:tc>
                  <a:txBody>
                    <a:bodyPr/>
                    <a:lstStyle/>
                    <a:p>
                      <a:pPr algn="r">
                        <a:lnSpc>
                          <a:spcPct val="115000"/>
                        </a:lnSpc>
                        <a:spcAft>
                          <a:spcPts val="0"/>
                        </a:spcAft>
                      </a:pPr>
                      <a:r>
                        <a:rPr lang="en-GB" sz="1800">
                          <a:solidFill>
                            <a:srgbClr val="000000"/>
                          </a:solidFill>
                          <a:latin typeface="Calibri"/>
                          <a:ea typeface="Times New Roman"/>
                          <a:cs typeface="Calibri"/>
                        </a:rPr>
                        <a:t>2006</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Bradshaw et al (2007a)</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dirty="0">
                          <a:solidFill>
                            <a:srgbClr val="FF0000"/>
                          </a:solidFill>
                          <a:latin typeface="Calibri"/>
                          <a:ea typeface="Times New Roman"/>
                          <a:cs typeface="Calibri"/>
                        </a:rPr>
                        <a:t>77</a:t>
                      </a:r>
                      <a:endParaRPr lang="en-GB" sz="1800" dirty="0">
                        <a:solidFill>
                          <a:srgbClr val="FF0000"/>
                        </a:solidFill>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89</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89</a:t>
                      </a:r>
                      <a:endParaRPr lang="en-GB" sz="1800">
                        <a:latin typeface="Calibri"/>
                        <a:ea typeface="Calibri"/>
                        <a:cs typeface="Times New Roman"/>
                      </a:endParaRPr>
                    </a:p>
                  </a:txBody>
                  <a:tcPr marL="68580" marR="68580" marT="0" marB="0" anchor="b">
                    <a:lnL>
                      <a:noFill/>
                    </a:lnL>
                    <a:lnR>
                      <a:noFill/>
                    </a:lnR>
                    <a:lnT>
                      <a:noFill/>
                    </a:lnT>
                    <a:lnB>
                      <a:noFill/>
                    </a:lnB>
                  </a:tcPr>
                </a:tc>
              </a:tr>
              <a:tr h="390901">
                <a:tc>
                  <a:txBody>
                    <a:bodyPr/>
                    <a:lstStyle/>
                    <a:p>
                      <a:pPr algn="r">
                        <a:lnSpc>
                          <a:spcPct val="115000"/>
                        </a:lnSpc>
                        <a:spcAft>
                          <a:spcPts val="0"/>
                        </a:spcAft>
                      </a:pPr>
                      <a:r>
                        <a:rPr lang="en-GB" sz="1800">
                          <a:solidFill>
                            <a:srgbClr val="000000"/>
                          </a:solidFill>
                          <a:latin typeface="Calibri"/>
                          <a:ea typeface="Times New Roman"/>
                          <a:cs typeface="Calibri"/>
                        </a:rPr>
                        <a:t>2009</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a:solidFill>
                            <a:srgbClr val="000000"/>
                          </a:solidFill>
                          <a:latin typeface="Calibri"/>
                          <a:ea typeface="Times New Roman"/>
                          <a:cs typeface="Calibri"/>
                        </a:rPr>
                        <a:t>Bradshaw et al (2010a)</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a:solidFill>
                            <a:srgbClr val="FF0000"/>
                          </a:solidFill>
                          <a:latin typeface="Calibri"/>
                          <a:ea typeface="Times New Roman"/>
                          <a:cs typeface="Calibri"/>
                        </a:rPr>
                        <a:t>69</a:t>
                      </a:r>
                      <a:endParaRPr lang="en-GB" sz="1800" dirty="0">
                        <a:solidFill>
                          <a:srgbClr val="FF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latin typeface="Calibri"/>
                          <a:ea typeface="Times New Roman"/>
                          <a:cs typeface="Calibri"/>
                        </a:rPr>
                        <a:t>87</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a:solidFill>
                            <a:srgbClr val="000000"/>
                          </a:solidFill>
                          <a:latin typeface="Calibri"/>
                          <a:ea typeface="Times New Roman"/>
                          <a:cs typeface="Calibri"/>
                        </a:rPr>
                        <a:t>87</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539552" y="4293096"/>
            <a:ext cx="8208912" cy="1785104"/>
          </a:xfrm>
          <a:prstGeom prst="rect">
            <a:avLst/>
          </a:prstGeom>
        </p:spPr>
        <p:txBody>
          <a:bodyPr wrap="square">
            <a:spAutoFit/>
          </a:bodyPr>
          <a:lstStyle/>
          <a:p>
            <a:pPr marL="514350" indent="-514350">
              <a:buNone/>
            </a:pPr>
            <a:r>
              <a:rPr lang="en-GB" sz="2200" dirty="0" smtClean="0"/>
              <a:t>Not included in PISA 2003 international report</a:t>
            </a:r>
          </a:p>
          <a:p>
            <a:pPr marL="514350" indent="-514350">
              <a:buNone/>
            </a:pPr>
            <a:endParaRPr lang="en-GB" sz="2200" dirty="0" smtClean="0"/>
          </a:p>
          <a:p>
            <a:pPr marL="514350" indent="-514350">
              <a:buNone/>
            </a:pPr>
            <a:r>
              <a:rPr lang="en-GB" sz="2200" dirty="0" smtClean="0"/>
              <a:t>Investigations (e.g. </a:t>
            </a:r>
            <a:r>
              <a:rPr lang="en-GB" sz="2200" dirty="0" err="1" smtClean="0"/>
              <a:t>Micklewright</a:t>
            </a:r>
            <a:r>
              <a:rPr lang="en-GB" sz="2200" dirty="0" smtClean="0"/>
              <a:t> et al 2010):</a:t>
            </a:r>
          </a:p>
          <a:p>
            <a:pPr marL="514350" indent="-514350">
              <a:buNone/>
            </a:pPr>
            <a:r>
              <a:rPr lang="en-GB" sz="2200" dirty="0" smtClean="0"/>
              <a:t>PISA 2000 maths scores upwardly bias by between 4 and 15 points </a:t>
            </a:r>
          </a:p>
          <a:p>
            <a:pPr marL="514350" indent="-514350">
              <a:buNone/>
            </a:pPr>
            <a:r>
              <a:rPr lang="en-GB" sz="2200" dirty="0" smtClean="0"/>
              <a:t>PISA 2003 maths scores upwardly bias by around 7 points </a:t>
            </a:r>
          </a:p>
        </p:txBody>
      </p:sp>
      <p:sp>
        <p:nvSpPr>
          <p:cNvPr id="6" name="Slide Number Placeholder 5"/>
          <p:cNvSpPr>
            <a:spLocks noGrp="1"/>
          </p:cNvSpPr>
          <p:nvPr>
            <p:ph type="sldNum" sz="quarter" idx="12"/>
          </p:nvPr>
        </p:nvSpPr>
        <p:spPr/>
        <p:txBody>
          <a:bodyPr/>
          <a:lstStyle/>
          <a:p>
            <a:fld id="{7529E0B1-F174-4DCB-B17F-C5C5577EFA0C}" type="slidenum">
              <a:rPr lang="en-GB" smtClean="0"/>
              <a:pPr/>
              <a:t>37</a:t>
            </a:fld>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1400"/>
            <a:ext cx="8435280" cy="706090"/>
          </a:xfrm>
        </p:spPr>
        <p:txBody>
          <a:bodyPr>
            <a:normAutofit fontScale="90000"/>
          </a:bodyPr>
          <a:lstStyle/>
          <a:p>
            <a:r>
              <a:rPr lang="en-GB" u="sng" dirty="0" smtClean="0"/>
              <a:t>PISA</a:t>
            </a:r>
            <a:r>
              <a:rPr lang="en-GB" dirty="0" smtClean="0"/>
              <a:t> Non - response</a:t>
            </a:r>
            <a:endParaRPr lang="en-GB" dirty="0"/>
          </a:p>
        </p:txBody>
      </p:sp>
      <p:sp>
        <p:nvSpPr>
          <p:cNvPr id="3" name="Content Placeholder 2"/>
          <p:cNvSpPr>
            <a:spLocks noGrp="1"/>
          </p:cNvSpPr>
          <p:nvPr>
            <p:ph idx="1"/>
          </p:nvPr>
        </p:nvSpPr>
        <p:spPr>
          <a:xfrm>
            <a:off x="0" y="548680"/>
            <a:ext cx="9144000" cy="5721499"/>
          </a:xfrm>
        </p:spPr>
        <p:txBody>
          <a:bodyPr>
            <a:noAutofit/>
          </a:bodyPr>
          <a:lstStyle/>
          <a:p>
            <a:pPr marL="514350" indent="-514350">
              <a:buNone/>
            </a:pPr>
            <a:r>
              <a:rPr lang="en-GB" sz="2200" dirty="0" smtClean="0"/>
              <a:t>	Of </a:t>
            </a:r>
            <a:r>
              <a:rPr lang="en-GB" sz="2200" dirty="0" smtClean="0">
                <a:solidFill>
                  <a:srgbClr val="FF0000"/>
                </a:solidFill>
              </a:rPr>
              <a:t>limited use </a:t>
            </a:r>
            <a:r>
              <a:rPr lang="en-GB" sz="2200" dirty="0" smtClean="0"/>
              <a:t>to understand change over time.</a:t>
            </a:r>
          </a:p>
          <a:p>
            <a:pPr marL="514350" indent="-514350">
              <a:buNone/>
            </a:pPr>
            <a:endParaRPr lang="en-GB" sz="2200" dirty="0" smtClean="0">
              <a:solidFill>
                <a:srgbClr val="FF0000"/>
              </a:solidFill>
            </a:endParaRPr>
          </a:p>
          <a:p>
            <a:pPr marL="514350" indent="-514350">
              <a:buNone/>
            </a:pPr>
            <a:r>
              <a:rPr lang="en-GB" sz="2200" dirty="0" smtClean="0"/>
              <a:t>	Really want to know bias the impact of non-response bias in 2006 and 2009 </a:t>
            </a:r>
            <a:r>
              <a:rPr lang="en-GB" sz="2200" dirty="0" err="1" smtClean="0"/>
              <a:t>aswell</a:t>
            </a:r>
            <a:r>
              <a:rPr lang="en-GB" sz="2200" dirty="0" smtClean="0"/>
              <a:t>.</a:t>
            </a:r>
          </a:p>
          <a:p>
            <a:pPr marL="514350" indent="-514350">
              <a:buNone/>
            </a:pPr>
            <a:endParaRPr lang="en-GB" sz="2200" dirty="0" smtClean="0"/>
          </a:p>
          <a:p>
            <a:pPr marL="514350" indent="-514350">
              <a:buNone/>
            </a:pPr>
            <a:r>
              <a:rPr lang="en-GB" sz="2200" dirty="0" smtClean="0"/>
              <a:t>	PISA 2009 – England missed target response rate (again) – but we know very little about the impact of this……….</a:t>
            </a:r>
          </a:p>
          <a:p>
            <a:pPr marL="514350" indent="-514350">
              <a:buNone/>
            </a:pPr>
            <a:r>
              <a:rPr lang="en-GB" sz="2200" dirty="0" smtClean="0"/>
              <a:t>	</a:t>
            </a:r>
          </a:p>
          <a:p>
            <a:pPr marL="514350" indent="-514350">
              <a:buNone/>
            </a:pPr>
            <a:r>
              <a:rPr lang="en-GB" sz="2200" dirty="0" smtClean="0"/>
              <a:t>	</a:t>
            </a:r>
            <a:r>
              <a:rPr lang="en-GB" sz="2200" u="sng" dirty="0" smtClean="0"/>
              <a:t>NFER</a:t>
            </a:r>
            <a:endParaRPr lang="en-GB" sz="2200" dirty="0" smtClean="0"/>
          </a:p>
          <a:p>
            <a:pPr marL="514350" indent="-514350">
              <a:buNone/>
            </a:pPr>
            <a:r>
              <a:rPr lang="en-GB" sz="2200" dirty="0" smtClean="0"/>
              <a:t>	“the NFER was asked to provide some analysis of the characteristics of responding and non-responding schools in England, since it was here that school participation had failed to meet requirements. This showed no </a:t>
            </a:r>
            <a:r>
              <a:rPr lang="en-GB" sz="2200" dirty="0" smtClean="0">
                <a:solidFill>
                  <a:srgbClr val="FF0000"/>
                </a:solidFill>
              </a:rPr>
              <a:t>significant differences </a:t>
            </a:r>
            <a:r>
              <a:rPr lang="en-GB" sz="2200" dirty="0" smtClean="0"/>
              <a:t>and it was accepted by the PISA sampling referee that there was no evidence of possible bias in the sample as a result of school non-participation”</a:t>
            </a:r>
          </a:p>
          <a:p>
            <a:pPr marL="514350" indent="-514350">
              <a:buNone/>
            </a:pPr>
            <a:endParaRPr lang="en-GB" sz="2200" dirty="0" smtClean="0"/>
          </a:p>
          <a:p>
            <a:pPr marL="514350" indent="-514350">
              <a:buNone/>
            </a:pPr>
            <a:r>
              <a:rPr lang="en-GB" sz="2200" dirty="0" smtClean="0"/>
              <a:t>	</a:t>
            </a:r>
          </a:p>
        </p:txBody>
      </p:sp>
      <p:sp>
        <p:nvSpPr>
          <p:cNvPr id="4" name="Slide Number Placeholder 3"/>
          <p:cNvSpPr>
            <a:spLocks noGrp="1"/>
          </p:cNvSpPr>
          <p:nvPr>
            <p:ph type="sldNum" sz="quarter" idx="12"/>
          </p:nvPr>
        </p:nvSpPr>
        <p:spPr/>
        <p:txBody>
          <a:bodyPr/>
          <a:lstStyle/>
          <a:p>
            <a:fld id="{7529E0B1-F174-4DCB-B17F-C5C5577EFA0C}" type="slidenum">
              <a:rPr lang="en-GB" smtClean="0"/>
              <a:pPr/>
              <a:t>38</a:t>
            </a:fld>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1400"/>
            <a:ext cx="8435280" cy="706090"/>
          </a:xfrm>
        </p:spPr>
        <p:txBody>
          <a:bodyPr>
            <a:normAutofit fontScale="90000"/>
          </a:bodyPr>
          <a:lstStyle/>
          <a:p>
            <a:r>
              <a:rPr lang="en-GB" u="sng" dirty="0" smtClean="0"/>
              <a:t>PISA</a:t>
            </a:r>
            <a:r>
              <a:rPr lang="en-GB" dirty="0" smtClean="0"/>
              <a:t> Non - response</a:t>
            </a:r>
            <a:endParaRPr lang="en-GB" dirty="0"/>
          </a:p>
        </p:txBody>
      </p:sp>
      <p:sp>
        <p:nvSpPr>
          <p:cNvPr id="3" name="Content Placeholder 2"/>
          <p:cNvSpPr>
            <a:spLocks noGrp="1"/>
          </p:cNvSpPr>
          <p:nvPr>
            <p:ph idx="1"/>
          </p:nvPr>
        </p:nvSpPr>
        <p:spPr>
          <a:xfrm>
            <a:off x="0" y="548680"/>
            <a:ext cx="9144000" cy="5721499"/>
          </a:xfrm>
        </p:spPr>
        <p:txBody>
          <a:bodyPr>
            <a:noAutofit/>
          </a:bodyPr>
          <a:lstStyle/>
          <a:p>
            <a:pPr marL="514350" indent="-514350">
              <a:buNone/>
            </a:pPr>
            <a:r>
              <a:rPr lang="en-GB" sz="2200" dirty="0" smtClean="0"/>
              <a:t>	</a:t>
            </a:r>
          </a:p>
          <a:p>
            <a:pPr marL="514350" indent="-514350">
              <a:buNone/>
            </a:pPr>
            <a:r>
              <a:rPr lang="en-GB" sz="2200" dirty="0" smtClean="0"/>
              <a:t>	</a:t>
            </a:r>
          </a:p>
        </p:txBody>
      </p:sp>
      <p:sp>
        <p:nvSpPr>
          <p:cNvPr id="4" name="Content Placeholder 2"/>
          <p:cNvSpPr txBox="1">
            <a:spLocks/>
          </p:cNvSpPr>
          <p:nvPr/>
        </p:nvSpPr>
        <p:spPr>
          <a:xfrm>
            <a:off x="0" y="908720"/>
            <a:ext cx="9144000" cy="5721499"/>
          </a:xfrm>
          <a:prstGeom prst="rect">
            <a:avLst/>
          </a:prstGeom>
        </p:spPr>
        <p:txBody>
          <a:bodyPr vert="horz" lIns="91440" tIns="45720" rIns="91440" bIns="45720" rtlCol="0">
            <a:no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 BUT what does this mean? No information on what the</a:t>
            </a:r>
            <a:r>
              <a:rPr kumimoji="0" lang="en-GB" sz="2600" b="0" i="0" u="none" strike="noStrike" kern="1200" cap="none" spc="0" normalizeH="0" noProof="0" dirty="0" smtClean="0">
                <a:ln>
                  <a:noFill/>
                </a:ln>
                <a:solidFill>
                  <a:schemeClr val="tx1"/>
                </a:solidFill>
                <a:effectLst/>
                <a:uLnTx/>
                <a:uFillTx/>
                <a:latin typeface="+mn-lt"/>
                <a:ea typeface="+mn-ea"/>
                <a:cs typeface="+mn-cs"/>
              </a:rPr>
              <a:t> NFER actually provided</a:t>
            </a:r>
            <a:endParaRPr kumimoji="0" lang="en-GB" sz="26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a:t>
            </a:r>
          </a:p>
          <a:p>
            <a:pPr marL="514350" lvl="0" indent="-514350">
              <a:spcBef>
                <a:spcPct val="20000"/>
              </a:spcBef>
              <a:buFont typeface="Arial" pitchFamily="34" charset="0"/>
              <a:buChar char="•"/>
            </a:pPr>
            <a:r>
              <a:rPr lang="en-GB" sz="2600" dirty="0" smtClean="0"/>
              <a:t>“no significant differences”  between responding and non-responding schools – Not surprising because of </a:t>
            </a:r>
            <a:r>
              <a:rPr lang="en-GB" sz="2600" dirty="0" smtClean="0">
                <a:solidFill>
                  <a:srgbClr val="FF0000"/>
                </a:solidFill>
              </a:rPr>
              <a:t>low power</a:t>
            </a:r>
            <a:endParaRPr kumimoji="0" lang="en-GB" sz="2600" b="0" i="0" u="none" strike="noStrike" kern="1200" cap="none" spc="0" normalizeH="0" baseline="0" noProof="0" dirty="0" smtClean="0">
              <a:ln>
                <a:noFill/>
              </a:ln>
              <a:solidFill>
                <a:srgbClr val="FF0000"/>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lang="en-GB" sz="2600" dirty="0" smtClean="0"/>
              <a:t>	</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2600" dirty="0" smtClean="0"/>
              <a:t>What school characteristics compared?</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GB" sz="2600" dirty="0" smtClean="0"/>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2600" dirty="0" smtClean="0"/>
              <a:t>What significance level used?</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GB" sz="2600" dirty="0" smtClean="0"/>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2600" dirty="0" smtClean="0"/>
              <a:t>Similar “evidence” was provided in PISA 2000 – but there was still a lot of bias in those figures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lang="en-GB" sz="2600" dirty="0" smtClean="0"/>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5" name="Slide Number Placeholder 4"/>
          <p:cNvSpPr>
            <a:spLocks noGrp="1"/>
          </p:cNvSpPr>
          <p:nvPr>
            <p:ph type="sldNum" sz="quarter" idx="12"/>
          </p:nvPr>
        </p:nvSpPr>
        <p:spPr/>
        <p:txBody>
          <a:bodyPr/>
          <a:lstStyle/>
          <a:p>
            <a:fld id="{7529E0B1-F174-4DCB-B17F-C5C5577EFA0C}" type="slidenum">
              <a:rPr lang="en-GB" smtClean="0"/>
              <a:pPr/>
              <a:t>39</a:t>
            </a:fld>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11560" y="980728"/>
          <a:ext cx="7992886" cy="1944216"/>
        </p:xfrm>
        <a:graphic>
          <a:graphicData uri="http://schemas.openxmlformats.org/drawingml/2006/table">
            <a:tbl>
              <a:tblPr/>
              <a:tblGrid>
                <a:gridCol w="1228909"/>
                <a:gridCol w="2732167"/>
                <a:gridCol w="1485404"/>
                <a:gridCol w="1414670"/>
                <a:gridCol w="1131736"/>
              </a:tblGrid>
              <a:tr h="324036">
                <a:tc>
                  <a:txBody>
                    <a:bodyPr/>
                    <a:lstStyle/>
                    <a:p>
                      <a:pPr>
                        <a:lnSpc>
                          <a:spcPct val="115000"/>
                        </a:lnSpc>
                        <a:spcAft>
                          <a:spcPts val="0"/>
                        </a:spcAft>
                      </a:pPr>
                      <a:r>
                        <a:rPr lang="en-GB" sz="1800" b="1" dirty="0">
                          <a:solidFill>
                            <a:srgbClr val="000000"/>
                          </a:solidFill>
                          <a:latin typeface="Calibri"/>
                          <a:ea typeface="Times New Roman"/>
                          <a:cs typeface="Calibri"/>
                        </a:rPr>
                        <a:t> </a:t>
                      </a:r>
                      <a:endParaRPr lang="en-GB" sz="18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GB" sz="1800" b="1" dirty="0">
                          <a:solidFill>
                            <a:srgbClr val="000000"/>
                          </a:solidFill>
                          <a:latin typeface="Calibri"/>
                          <a:ea typeface="Times New Roman"/>
                          <a:cs typeface="Calibri"/>
                        </a:rPr>
                        <a:t> </a:t>
                      </a:r>
                      <a:endParaRPr lang="en-GB" sz="18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en-GB" sz="1800" b="1">
                          <a:solidFill>
                            <a:srgbClr val="000000"/>
                          </a:solidFill>
                          <a:latin typeface="Calibri"/>
                          <a:ea typeface="Times New Roman"/>
                          <a:cs typeface="Calibri"/>
                        </a:rPr>
                        <a:t>School</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a:txBody>
                    <a:bodyPr/>
                    <a:lstStyle/>
                    <a:p>
                      <a:pPr>
                        <a:lnSpc>
                          <a:spcPct val="115000"/>
                        </a:lnSpc>
                        <a:spcAft>
                          <a:spcPts val="0"/>
                        </a:spcAft>
                      </a:pPr>
                      <a:r>
                        <a:rPr lang="en-GB" sz="1800" b="1">
                          <a:solidFill>
                            <a:srgbClr val="000000"/>
                          </a:solidFill>
                          <a:latin typeface="Calibri"/>
                          <a:ea typeface="Times New Roman"/>
                          <a:cs typeface="Calibri"/>
                        </a:rPr>
                        <a:t>Pupil</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648072">
                <a:tc>
                  <a:txBody>
                    <a:bodyPr/>
                    <a:lstStyle/>
                    <a:p>
                      <a:pPr>
                        <a:lnSpc>
                          <a:spcPct val="115000"/>
                        </a:lnSpc>
                        <a:spcAft>
                          <a:spcPts val="0"/>
                        </a:spcAft>
                      </a:pPr>
                      <a:r>
                        <a:rPr lang="en-GB" sz="1800" b="1">
                          <a:solidFill>
                            <a:srgbClr val="000000"/>
                          </a:solidFill>
                          <a:latin typeface="Calibri"/>
                          <a:ea typeface="Times New Roman"/>
                          <a:cs typeface="Calibri"/>
                        </a:rPr>
                        <a:t> </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solidFill>
                            <a:srgbClr val="000000"/>
                          </a:solidFill>
                          <a:latin typeface="Calibri"/>
                          <a:ea typeface="Times New Roman"/>
                          <a:cs typeface="Calibri"/>
                        </a:rPr>
                        <a:t>Source</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solidFill>
                            <a:srgbClr val="000000"/>
                          </a:solidFill>
                          <a:latin typeface="Calibri"/>
                          <a:ea typeface="Times New Roman"/>
                          <a:cs typeface="Calibri"/>
                        </a:rPr>
                        <a:t>Before replacement</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a:solidFill>
                            <a:srgbClr val="000000"/>
                          </a:solidFill>
                          <a:latin typeface="Calibri"/>
                          <a:ea typeface="Times New Roman"/>
                          <a:cs typeface="Calibri"/>
                        </a:rPr>
                        <a:t>After replacement</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solidFill>
                            <a:srgbClr val="000000"/>
                          </a:solidFill>
                          <a:latin typeface="Calibri"/>
                          <a:ea typeface="Times New Roman"/>
                          <a:cs typeface="Calibri"/>
                        </a:rPr>
                        <a:t> </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324036">
                <a:tc>
                  <a:txBody>
                    <a:bodyPr/>
                    <a:lstStyle/>
                    <a:p>
                      <a:pPr algn="r">
                        <a:lnSpc>
                          <a:spcPct val="115000"/>
                        </a:lnSpc>
                        <a:spcAft>
                          <a:spcPts val="0"/>
                        </a:spcAft>
                      </a:pPr>
                      <a:r>
                        <a:rPr lang="en-GB" sz="1800">
                          <a:solidFill>
                            <a:srgbClr val="000000"/>
                          </a:solidFill>
                          <a:latin typeface="Calibri"/>
                          <a:ea typeface="Times New Roman"/>
                          <a:cs typeface="Calibri"/>
                        </a:rPr>
                        <a:t>1999</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Martin et al (2000)</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dirty="0">
                          <a:solidFill>
                            <a:srgbClr val="FF0000"/>
                          </a:solidFill>
                          <a:latin typeface="Calibri"/>
                          <a:ea typeface="Times New Roman"/>
                          <a:cs typeface="Calibri"/>
                        </a:rPr>
                        <a:t>49</a:t>
                      </a:r>
                      <a:endParaRPr lang="en-GB" sz="1800" dirty="0">
                        <a:solidFill>
                          <a:srgbClr val="FF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85</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90</a:t>
                      </a:r>
                      <a:endParaRPr lang="en-GB"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324036">
                <a:tc>
                  <a:txBody>
                    <a:bodyPr/>
                    <a:lstStyle/>
                    <a:p>
                      <a:pPr algn="r">
                        <a:lnSpc>
                          <a:spcPct val="115000"/>
                        </a:lnSpc>
                        <a:spcAft>
                          <a:spcPts val="0"/>
                        </a:spcAft>
                      </a:pPr>
                      <a:r>
                        <a:rPr lang="en-GB" sz="1800">
                          <a:solidFill>
                            <a:srgbClr val="000000"/>
                          </a:solidFill>
                          <a:latin typeface="Calibri"/>
                          <a:ea typeface="Times New Roman"/>
                          <a:cs typeface="Calibri"/>
                        </a:rPr>
                        <a:t>2003</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Ruddock et al (2004)</a:t>
                      </a:r>
                      <a:endParaRPr lang="en-GB" sz="180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dirty="0">
                          <a:solidFill>
                            <a:srgbClr val="FF0000"/>
                          </a:solidFill>
                          <a:latin typeface="Calibri"/>
                          <a:ea typeface="Times New Roman"/>
                          <a:cs typeface="Calibri"/>
                        </a:rPr>
                        <a:t>40</a:t>
                      </a:r>
                      <a:endParaRPr lang="en-GB" sz="1800" dirty="0">
                        <a:solidFill>
                          <a:srgbClr val="FF0000"/>
                        </a:solidFill>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dirty="0">
                          <a:solidFill>
                            <a:srgbClr val="000000"/>
                          </a:solidFill>
                          <a:latin typeface="Calibri"/>
                          <a:ea typeface="Times New Roman"/>
                          <a:cs typeface="Calibri"/>
                        </a:rPr>
                        <a:t>54</a:t>
                      </a:r>
                      <a:endParaRPr lang="en-GB" sz="1800" dirty="0">
                        <a:latin typeface="Calibri"/>
                        <a:ea typeface="Calibri"/>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GB" sz="1800">
                          <a:solidFill>
                            <a:srgbClr val="000000"/>
                          </a:solidFill>
                          <a:latin typeface="Calibri"/>
                          <a:ea typeface="Times New Roman"/>
                          <a:cs typeface="Calibri"/>
                        </a:rPr>
                        <a:t>86</a:t>
                      </a:r>
                      <a:endParaRPr lang="en-GB" sz="1800">
                        <a:latin typeface="Calibri"/>
                        <a:ea typeface="Calibri"/>
                        <a:cs typeface="Times New Roman"/>
                      </a:endParaRPr>
                    </a:p>
                  </a:txBody>
                  <a:tcPr marL="68580" marR="68580" marT="0" marB="0" anchor="b">
                    <a:lnL>
                      <a:noFill/>
                    </a:lnL>
                    <a:lnR>
                      <a:noFill/>
                    </a:lnR>
                    <a:lnT>
                      <a:noFill/>
                    </a:lnT>
                    <a:lnB>
                      <a:noFill/>
                    </a:lnB>
                  </a:tcPr>
                </a:tc>
              </a:tr>
              <a:tr h="324036">
                <a:tc>
                  <a:txBody>
                    <a:bodyPr/>
                    <a:lstStyle/>
                    <a:p>
                      <a:pPr algn="r">
                        <a:lnSpc>
                          <a:spcPct val="115000"/>
                        </a:lnSpc>
                        <a:spcAft>
                          <a:spcPts val="0"/>
                        </a:spcAft>
                      </a:pPr>
                      <a:r>
                        <a:rPr lang="en-GB" sz="1800">
                          <a:solidFill>
                            <a:srgbClr val="000000"/>
                          </a:solidFill>
                          <a:latin typeface="Calibri"/>
                          <a:ea typeface="Times New Roman"/>
                          <a:cs typeface="Calibri"/>
                        </a:rPr>
                        <a:t>2007</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err="1">
                          <a:solidFill>
                            <a:srgbClr val="000000"/>
                          </a:solidFill>
                          <a:latin typeface="Calibri"/>
                          <a:ea typeface="Times New Roman"/>
                          <a:cs typeface="Calibri"/>
                        </a:rPr>
                        <a:t>Sturman</a:t>
                      </a:r>
                      <a:r>
                        <a:rPr lang="en-GB" sz="1800" dirty="0">
                          <a:solidFill>
                            <a:srgbClr val="000000"/>
                          </a:solidFill>
                          <a:latin typeface="Calibri"/>
                          <a:ea typeface="Times New Roman"/>
                          <a:cs typeface="Calibri"/>
                        </a:rPr>
                        <a:t> et al (2008)</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a:solidFill>
                            <a:srgbClr val="FF0000"/>
                          </a:solidFill>
                          <a:latin typeface="Calibri"/>
                          <a:ea typeface="Times New Roman"/>
                          <a:cs typeface="Calibri"/>
                        </a:rPr>
                        <a:t>78</a:t>
                      </a:r>
                      <a:endParaRPr lang="en-GB" sz="1800" dirty="0">
                        <a:solidFill>
                          <a:srgbClr val="FF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latin typeface="Calibri"/>
                          <a:ea typeface="Times New Roman"/>
                          <a:cs typeface="Calibri"/>
                        </a:rPr>
                        <a:t>86</a:t>
                      </a:r>
                      <a:endParaRPr lang="en-GB" sz="18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GB" sz="1800" dirty="0">
                          <a:solidFill>
                            <a:srgbClr val="000000"/>
                          </a:solidFill>
                          <a:latin typeface="Calibri"/>
                          <a:ea typeface="Times New Roman"/>
                          <a:cs typeface="Calibri"/>
                        </a:rPr>
                        <a:t>88</a:t>
                      </a:r>
                      <a:endParaRPr lang="en-GB" sz="18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Title 1"/>
          <p:cNvSpPr txBox="1">
            <a:spLocks/>
          </p:cNvSpPr>
          <p:nvPr/>
        </p:nvSpPr>
        <p:spPr>
          <a:xfrm>
            <a:off x="251520" y="0"/>
            <a:ext cx="8435280" cy="706090"/>
          </a:xfrm>
          <a:prstGeom prst="rect">
            <a:avLst/>
          </a:prstGeom>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Data issues: </a:t>
            </a:r>
            <a:r>
              <a:rPr kumimoji="0" lang="en-GB" sz="4400" b="0" i="0" u="sng" strike="noStrike" kern="1200" cap="none" spc="0" normalizeH="0" baseline="0" noProof="0" dirty="0" smtClean="0">
                <a:ln>
                  <a:noFill/>
                </a:ln>
                <a:solidFill>
                  <a:srgbClr val="FF0000"/>
                </a:solidFill>
                <a:effectLst/>
                <a:uLnTx/>
                <a:uFillTx/>
                <a:latin typeface="+mj-lt"/>
                <a:ea typeface="+mj-ea"/>
                <a:cs typeface="+mj-cs"/>
              </a:rPr>
              <a:t>TIMSS</a:t>
            </a:r>
            <a:r>
              <a:rPr kumimoji="0" lang="en-GB" sz="4400" b="0" i="0" u="none" strike="noStrike" kern="1200" cap="none" spc="0" normalizeH="0" baseline="0" noProof="0" dirty="0" smtClean="0">
                <a:ln>
                  <a:noFill/>
                </a:ln>
                <a:solidFill>
                  <a:schemeClr val="tx1"/>
                </a:solidFill>
                <a:effectLst/>
                <a:uLnTx/>
                <a:uFillTx/>
                <a:latin typeface="+mj-lt"/>
                <a:ea typeface="+mj-ea"/>
                <a:cs typeface="+mj-cs"/>
              </a:rPr>
              <a:t> Non - response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Content Placeholder 2"/>
          <p:cNvSpPr txBox="1">
            <a:spLocks/>
          </p:cNvSpPr>
          <p:nvPr/>
        </p:nvSpPr>
        <p:spPr>
          <a:xfrm>
            <a:off x="323528" y="3429000"/>
            <a:ext cx="8532440" cy="2880320"/>
          </a:xfrm>
          <a:prstGeom prst="rect">
            <a:avLst/>
          </a:prstGeom>
        </p:spPr>
        <p:txBody>
          <a:bodyPr vert="horz" lIns="91440" tIns="45720" rIns="91440" bIns="45720" rtlCol="0">
            <a:no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a:t>
            </a:r>
            <a:endParaRPr lang="en-GB" sz="2600" dirty="0" smtClean="0"/>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lang="en-GB" sz="2600" dirty="0" smtClean="0"/>
              <a:t>Less attention has been paid to non-response in TIMSS ……</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a:t>
            </a:r>
            <a:r>
              <a:rPr lang="en-GB" sz="2600" dirty="0" smtClean="0"/>
              <a:t>but also England does rather poorly here too</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6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600" b="0" i="0" u="none" strike="noStrike" kern="1200" cap="none" spc="0" normalizeH="0" baseline="0" noProof="0" dirty="0" smtClean="0">
                <a:ln>
                  <a:noFill/>
                </a:ln>
                <a:solidFill>
                  <a:srgbClr val="FF0000"/>
                </a:solidFill>
                <a:effectLst/>
                <a:uLnTx/>
                <a:uFillTx/>
                <a:latin typeface="+mn-lt"/>
                <a:ea typeface="+mn-ea"/>
                <a:cs typeface="+mn-cs"/>
              </a:rPr>
              <a:t>NOTE</a:t>
            </a:r>
            <a:r>
              <a:rPr kumimoji="0" lang="en-GB" sz="2600" b="0" i="0" u="none" strike="noStrike" kern="1200" cap="none" spc="0" normalizeH="0" noProof="0" dirty="0" smtClean="0">
                <a:ln>
                  <a:noFill/>
                </a:ln>
                <a:solidFill>
                  <a:schemeClr val="tx1"/>
                </a:solidFill>
                <a:effectLst/>
                <a:uLnTx/>
                <a:uFillTx/>
                <a:latin typeface="+mn-lt"/>
                <a:ea typeface="+mn-ea"/>
                <a:cs typeface="+mn-cs"/>
              </a:rPr>
              <a:t> the jump in school response rate in 2007 - and how this relates to the TIMSS trend.</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fld id="{7529E0B1-F174-4DCB-B17F-C5C5577EFA0C}" type="slidenum">
              <a:rPr lang="en-GB" smtClean="0"/>
              <a:pPr/>
              <a:t>40</a:t>
            </a:fld>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852936"/>
            <a:ext cx="8229600" cy="1143000"/>
          </a:xfrm>
        </p:spPr>
        <p:txBody>
          <a:bodyPr>
            <a:normAutofit fontScale="90000"/>
          </a:bodyPr>
          <a:lstStyle/>
          <a:p>
            <a:r>
              <a:rPr lang="en-GB" dirty="0" smtClean="0"/>
              <a:t>Cumulative impact on the PISA average test score trend in England</a:t>
            </a:r>
            <a:endParaRPr lang="en-GB" dirty="0"/>
          </a:p>
        </p:txBody>
      </p:sp>
      <p:sp>
        <p:nvSpPr>
          <p:cNvPr id="3" name="Slide Number Placeholder 2"/>
          <p:cNvSpPr>
            <a:spLocks noGrp="1"/>
          </p:cNvSpPr>
          <p:nvPr>
            <p:ph type="sldNum" sz="quarter" idx="12"/>
          </p:nvPr>
        </p:nvSpPr>
        <p:spPr/>
        <p:txBody>
          <a:bodyPr/>
          <a:lstStyle/>
          <a:p>
            <a:fld id="{7529E0B1-F174-4DCB-B17F-C5C5577EFA0C}" type="slidenum">
              <a:rPr lang="en-GB" smtClean="0"/>
              <a:pPr/>
              <a:t>41</a:t>
            </a:fld>
            <a:endParaRPr lang="en-GB"/>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lstStyle/>
          <a:p>
            <a:pPr algn="ctr">
              <a:buNone/>
            </a:pPr>
            <a:r>
              <a:rPr lang="en-GB" dirty="0" smtClean="0">
                <a:solidFill>
                  <a:srgbClr val="FF0000"/>
                </a:solidFill>
              </a:rPr>
              <a:t>How does this impact the </a:t>
            </a:r>
            <a:r>
              <a:rPr lang="en-GB" u="sng" dirty="0" smtClean="0">
                <a:solidFill>
                  <a:srgbClr val="FF0000"/>
                </a:solidFill>
              </a:rPr>
              <a:t>PISA trend</a:t>
            </a:r>
            <a:r>
              <a:rPr lang="en-GB" dirty="0" smtClean="0"/>
              <a:t>?</a:t>
            </a:r>
          </a:p>
          <a:p>
            <a:pPr>
              <a:buNone/>
            </a:pPr>
            <a:endParaRPr lang="en-GB" dirty="0"/>
          </a:p>
          <a:p>
            <a:pPr>
              <a:buNone/>
            </a:pPr>
            <a:r>
              <a:rPr lang="en-GB" dirty="0" smtClean="0"/>
              <a:t>Four alternative PISA trends estimated making different assumptions about the comparability of the data.</a:t>
            </a:r>
          </a:p>
          <a:p>
            <a:pPr>
              <a:buNone/>
            </a:pPr>
            <a:endParaRPr lang="en-GB" dirty="0" smtClean="0"/>
          </a:p>
          <a:p>
            <a:pPr marL="514350" indent="-514350">
              <a:buAutoNum type="arabicParenBoth"/>
            </a:pPr>
            <a:r>
              <a:rPr lang="en-GB" dirty="0" smtClean="0"/>
              <a:t>Raw data are unbiased</a:t>
            </a:r>
          </a:p>
          <a:p>
            <a:pPr marL="514350" indent="-514350">
              <a:buAutoNum type="arabicParenBoth"/>
            </a:pPr>
            <a:r>
              <a:rPr lang="en-GB" dirty="0" smtClean="0"/>
              <a:t>Correct for change in target population</a:t>
            </a:r>
          </a:p>
          <a:p>
            <a:pPr marL="514350" indent="-514350">
              <a:buAutoNum type="arabicParenBoth"/>
            </a:pPr>
            <a:r>
              <a:rPr lang="en-GB" dirty="0" smtClean="0"/>
              <a:t>As 2 but correct for change in test month</a:t>
            </a:r>
          </a:p>
          <a:p>
            <a:pPr marL="514350" indent="-514350">
              <a:buAutoNum type="arabicParenBoth"/>
            </a:pPr>
            <a:r>
              <a:rPr lang="en-GB" dirty="0" smtClean="0"/>
              <a:t>As 3 but correct for response bias</a:t>
            </a:r>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42</a:t>
            </a:fld>
            <a:endParaRPr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67544" y="260648"/>
          <a:ext cx="8352928" cy="640871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3995936" y="404664"/>
            <a:ext cx="1584176" cy="492443"/>
          </a:xfrm>
          <a:prstGeom prst="rect">
            <a:avLst/>
          </a:prstGeom>
        </p:spPr>
        <p:txBody>
          <a:bodyPr wrap="square">
            <a:spAutoFit/>
          </a:bodyPr>
          <a:lstStyle/>
          <a:p>
            <a:r>
              <a:rPr lang="en-GB" sz="2600" dirty="0" smtClean="0"/>
              <a:t>Raw data</a:t>
            </a: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43</a:t>
            </a:fld>
            <a:endParaRPr lang="en-GB"/>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67544" y="260648"/>
          <a:ext cx="8352928" cy="640871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907704" y="332656"/>
            <a:ext cx="6192688" cy="492443"/>
          </a:xfrm>
          <a:prstGeom prst="rect">
            <a:avLst/>
          </a:prstGeom>
        </p:spPr>
        <p:txBody>
          <a:bodyPr wrap="square">
            <a:spAutoFit/>
          </a:bodyPr>
          <a:lstStyle/>
          <a:p>
            <a:r>
              <a:rPr lang="en-GB" sz="2600" dirty="0" smtClean="0"/>
              <a:t>Adjustment for change in target population</a:t>
            </a: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44</a:t>
            </a:fld>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67544" y="260648"/>
          <a:ext cx="8352928" cy="640871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979712" y="332656"/>
            <a:ext cx="6192688" cy="492443"/>
          </a:xfrm>
          <a:prstGeom prst="rect">
            <a:avLst/>
          </a:prstGeom>
        </p:spPr>
        <p:txBody>
          <a:bodyPr wrap="square">
            <a:spAutoFit/>
          </a:bodyPr>
          <a:lstStyle/>
          <a:p>
            <a:r>
              <a:rPr lang="en-GB" sz="2600" dirty="0" smtClean="0"/>
              <a:t>… and adjustment for change of test month</a:t>
            </a: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45</a:t>
            </a:fld>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67544" y="260648"/>
          <a:ext cx="8352928" cy="640871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483768" y="332656"/>
            <a:ext cx="5040560" cy="492443"/>
          </a:xfrm>
          <a:prstGeom prst="rect">
            <a:avLst/>
          </a:prstGeom>
        </p:spPr>
        <p:txBody>
          <a:bodyPr wrap="square">
            <a:spAutoFit/>
          </a:bodyPr>
          <a:lstStyle/>
          <a:p>
            <a:r>
              <a:rPr lang="en-GB" sz="2600" dirty="0" smtClean="0"/>
              <a:t>… and adjustment for non  response</a:t>
            </a:r>
            <a:endParaRPr lang="en-GB" sz="2600"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46</a:t>
            </a:fld>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424936" cy="908720"/>
          </a:xfrm>
        </p:spPr>
        <p:txBody>
          <a:bodyPr/>
          <a:lstStyle/>
          <a:p>
            <a:r>
              <a:rPr lang="en-GB" dirty="0" smtClean="0"/>
              <a:t>Conclusions</a:t>
            </a:r>
            <a:endParaRPr lang="en-GB" dirty="0"/>
          </a:p>
        </p:txBody>
      </p:sp>
      <p:sp>
        <p:nvSpPr>
          <p:cNvPr id="3" name="Content Placeholder 2"/>
          <p:cNvSpPr>
            <a:spLocks noGrp="1"/>
          </p:cNvSpPr>
          <p:nvPr>
            <p:ph idx="1"/>
          </p:nvPr>
        </p:nvSpPr>
        <p:spPr>
          <a:xfrm>
            <a:off x="457200" y="836712"/>
            <a:ext cx="8363272" cy="5616624"/>
          </a:xfrm>
        </p:spPr>
        <p:txBody>
          <a:bodyPr>
            <a:normAutofit fontScale="77500" lnSpcReduction="20000"/>
          </a:bodyPr>
          <a:lstStyle/>
          <a:p>
            <a:pPr lvl="0"/>
            <a:r>
              <a:rPr lang="en-GB" dirty="0" smtClean="0"/>
              <a:t>Statements </a:t>
            </a:r>
            <a:r>
              <a:rPr lang="en-GB" dirty="0"/>
              <a:t>suggesting that England is “plummeting down” international rankings may simply not be true</a:t>
            </a:r>
            <a:r>
              <a:rPr lang="en-GB" dirty="0" smtClean="0"/>
              <a:t>.</a:t>
            </a:r>
          </a:p>
          <a:p>
            <a:pPr lvl="0">
              <a:buNone/>
            </a:pPr>
            <a:endParaRPr lang="en-GB" dirty="0"/>
          </a:p>
          <a:p>
            <a:pPr lvl="0"/>
            <a:r>
              <a:rPr lang="en-GB" dirty="0"/>
              <a:t>The decline seen by England in the PISA international rankings is not, in my opinion, statistically robust enough to base public policy upon</a:t>
            </a:r>
            <a:r>
              <a:rPr lang="en-GB" dirty="0" smtClean="0"/>
              <a:t>.</a:t>
            </a:r>
          </a:p>
          <a:p>
            <a:pPr lvl="0">
              <a:buNone/>
            </a:pPr>
            <a:endParaRPr lang="en-GB" dirty="0"/>
          </a:p>
          <a:p>
            <a:pPr lvl="0"/>
            <a:r>
              <a:rPr lang="en-GB" dirty="0"/>
              <a:t>The decline in PISA test scores does not suggest that the Labour government’s investment in education was a waste of money, just as the ascendency in TIMSS rankings does not prove it was well spent. </a:t>
            </a:r>
            <a:endParaRPr lang="en-GB" dirty="0" smtClean="0"/>
          </a:p>
          <a:p>
            <a:pPr lvl="0">
              <a:buNone/>
            </a:pPr>
            <a:endParaRPr lang="en-GB" dirty="0"/>
          </a:p>
          <a:p>
            <a:r>
              <a:rPr lang="en-GB" dirty="0"/>
              <a:t>Indeed, even if the data were of high enough quality to accurately estimate changes over time, such statements seem to fall into the trap of confusing correlation with causation.</a:t>
            </a:r>
          </a:p>
          <a:p>
            <a:endParaRPr lang="en-GB" dirty="0"/>
          </a:p>
        </p:txBody>
      </p:sp>
      <p:sp>
        <p:nvSpPr>
          <p:cNvPr id="4" name="Slide Number Placeholder 3"/>
          <p:cNvSpPr>
            <a:spLocks noGrp="1"/>
          </p:cNvSpPr>
          <p:nvPr>
            <p:ph type="sldNum" sz="quarter" idx="12"/>
          </p:nvPr>
        </p:nvSpPr>
        <p:spPr/>
        <p:txBody>
          <a:bodyPr/>
          <a:lstStyle/>
          <a:p>
            <a:fld id="{7529E0B1-F174-4DCB-B17F-C5C5577EFA0C}" type="slidenum">
              <a:rPr lang="en-GB" smtClean="0"/>
              <a:pPr/>
              <a:t>47</a:t>
            </a:fld>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1641</Words>
  <Application>Microsoft Office PowerPoint</Application>
  <PresentationFormat>On-screen Show (4:3)</PresentationFormat>
  <Paragraphs>465</Paragraphs>
  <Slides>47</Slides>
  <Notes>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England’s “plummeting” PISA test scores between 2000 and 2009: Is the performance of our secondary school pupils really in relative decline?  </vt:lpstr>
      <vt:lpstr>International studies of pupil achievement</vt:lpstr>
      <vt:lpstr>International studies of pupil achievement</vt:lpstr>
      <vt:lpstr>International studies of pupil achievement</vt:lpstr>
      <vt:lpstr>Slide 5</vt:lpstr>
      <vt:lpstr>Slide 6</vt:lpstr>
      <vt:lpstr>Slide 7</vt:lpstr>
      <vt:lpstr>Slide 8</vt:lpstr>
      <vt:lpstr>But is this true???   Here I consider the robustness of the finding that secondary school children in England are rapidly losing ground relative to those in other countries  Look at this in two international datasets (PISA and TIMSS)  Provide some concerns about the data</vt:lpstr>
      <vt:lpstr>Data: PISA and TIMSS</vt:lpstr>
      <vt:lpstr>PISA</vt:lpstr>
      <vt:lpstr>PISA – number of countries</vt:lpstr>
      <vt:lpstr>TIMSS</vt:lpstr>
      <vt:lpstr>Comparability of PISA test scores over time</vt:lpstr>
      <vt:lpstr>Countries included in this study</vt:lpstr>
      <vt:lpstr>International z-scores</vt:lpstr>
      <vt:lpstr>Results:  Do PISA 2009 and TIMSS 2007 agree on where England currently stands? </vt:lpstr>
      <vt:lpstr>PISA 2009 versus TIMSS 2007 (cross-sectional)</vt:lpstr>
      <vt:lpstr>Robustness – broader array of countries</vt:lpstr>
      <vt:lpstr>Results:  Do PISA and TIMSS agree on change in average test scores over time? </vt:lpstr>
      <vt:lpstr>PISA versus TIMSS in England (change over time)</vt:lpstr>
      <vt:lpstr>Change in TIMSS (99 -07) versus change in PISA (00 – 09) </vt:lpstr>
      <vt:lpstr>…using a larger number of countries</vt:lpstr>
      <vt:lpstr>Change looking at different PISA/TIMSS combinations </vt:lpstr>
      <vt:lpstr>PISA 2003-2009 versus TIMSS 2003-2007 instead</vt:lpstr>
      <vt:lpstr>Why might this conflict between PISA and TIMSS occur:  Data issues</vt:lpstr>
      <vt:lpstr>Target population change 1: WALES</vt:lpstr>
      <vt:lpstr>Data issues – TARGET POPULATION 1</vt:lpstr>
      <vt:lpstr>Trend in PISA test scores when excluding Wales</vt:lpstr>
      <vt:lpstr>Target population change 2: Year 10/Year 11 pupils</vt:lpstr>
      <vt:lpstr>Data issues – TARGET POPULATION 2</vt:lpstr>
      <vt:lpstr>Slide 32</vt:lpstr>
      <vt:lpstr>Month of test</vt:lpstr>
      <vt:lpstr>Data issues – change of the test month</vt:lpstr>
      <vt:lpstr>Data issues – change of the test month</vt:lpstr>
      <vt:lpstr>Non-response</vt:lpstr>
      <vt:lpstr>Data issues: PISA Non - response</vt:lpstr>
      <vt:lpstr>PISA Non - response</vt:lpstr>
      <vt:lpstr>PISA Non - response</vt:lpstr>
      <vt:lpstr>Slide 40</vt:lpstr>
      <vt:lpstr>Cumulative impact on the PISA average test score trend in England</vt:lpstr>
      <vt:lpstr>Slide 42</vt:lpstr>
      <vt:lpstr>Slide 43</vt:lpstr>
      <vt:lpstr>Slide 44</vt:lpstr>
      <vt:lpstr>Slide 45</vt:lpstr>
      <vt:lpstr>Slide 46</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England’s “plummeting” PISA test scores between 2000 and 2009: Is the performance of our secondary school pupils really in relative decline?</dc:title>
  <dc:creator>John</dc:creator>
  <cp:lastModifiedBy>John</cp:lastModifiedBy>
  <cp:revision>68</cp:revision>
  <dcterms:created xsi:type="dcterms:W3CDTF">2011-10-21T18:09:13Z</dcterms:created>
  <dcterms:modified xsi:type="dcterms:W3CDTF">2013-07-22T11:36:40Z</dcterms:modified>
</cp:coreProperties>
</file>