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7" r:id="rId2"/>
    <p:sldId id="258" r:id="rId3"/>
    <p:sldId id="262" r:id="rId4"/>
    <p:sldId id="269" r:id="rId5"/>
    <p:sldId id="270" r:id="rId6"/>
    <p:sldId id="271" r:id="rId7"/>
    <p:sldId id="272" r:id="rId8"/>
    <p:sldId id="274" r:id="rId9"/>
    <p:sldId id="263" r:id="rId10"/>
    <p:sldId id="275" r:id="rId11"/>
    <p:sldId id="276" r:id="rId12"/>
    <p:sldId id="264" r:id="rId13"/>
    <p:sldId id="277" r:id="rId14"/>
    <p:sldId id="278" r:id="rId15"/>
    <p:sldId id="279" r:id="rId16"/>
    <p:sldId id="265" r:id="rId17"/>
    <p:sldId id="280" r:id="rId18"/>
    <p:sldId id="281" r:id="rId19"/>
    <p:sldId id="266" r:id="rId20"/>
    <p:sldId id="282" r:id="rId21"/>
    <p:sldId id="284" r:id="rId22"/>
    <p:sldId id="283" r:id="rId23"/>
    <p:sldId id="267" r:id="rId24"/>
    <p:sldId id="285" r:id="rId25"/>
    <p:sldId id="286" r:id="rId26"/>
    <p:sldId id="287" r:id="rId27"/>
    <p:sldId id="288" r:id="rId28"/>
    <p:sldId id="268" r:id="rId29"/>
    <p:sldId id="290" r:id="rId30"/>
    <p:sldId id="294" r:id="rId31"/>
    <p:sldId id="291" r:id="rId32"/>
    <p:sldId id="292" r:id="rId33"/>
    <p:sldId id="293" r:id="rId34"/>
    <p:sldId id="289" r:id="rId35"/>
    <p:sldId id="296" r:id="rId36"/>
    <p:sldId id="295" r:id="rId37"/>
    <p:sldId id="297" r:id="rId38"/>
    <p:sldId id="298" r:id="rId39"/>
    <p:sldId id="299" r:id="rId40"/>
    <p:sldId id="300" r:id="rId41"/>
    <p:sldId id="301" r:id="rId42"/>
  </p:sldIdLst>
  <p:sldSz cx="9144000" cy="6858000" type="screen4x3"/>
  <p:notesSz cx="6877050" cy="10001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258" autoAdjust="0"/>
  </p:normalViewPr>
  <p:slideViewPr>
    <p:cSldViewPr>
      <p:cViewPr varScale="1">
        <p:scale>
          <a:sx n="61" d="100"/>
          <a:sy n="61" d="100"/>
        </p:scale>
        <p:origin x="165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D3\jjoqssec$\jjoqssec\Aus_UK_Comparisons\Returns_To_Qual_Aus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2146421838115346"/>
          <c:y val="3.6850921273031842E-2"/>
          <c:w val="0.72439085959325744"/>
          <c:h val="0.7488599557314146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Sheet1!$F$31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Sheet1!$E$32:$E$36</c:f>
              <c:strCache>
                <c:ptCount val="5"/>
                <c:pt idx="0">
                  <c:v>Germany</c:v>
                </c:pt>
                <c:pt idx="1">
                  <c:v>Finland</c:v>
                </c:pt>
                <c:pt idx="2">
                  <c:v>Australia</c:v>
                </c:pt>
                <c:pt idx="3">
                  <c:v>US</c:v>
                </c:pt>
                <c:pt idx="4">
                  <c:v>UK</c:v>
                </c:pt>
              </c:strCache>
            </c:strRef>
          </c:cat>
          <c:val>
            <c:numRef>
              <c:f>Sheet1!$F$32:$F$36</c:f>
              <c:numCache>
                <c:formatCode>0.0</c:formatCode>
                <c:ptCount val="5"/>
                <c:pt idx="0">
                  <c:v>8.0140564657218789</c:v>
                </c:pt>
                <c:pt idx="1">
                  <c:v>10.711767293644144</c:v>
                </c:pt>
                <c:pt idx="2" formatCode="General">
                  <c:v>11</c:v>
                </c:pt>
                <c:pt idx="3">
                  <c:v>10.954318898077823</c:v>
                </c:pt>
                <c:pt idx="4">
                  <c:v>14.328018901468381</c:v>
                </c:pt>
              </c:numCache>
            </c:numRef>
          </c:val>
        </c:ser>
        <c:ser>
          <c:idx val="1"/>
          <c:order val="1"/>
          <c:tx>
            <c:strRef>
              <c:f>Sheet1!$G$31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Sheet1!$E$32:$E$36</c:f>
              <c:strCache>
                <c:ptCount val="5"/>
                <c:pt idx="0">
                  <c:v>Germany</c:v>
                </c:pt>
                <c:pt idx="1">
                  <c:v>Finland</c:v>
                </c:pt>
                <c:pt idx="2">
                  <c:v>Australia</c:v>
                </c:pt>
                <c:pt idx="3">
                  <c:v>US</c:v>
                </c:pt>
                <c:pt idx="4">
                  <c:v>UK</c:v>
                </c:pt>
              </c:strCache>
            </c:strRef>
          </c:cat>
          <c:val>
            <c:numRef>
              <c:f>Sheet1!$G$32:$G$36</c:f>
              <c:numCache>
                <c:formatCode>0.0</c:formatCode>
                <c:ptCount val="5"/>
                <c:pt idx="0">
                  <c:v>4.8320052986880615</c:v>
                </c:pt>
                <c:pt idx="1">
                  <c:v>9.2909626717203206</c:v>
                </c:pt>
                <c:pt idx="2" formatCode="General">
                  <c:v>11</c:v>
                </c:pt>
                <c:pt idx="3">
                  <c:v>8.4015354982270143</c:v>
                </c:pt>
                <c:pt idx="4">
                  <c:v>14.459789901278958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0035808"/>
        <c:axId val="210029536"/>
      </c:barChart>
      <c:catAx>
        <c:axId val="21003580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10029536"/>
        <c:crosses val="autoZero"/>
        <c:auto val="1"/>
        <c:lblAlgn val="ctr"/>
        <c:lblOffset val="100"/>
        <c:noMultiLvlLbl val="0"/>
      </c:catAx>
      <c:valAx>
        <c:axId val="2100295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b="0"/>
                </a:pPr>
                <a:r>
                  <a:rPr lang="en-US" b="0" dirty="0"/>
                  <a:t>Internal rate of return (%) </a:t>
                </a:r>
              </a:p>
            </c:rich>
          </c:tx>
          <c:layout/>
          <c:overlay val="0"/>
        </c:title>
        <c:numFmt formatCode="0" sourceLinked="0"/>
        <c:majorTickMark val="out"/>
        <c:minorTickMark val="none"/>
        <c:tickLblPos val="nextTo"/>
        <c:crossAx val="2100358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181223825895065"/>
          <c:y val="0.6002247457761245"/>
          <c:w val="0.29136012927961735"/>
          <c:h val="0.1412590511613191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4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0055" cy="500063"/>
          </a:xfrm>
          <a:prstGeom prst="rect">
            <a:avLst/>
          </a:prstGeom>
        </p:spPr>
        <p:txBody>
          <a:bodyPr vert="horz" lIns="96442" tIns="48221" rIns="96442" bIns="48221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5404" y="0"/>
            <a:ext cx="2980055" cy="500063"/>
          </a:xfrm>
          <a:prstGeom prst="rect">
            <a:avLst/>
          </a:prstGeom>
        </p:spPr>
        <p:txBody>
          <a:bodyPr vert="horz" lIns="96442" tIns="48221" rIns="96442" bIns="48221" rtlCol="0"/>
          <a:lstStyle>
            <a:lvl1pPr algn="r">
              <a:defRPr sz="1300"/>
            </a:lvl1pPr>
          </a:lstStyle>
          <a:p>
            <a:fld id="{3E99513A-40FC-4D66-90D8-5F2D4E7A8244}" type="datetimeFigureOut">
              <a:rPr lang="en-GB" smtClean="0"/>
              <a:pPr/>
              <a:t>29/10/2014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442" tIns="48221" rIns="96442" bIns="48221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7705" y="4750594"/>
            <a:ext cx="5501640" cy="4500563"/>
          </a:xfrm>
          <a:prstGeom prst="rect">
            <a:avLst/>
          </a:prstGeom>
        </p:spPr>
        <p:txBody>
          <a:bodyPr vert="horz" lIns="96442" tIns="48221" rIns="96442" bIns="4822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99451"/>
            <a:ext cx="2980055" cy="500063"/>
          </a:xfrm>
          <a:prstGeom prst="rect">
            <a:avLst/>
          </a:prstGeom>
        </p:spPr>
        <p:txBody>
          <a:bodyPr vert="horz" lIns="96442" tIns="48221" rIns="96442" bIns="48221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5404" y="9499451"/>
            <a:ext cx="2980055" cy="500063"/>
          </a:xfrm>
          <a:prstGeom prst="rect">
            <a:avLst/>
          </a:prstGeom>
        </p:spPr>
        <p:txBody>
          <a:bodyPr vert="horz" lIns="96442" tIns="48221" rIns="96442" bIns="48221" rtlCol="0" anchor="b"/>
          <a:lstStyle>
            <a:lvl1pPr algn="r">
              <a:defRPr sz="1300"/>
            </a:lvl1pPr>
          </a:lstStyle>
          <a:p>
            <a:fld id="{731B7EDA-9D74-4425-BE3E-3DE85148809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914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Start</a:t>
            </a:r>
            <a:r>
              <a:rPr lang="en-GB" baseline="0" dirty="0" smtClean="0"/>
              <a:t> thinking about the rates of return to education ……..</a:t>
            </a:r>
          </a:p>
          <a:p>
            <a:r>
              <a:rPr lang="en-GB" baseline="0" dirty="0" smtClean="0"/>
              <a:t>…..and how rates of return apply to educational investments</a:t>
            </a:r>
          </a:p>
          <a:p>
            <a:r>
              <a:rPr lang="en-GB" baseline="0" dirty="0" smtClean="0"/>
              <a:t>…..clear move from theory to empirical analysis</a:t>
            </a:r>
          </a:p>
          <a:p>
            <a:r>
              <a:rPr lang="en-GB" baseline="0" dirty="0" smtClean="0"/>
              <a:t>First half of lecture me presenting some basic topics. Second half in library.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B7EDA-9D74-4425-BE3E-3DE851488097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2232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13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With each year (t) that </a:t>
            </a:r>
            <a:r>
              <a:rPr lang="en-US" dirty="0" err="1" smtClean="0"/>
              <a:t>pases</a:t>
            </a:r>
            <a:r>
              <a:rPr lang="en-US" dirty="0" smtClean="0"/>
              <a:t> the ABSOLUTE amount of money you pay in interest increases…..</a:t>
            </a:r>
          </a:p>
        </p:txBody>
      </p:sp>
    </p:spTree>
    <p:extLst>
      <p:ext uri="{BB962C8B-B14F-4D97-AF65-F5344CB8AC3E}">
        <p14:creationId xmlns:p14="http://schemas.microsoft.com/office/powerpoint/2010/main" val="27093250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14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25641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15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Also</a:t>
            </a:r>
            <a:r>
              <a:rPr lang="en-US" baseline="0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132423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17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Also</a:t>
            </a:r>
            <a:r>
              <a:rPr lang="en-US" baseline="0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66347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18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Also</a:t>
            </a:r>
            <a:r>
              <a:rPr lang="en-US" baseline="0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08205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20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Note</a:t>
            </a:r>
            <a:r>
              <a:rPr lang="en-US" baseline="0" dirty="0" smtClean="0"/>
              <a:t> that you can consider costs as negative cash-flow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563330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21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Also</a:t>
            </a:r>
            <a:r>
              <a:rPr lang="en-US" baseline="0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42949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22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Also</a:t>
            </a:r>
            <a:r>
              <a:rPr lang="en-US" baseline="0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718478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B7EDA-9D74-4425-BE3E-3DE851488097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2497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24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So</a:t>
            </a:r>
            <a:r>
              <a:rPr lang="en-US" baseline="0" dirty="0" smtClean="0"/>
              <a:t> NPV expressing investment decision in terms of £’s benefit……</a:t>
            </a:r>
          </a:p>
          <a:p>
            <a:r>
              <a:rPr lang="en-US" baseline="0" dirty="0" smtClean="0"/>
              <a:t>IRR is what interest rate do we need to make benefits equal to costs……</a:t>
            </a:r>
          </a:p>
          <a:p>
            <a:endParaRPr lang="en-US" baseline="0" dirty="0" smtClean="0"/>
          </a:p>
          <a:p>
            <a:pPr defTabSz="964418">
              <a:defRPr/>
            </a:pPr>
            <a:r>
              <a:rPr lang="en-IE" sz="1300" b="1" dirty="0">
                <a:latin typeface="Times New Roman" pitchFamily="18" charset="0"/>
                <a:cs typeface="Times New Roman" pitchFamily="18" charset="0"/>
              </a:rPr>
              <a:t>Note:</a:t>
            </a:r>
            <a:r>
              <a:rPr lang="en-IE" sz="1300" dirty="0">
                <a:latin typeface="Times New Roman" pitchFamily="18" charset="0"/>
                <a:cs typeface="Times New Roman" pitchFamily="18" charset="0"/>
              </a:rPr>
              <a:t>  Same as couple of slides before (but have now explicitly included investment costs in the calculation – the ‘C’)</a:t>
            </a:r>
          </a:p>
          <a:p>
            <a:r>
              <a:rPr lang="en-US" baseline="0" dirty="0" smtClean="0"/>
              <a:t>I.E. Costs WERE included before (but implicitly in the </a:t>
            </a:r>
            <a:r>
              <a:rPr lang="en-US" baseline="0" dirty="0" err="1" smtClean="0"/>
              <a:t>algebrea</a:t>
            </a:r>
            <a:r>
              <a:rPr lang="en-US" baseline="0" dirty="0" smtClean="0"/>
              <a:t>). Now I have just included C explicitly as a separate term.</a:t>
            </a:r>
          </a:p>
          <a:p>
            <a:r>
              <a:rPr lang="en-US" baseline="0" dirty="0" smtClean="0"/>
              <a:t>I.E FORMULA is exactly the same as before – but just written in a different way!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1557300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Point out that this</a:t>
            </a:r>
            <a:r>
              <a:rPr lang="en-GB" baseline="0" dirty="0" smtClean="0"/>
              <a:t> may be revision for some people…..</a:t>
            </a:r>
          </a:p>
          <a:p>
            <a:endParaRPr lang="en-GB" baseline="0" dirty="0" smtClean="0"/>
          </a:p>
          <a:p>
            <a:r>
              <a:rPr lang="en-GB" baseline="0" dirty="0" smtClean="0"/>
              <a:t>….next week discuss Mincer equations and more about returns to education </a:t>
            </a:r>
            <a:r>
              <a:rPr lang="en-GB" baseline="0" dirty="0" err="1" smtClean="0"/>
              <a:t>emperically</a:t>
            </a: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B7EDA-9D74-4425-BE3E-3DE851488097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62485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25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Also</a:t>
            </a:r>
            <a:r>
              <a:rPr lang="en-US" baseline="0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474205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26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Also</a:t>
            </a:r>
            <a:r>
              <a:rPr lang="en-US" baseline="0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367122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27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Also</a:t>
            </a:r>
            <a:r>
              <a:rPr lang="en-US" baseline="0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232019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29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Also</a:t>
            </a:r>
            <a:r>
              <a:rPr lang="en-US" baseline="0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783023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31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Also</a:t>
            </a:r>
            <a:r>
              <a:rPr lang="en-US" baseline="0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225596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32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Counterfactual = What would have happened otherwise?</a:t>
            </a:r>
          </a:p>
          <a:p>
            <a:endParaRPr lang="en-US" dirty="0" smtClean="0"/>
          </a:p>
          <a:p>
            <a:r>
              <a:rPr lang="en-US" dirty="0" smtClean="0"/>
              <a:t>What</a:t>
            </a:r>
            <a:r>
              <a:rPr lang="en-US" baseline="0" dirty="0" smtClean="0"/>
              <a:t> would the earnings of a person be if they didn’t bother to get this additional level of education????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310767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33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Also</a:t>
            </a:r>
            <a:r>
              <a:rPr lang="en-US" baseline="0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505796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37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Note</a:t>
            </a:r>
            <a:r>
              <a:rPr lang="en-US" baseline="0" dirty="0" smtClean="0"/>
              <a:t> post-tax earnings + taxes assumed to reflect output forgone by society for education the individual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9662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38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E.g. Foregone earnings is a cost to an individual…..</a:t>
            </a:r>
          </a:p>
          <a:p>
            <a:r>
              <a:rPr lang="en-US" dirty="0" smtClean="0"/>
              <a:t>….reflects foregone</a:t>
            </a:r>
            <a:r>
              <a:rPr lang="en-US" baseline="0" dirty="0" smtClean="0"/>
              <a:t> economic output (cost to society)</a:t>
            </a:r>
          </a:p>
          <a:p>
            <a:endParaRPr lang="en-US" baseline="0" dirty="0" smtClean="0"/>
          </a:p>
          <a:p>
            <a:r>
              <a:rPr lang="en-US" baseline="0" dirty="0" smtClean="0"/>
              <a:t>Example: </a:t>
            </a:r>
          </a:p>
          <a:p>
            <a:r>
              <a:rPr lang="en-US" baseline="0" dirty="0" smtClean="0"/>
              <a:t>Education may make people less likely to claim JSA (e.g. a stigma effect) but no less likely to actually get a job. Then NOT a social benefit (because only a transfer payment).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Alternatively, education may increase employability of a person. This increase in employment adds to national output – which IS a social benefit! </a:t>
            </a:r>
          </a:p>
          <a:p>
            <a:endParaRPr lang="en-US" baseline="0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999589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39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Also</a:t>
            </a:r>
            <a:r>
              <a:rPr lang="en-US" baseline="0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71598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B7EDA-9D74-4425-BE3E-3DE851488097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170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5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Give example</a:t>
            </a:r>
            <a:r>
              <a:rPr lang="en-US" baseline="0" dirty="0" smtClean="0"/>
              <a:t> of WEST COAST rail line. Didn’t take into account time discounting when appraising different bids….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WHY </a:t>
            </a:r>
            <a:r>
              <a:rPr lang="en-US" baseline="0" dirty="0" err="1" smtClean="0"/>
              <a:t>perfer</a:t>
            </a:r>
            <a:r>
              <a:rPr lang="en-US" baseline="0" dirty="0" smtClean="0"/>
              <a:t> consumption today? (a) Generally don’t like waiting for things. (b) There is risk associated with getting things in the future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94999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8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3670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How we might measure these time preferences…..</a:t>
            </a:r>
          </a:p>
          <a:p>
            <a:r>
              <a:rPr lang="en-GB" dirty="0" smtClean="0"/>
              <a:t>…I.E how do we take time preferences</a:t>
            </a:r>
            <a:r>
              <a:rPr lang="en-GB" baseline="0" dirty="0" smtClean="0"/>
              <a:t> into account in our analyses?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B7EDA-9D74-4425-BE3E-3DE851488097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4973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10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E.g. Your due to receive £1000 in 3 years time. What is that worth today?</a:t>
            </a:r>
          </a:p>
          <a:p>
            <a:endParaRPr lang="en-US" dirty="0" smtClean="0"/>
          </a:p>
          <a:p>
            <a:r>
              <a:rPr lang="en-US" dirty="0" smtClean="0"/>
              <a:t>Conceptually, easiest to think of discount rates in</a:t>
            </a:r>
            <a:r>
              <a:rPr lang="en-US" baseline="0" dirty="0" smtClean="0"/>
              <a:t> terms of interest rates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Interest critical to investment </a:t>
            </a:r>
            <a:r>
              <a:rPr lang="en-US" baseline="0" dirty="0" err="1" smtClean="0"/>
              <a:t>appriasial</a:t>
            </a:r>
            <a:r>
              <a:rPr lang="en-US" baseline="0" dirty="0" smtClean="0"/>
              <a:t> – as it reflects time preferences / time discounting……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267320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D7E317E-4917-45C8-B1AF-6E5ABE17E718}" type="slidenum">
              <a:rPr lang="en-IE" smtClean="0"/>
              <a:pPr/>
              <a:t>11</a:t>
            </a:fld>
            <a:endParaRPr lang="en-IE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760413"/>
            <a:ext cx="4995863" cy="37480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416" y="4750410"/>
            <a:ext cx="5502218" cy="4416290"/>
          </a:xfrm>
          <a:noFill/>
          <a:ln/>
        </p:spPr>
        <p:txBody>
          <a:bodyPr wrap="none" anchor="ctr"/>
          <a:lstStyle/>
          <a:p>
            <a:r>
              <a:rPr lang="en-US" dirty="0" smtClean="0"/>
              <a:t>Low SES children may have different time preferences to high SES children (e.g. more likely to prefer consumption today)</a:t>
            </a:r>
          </a:p>
          <a:p>
            <a:endParaRPr lang="en-US" dirty="0" smtClean="0"/>
          </a:p>
          <a:p>
            <a:r>
              <a:rPr lang="en-US" dirty="0" smtClean="0"/>
              <a:t>Low SES children may see university as a more risky investment than high SES children</a:t>
            </a:r>
          </a:p>
          <a:p>
            <a:endParaRPr lang="en-US" dirty="0" smtClean="0"/>
          </a:p>
          <a:p>
            <a:r>
              <a:rPr lang="en-US" dirty="0" smtClean="0"/>
              <a:t>Hence low SES children will (ceteris paribus) be less likely to invest in HE than their high SES peers</a:t>
            </a:r>
          </a:p>
        </p:txBody>
      </p:sp>
    </p:spTree>
    <p:extLst>
      <p:ext uri="{BB962C8B-B14F-4D97-AF65-F5344CB8AC3E}">
        <p14:creationId xmlns:p14="http://schemas.microsoft.com/office/powerpoint/2010/main" val="26351075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How do we use information about r</a:t>
            </a:r>
            <a:r>
              <a:rPr lang="en-GB" baseline="0" dirty="0" smtClean="0"/>
              <a:t> in our empirical analysis?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B7EDA-9D74-4425-BE3E-3DE851488097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2235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BAFAE-D675-4FA0-B183-7D65A799E91D}" type="datetime1">
              <a:rPr lang="en-GB" smtClean="0"/>
              <a:t>29/10/2014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F1B8-C94F-4E9D-9A3C-707328B221C4}" type="datetime1">
              <a:rPr lang="en-GB" smtClean="0"/>
              <a:t>29/10/2014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03E15-1061-4516-BA24-2ED722ED6044}" type="datetime1">
              <a:rPr lang="en-GB" smtClean="0"/>
              <a:t>29/10/2014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4AA32-F40D-40C4-A832-3FB7CD4E4766}" type="datetime1">
              <a:rPr lang="en-GB" smtClean="0"/>
              <a:t>29/10/2014</a:t>
            </a:fld>
            <a:endParaRPr lang="en-I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4A611-99AD-4789-97BB-E4A9B1FD0D8D}" type="slidenum">
              <a:rPr lang="en-IE"/>
              <a:pPr>
                <a:defRPr/>
              </a:pPr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F8220-29BB-4935-A7C6-927230BEBC7D}" type="datetime1">
              <a:rPr lang="en-GB" smtClean="0"/>
              <a:t>29/10/2014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907D-ABD4-41FD-85CC-31A29CADCB7B}" type="datetime1">
              <a:rPr lang="en-GB" smtClean="0"/>
              <a:t>29/10/2014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34A9C-A8AF-4ACA-9F80-853826596E58}" type="datetime1">
              <a:rPr lang="en-GB" smtClean="0"/>
              <a:t>29/10/2014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D489A-D9AA-404F-9B4F-F3506D8B29A3}" type="datetime1">
              <a:rPr lang="en-GB" smtClean="0"/>
              <a:t>29/10/2014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2B5FC-4401-4817-ABD5-71B5C3EE9FA7}" type="datetime1">
              <a:rPr lang="en-GB" smtClean="0"/>
              <a:t>29/10/2014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1152B-6FDD-46BF-BE66-387C26BFD99B}" type="datetime1">
              <a:rPr lang="en-GB" smtClean="0"/>
              <a:t>29/10/2014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F3DB9-F36D-4F4A-8166-FCCB5563C4C1}" type="datetime1">
              <a:rPr lang="en-GB" smtClean="0"/>
              <a:t>29/10/2014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287CF-ACF7-420D-B779-F86E16A9E545}" type="datetime1">
              <a:rPr lang="en-GB" smtClean="0"/>
              <a:t>29/10/2014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40136-FE82-423F-935A-362C37AA5272}" type="datetime1">
              <a:rPr lang="en-GB" smtClean="0"/>
              <a:t>29/10/2014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4B8E8B-C98E-4D67-80A2-4210F8E83D6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389" y="2130426"/>
            <a:ext cx="8713787" cy="147002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The basics of calculating rates of return (</a:t>
            </a:r>
            <a:r>
              <a:rPr lang="en-GB" b="1" dirty="0" err="1" smtClean="0">
                <a:latin typeface="Times New Roman" pitchFamily="18" charset="0"/>
                <a:cs typeface="Times New Roman" pitchFamily="18" charset="0"/>
              </a:rPr>
              <a:t>RoR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>
                <a:latin typeface="Times New Roman" pitchFamily="18" charset="0"/>
                <a:cs typeface="Times New Roman" pitchFamily="18" charset="0"/>
              </a:rPr>
            </a:b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4292601"/>
            <a:ext cx="7632848" cy="1368425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John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Jerrim</a:t>
            </a:r>
          </a:p>
          <a:p>
            <a:pPr>
              <a:defRPr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Institute of Education, University of London 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6A4A7C-2CA6-475B-8E58-82610AFBFE3D}" type="slidenum">
              <a:rPr lang="en-GB"/>
              <a:pPr>
                <a:defRPr/>
              </a:pPr>
              <a:t>1</a:t>
            </a:fld>
            <a:endParaRPr lang="en-GB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4400" y="0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876256" y="635451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Audio for slides 1 and 2</a:t>
            </a:r>
            <a:endParaRPr lang="en-GB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6732240" y="332656"/>
            <a:ext cx="1584176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4"/>
            <a:ext cx="8948272" cy="1077323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Discount rates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836712"/>
            <a:ext cx="9144000" cy="6237312"/>
          </a:xfrm>
        </p:spPr>
        <p:txBody>
          <a:bodyPr anchor="ctr">
            <a:normAutofit lnSpcReduction="10000"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GB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Discount rate = marginal rate of time preference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→ How much we need to discount X (consumption tomorrow)        	to be compensated for not having X today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You can think of the 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discount rate 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as like an 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interest rate 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(r)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Can use r to calculate </a:t>
            </a:r>
            <a:r>
              <a:rPr lang="en-IE" sz="2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present value 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of a sum of money to be received in the future (i.e. investment returns)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Interest rate (r) is </a:t>
            </a:r>
            <a:r>
              <a:rPr lang="en-IE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critical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 to investment appraisal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i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E" sz="28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i.e. whether making investment is right thing to do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10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Interest rates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260648"/>
            <a:ext cx="9144000" cy="6237312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Size of interest rate (r) will actually be driven by </a:t>
            </a:r>
            <a:r>
              <a:rPr lang="en-IE" sz="2400" i="1" dirty="0" smtClean="0">
                <a:latin typeface="Times New Roman" pitchFamily="18" charset="0"/>
                <a:cs typeface="Times New Roman" pitchFamily="18" charset="0"/>
              </a:rPr>
              <a:t>three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components: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(</a:t>
            </a: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) Time preferences (consumption today </a:t>
            </a: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tomorrow)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(ii) Investment risks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(iii) Inflation expectations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Note point (ii) in particular – human capital investments can be risky! No guarantee of a ‘good’ job after a degree……</a:t>
            </a: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greater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the perceived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risks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, the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less likely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a person is to invest…..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……or (analogously) they will need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greater reward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Q. WHAT might this mean for educational investment and differences between SES groups??</a:t>
            </a:r>
            <a:endParaRPr lang="en-IE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11</a:t>
            </a:fld>
            <a:endParaRPr lang="en-IE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4400" y="11089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264655" y="620689"/>
            <a:ext cx="910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Audio slide 11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996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68960"/>
            <a:ext cx="8712200" cy="10795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Compound interest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1E6C5-60BF-4039-B815-A2C0E59DAA31}" type="slidenum">
              <a:rPr lang="en-GB"/>
              <a:pPr>
                <a:defRPr/>
              </a:pPr>
              <a:t>12</a:t>
            </a:fld>
            <a:endParaRPr lang="en-GB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65931" y="21522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261153" y="596287"/>
            <a:ext cx="1219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Audio slides 12 to 15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7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Compound interest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Knowing the interest rate (r) enables you to 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calculate how much a given sum 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(£X) is worth at a certain point in the future (</a:t>
            </a:r>
            <a:r>
              <a:rPr lang="en-IE" sz="2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 years time). 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It is important to realise that interest on a sum of money </a:t>
            </a:r>
            <a:r>
              <a:rPr lang="en-IE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compounds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 over time…….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…..in other words, the </a:t>
            </a:r>
            <a:r>
              <a:rPr lang="en-IE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absolute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amount of money you pay in interest increases with year (t)</a:t>
            </a:r>
            <a:endParaRPr lang="en-IE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13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Example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You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borrow £100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this year (t =0) and the interest rate (r) is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10%.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If you pay nothing back, then in one years time your debt will be…….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£100 * 1.1 = £110		at	t =1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i.e. debt has ↑ by </a:t>
            </a: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£10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in absolute value</a:t>
            </a: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 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If you then pay nothing back again for </a:t>
            </a:r>
            <a:r>
              <a:rPr lang="en-IE" sz="2400" i="1" dirty="0" smtClean="0">
                <a:latin typeface="Times New Roman" pitchFamily="18" charset="0"/>
                <a:cs typeface="Times New Roman" pitchFamily="18" charset="0"/>
              </a:rPr>
              <a:t>another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year, your debt will be….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£110 * 1.1 = £121		at	t =2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i.e. debt has ↑ by </a:t>
            </a: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£11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in absolute value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14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Example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NOTE: 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Between t = 0 and t = 1 you add </a:t>
            </a: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£10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on to your debt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Between t = 1 and t = 2 you add </a:t>
            </a: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£11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on to your debt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This is the interest ‘</a:t>
            </a:r>
            <a:r>
              <a:rPr lang="en-IE" sz="2400" b="1" u="sng" dirty="0" smtClean="0">
                <a:latin typeface="Times New Roman" pitchFamily="18" charset="0"/>
                <a:cs typeface="Times New Roman" pitchFamily="18" charset="0"/>
              </a:rPr>
              <a:t>compounding’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…….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u="sng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….. absolute value of interest being paid increases year on year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For any sum of money, you can work out the future value by the following formula:</a:t>
            </a:r>
          </a:p>
          <a:p>
            <a:pPr marL="0" indent="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GB" sz="2400" dirty="0" smtClean="0"/>
              <a:t>X * (1+</a:t>
            </a:r>
            <a:r>
              <a:rPr lang="en-GB" sz="2400" i="1" dirty="0" smtClean="0"/>
              <a:t>r</a:t>
            </a:r>
            <a:r>
              <a:rPr lang="en-GB" sz="2400" dirty="0" smtClean="0"/>
              <a:t>)</a:t>
            </a:r>
            <a:r>
              <a:rPr lang="en-GB" sz="2400" i="1" baseline="30000" dirty="0" smtClean="0"/>
              <a:t>t</a:t>
            </a:r>
          </a:p>
          <a:p>
            <a:pPr marL="0" indent="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Where X = Amount of money , r = interest rate, t = number of years</a:t>
            </a:r>
            <a:endParaRPr lang="en-IE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15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68960"/>
            <a:ext cx="8712200" cy="10795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Present value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1E6C5-60BF-4039-B815-A2C0E59DAA31}" type="slidenum">
              <a:rPr lang="en-GB"/>
              <a:pPr>
                <a:defRPr/>
              </a:pPr>
              <a:t>16</a:t>
            </a:fld>
            <a:endParaRPr lang="en-GB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4400" y="0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261153" y="596287"/>
            <a:ext cx="1219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Audio slides 16 to 18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6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Present value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Compound interest was working </a:t>
            </a: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forward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- i.e. how much is a sum invested now worth in the future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Present value is working </a:t>
            </a: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backwards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- i.e. how much is a payment due in the future worth today?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This is given by the formula: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where:   X = amount of money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    r = interest rate 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E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   T = time when due</a:t>
            </a:r>
            <a:endParaRPr lang="en-IE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3861048"/>
            <a:ext cx="2477814" cy="792088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17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Example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In three years time, we are due £133.10. What is that worth today, assuming an interest rate of 10%?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Xt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= X3 = £133.10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r = 0.10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t = 3</a:t>
            </a:r>
            <a:endParaRPr lang="en-IE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908720"/>
            <a:ext cx="2477814" cy="792088"/>
          </a:xfrm>
          <a:prstGeom prst="rect">
            <a:avLst/>
          </a:prstGeom>
          <a:noFill/>
        </p:spPr>
      </p:pic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5085184"/>
            <a:ext cx="4529118" cy="792088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18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92" y="3124200"/>
            <a:ext cx="8712200" cy="10795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Net Present Value (NPV)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1E6C5-60BF-4039-B815-A2C0E59DAA31}" type="slidenum">
              <a:rPr lang="en-GB"/>
              <a:pPr>
                <a:defRPr/>
              </a:pPr>
              <a:t>19</a:t>
            </a:fld>
            <a:endParaRPr lang="en-GB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50166" y="-25775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261153" y="596287"/>
            <a:ext cx="1219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Audio slides 19 to 22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8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3" y="1"/>
            <a:ext cx="8713787" cy="836712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Aims of today 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>
                <a:latin typeface="Times New Roman" pitchFamily="18" charset="0"/>
                <a:cs typeface="Times New Roman" pitchFamily="18" charset="0"/>
              </a:rPr>
            </a:b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32656"/>
            <a:ext cx="8748464" cy="6192688"/>
          </a:xfrm>
        </p:spPr>
        <p:txBody>
          <a:bodyPr rtlCol="0">
            <a:normAutofit fontScale="92500" lnSpcReduction="10000"/>
          </a:bodyPr>
          <a:lstStyle/>
          <a:p>
            <a:pPr marL="514297" indent="-514297" algn="l">
              <a:defRPr/>
            </a:pPr>
            <a:r>
              <a:rPr lang="en-GB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understand…..</a:t>
            </a:r>
            <a:endParaRPr lang="en-GB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buAutoNum type="arabicPeriod"/>
              <a:defRPr/>
            </a:pPr>
            <a:r>
              <a:rPr lang="en-GB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principles of time discounting and interest rates</a:t>
            </a:r>
          </a:p>
          <a:p>
            <a:pPr marL="514350" indent="-514350" algn="l">
              <a:buAutoNum type="arabicPeriod"/>
              <a:defRPr/>
            </a:pPr>
            <a:endParaRPr lang="en-GB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buAutoNum type="arabicPeriod"/>
              <a:defRPr/>
            </a:pPr>
            <a:r>
              <a:rPr lang="en-GB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How to calculate the Net Present Value (NPV) of future income streams</a:t>
            </a:r>
          </a:p>
          <a:p>
            <a:pPr marL="514350" indent="-514350" algn="l">
              <a:buAutoNum type="arabicPeriod"/>
              <a:defRPr/>
            </a:pPr>
            <a:endParaRPr lang="en-GB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buAutoNum type="arabicPeriod"/>
              <a:defRPr/>
            </a:pPr>
            <a:r>
              <a:rPr lang="en-GB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What is meant by the ‘Internal Rate of Return’ (IRR) and how to calculate it</a:t>
            </a:r>
          </a:p>
          <a:p>
            <a:pPr marL="514350" indent="-514350" algn="l">
              <a:buAutoNum type="arabicPeriod"/>
              <a:defRPr/>
            </a:pPr>
            <a:endParaRPr lang="en-GB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buAutoNum type="arabicPeriod"/>
              <a:defRPr/>
            </a:pPr>
            <a:r>
              <a:rPr lang="en-GB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application of these concepts (particularly IRR) in an education setting</a:t>
            </a:r>
          </a:p>
          <a:p>
            <a:pPr marL="514350" indent="-514350" algn="l">
              <a:buAutoNum type="arabicPeriod"/>
              <a:defRPr/>
            </a:pPr>
            <a:endParaRPr lang="en-GB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buAutoNum type="arabicPeriod"/>
              <a:defRPr/>
            </a:pPr>
            <a:r>
              <a:rPr lang="en-GB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Gain experience of calculating the above with worked examples</a:t>
            </a:r>
            <a:endParaRPr lang="en-GB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297" indent="-514297" algn="l">
              <a:buFont typeface="+mj-lt"/>
              <a:buAutoNum type="arabicPeriod"/>
              <a:defRPr/>
            </a:pPr>
            <a:endParaRPr lang="en-GB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297" indent="-514297" algn="l">
              <a:buFont typeface="+mj-lt"/>
              <a:buAutoNum type="arabicPeriod"/>
              <a:defRPr/>
            </a:pPr>
            <a:endParaRPr lang="en-GB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6A4A7C-2CA6-475B-8E58-82610AFBFE3D}" type="slidenum">
              <a:rPr lang="en-GB"/>
              <a:pPr>
                <a:defRPr/>
              </a:pPr>
              <a:t>2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Net Present Value (NPV)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Present value gives the value of a </a:t>
            </a: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one shot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income due in the future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BUT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, in reality, when we make an investment we tend to receive future income streams (recall graphs shown previously)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NPV = The present value of </a:t>
            </a:r>
            <a:r>
              <a:rPr lang="en-IE" sz="2400" u="sng" dirty="0" smtClean="0">
                <a:latin typeface="Times New Roman" pitchFamily="18" charset="0"/>
                <a:cs typeface="Times New Roman" pitchFamily="18" charset="0"/>
              </a:rPr>
              <a:t>all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future income streams </a:t>
            </a:r>
            <a:endParaRPr lang="en-IE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Can potentially tell you whether an investment is worth making …….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If NPV &gt; 0,  then investment </a:t>
            </a: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yeilds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ive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cashflow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,  so INVEST!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If NPV &lt; 0, then investment yields –</a:t>
            </a: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ive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cashflow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, DO NOT invest!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20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0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NPV formula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GB" sz="2400" dirty="0" smtClean="0"/>
              <a:t/>
            </a:r>
            <a:br>
              <a:rPr lang="en-GB" sz="2400" dirty="0" smtClean="0"/>
            </a:b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1484784"/>
            <a:ext cx="8308615" cy="864096"/>
          </a:xfrm>
          <a:prstGeom prst="rect">
            <a:avLst/>
          </a:prstGeom>
          <a:noFill/>
        </p:spPr>
      </p:pic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4581128"/>
            <a:ext cx="2021763" cy="1440160"/>
          </a:xfrm>
          <a:prstGeom prst="rect">
            <a:avLst/>
          </a:prstGeom>
          <a:noFill/>
        </p:spPr>
      </p:pic>
      <p:sp>
        <p:nvSpPr>
          <p:cNvPr id="9" name="Rectangle 1"/>
          <p:cNvSpPr txBox="1">
            <a:spLocks noChangeArrowheads="1"/>
          </p:cNvSpPr>
          <p:nvPr/>
        </p:nvSpPr>
        <p:spPr>
          <a:xfrm>
            <a:off x="195728" y="3068960"/>
            <a:ext cx="8948272" cy="849852"/>
          </a:xfrm>
          <a:prstGeom prst="rect">
            <a:avLst/>
          </a:prstGeom>
        </p:spPr>
        <p:txBody>
          <a:bodyPr vert="horz" lIns="91440" tIns="35203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  <a:defRPr/>
            </a:pPr>
            <a:r>
              <a:rPr kumimoji="0" lang="en-IE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…..or equivalently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21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Example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You invest £10,000 in an education qualification in t  = 0.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You work for 3 periods, and receive £5000, £4000 and £3000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The interest rate is 10%.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What is the NPV of your investment?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GB" sz="2400" dirty="0" smtClean="0"/>
              <a:t/>
            </a:r>
            <a:br>
              <a:rPr lang="en-GB" sz="2400" dirty="0" smtClean="0"/>
            </a:br>
            <a:endParaRPr lang="en-GB" sz="2400" dirty="0" smtClean="0"/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GB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ive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NPV  (so INVEST!)</a:t>
            </a:r>
            <a:endParaRPr lang="en-IE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3212976"/>
            <a:ext cx="3249592" cy="576064"/>
          </a:xfrm>
          <a:prstGeom prst="rect">
            <a:avLst/>
          </a:prstGeom>
          <a:noFill/>
        </p:spPr>
      </p:pic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077072"/>
            <a:ext cx="3264363" cy="576064"/>
          </a:xfrm>
          <a:prstGeom prst="rect">
            <a:avLst/>
          </a:prstGeom>
          <a:noFill/>
        </p:spPr>
      </p:pic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4005064"/>
            <a:ext cx="3312368" cy="584536"/>
          </a:xfrm>
          <a:prstGeom prst="rect">
            <a:avLst/>
          </a:prstGeom>
          <a:noFill/>
        </p:spPr>
      </p:pic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53257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5229200"/>
            <a:ext cx="5166574" cy="504056"/>
          </a:xfrm>
          <a:prstGeom prst="rect">
            <a:avLst/>
          </a:prstGeom>
          <a:noFill/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7" y="3284984"/>
            <a:ext cx="3541317" cy="504056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22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68960"/>
            <a:ext cx="8712200" cy="10795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Internal Rate of Return (IRR)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1E6C5-60BF-4039-B815-A2C0E59DAA31}" type="slidenum">
              <a:rPr lang="en-GB"/>
              <a:pPr>
                <a:defRPr/>
              </a:pPr>
              <a:t>23</a:t>
            </a:fld>
            <a:endParaRPr lang="en-GB" dirty="0"/>
          </a:p>
        </p:txBody>
      </p:sp>
      <p:pic>
        <p:nvPicPr>
          <p:cNvPr id="3" name="Slide 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4400" y="0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229622" y="612425"/>
            <a:ext cx="1219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Audio slides 23 to 27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2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Internal Rate of Return (IRR)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IRR = Interest rate that makes the NPV equal to 0.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In other words……..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ate of interest where total value of all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investment benefits equals costs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Level of r that makes you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indifferent to the investment decision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Algebraically: 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4293096"/>
            <a:ext cx="1944216" cy="919084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24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Internal Rate of Return (IRR)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NOTE:  As long as </a:t>
            </a: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cashflows</a:t>
            </a:r>
            <a:r>
              <a:rPr lang="en-IE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start –</a:t>
            </a: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ive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and then become +</a:t>
            </a: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ive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……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…….. Then IRR and NPV will give same decision rule as to whether investment is worthwhile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…….For example, if you pay an upfront cost to education (e.g. tuition fees, foregone wages) and then receive the benefits (e.g. wage premium)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25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Example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b="1" u="sng" dirty="0" smtClean="0">
                <a:latin typeface="Times New Roman" pitchFamily="18" charset="0"/>
                <a:cs typeface="Times New Roman" pitchFamily="18" charset="0"/>
              </a:rPr>
              <a:t>Previously, we had this example: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You invest £10,000 in an education qualification in t  = 0.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You work for 3 periods, and receive £5000, £4000 and £3000.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We saw that at a 10% interest rate, the investment was worthwhile according to NPV criteria (NPV = £105 &gt; 0  → so INVEST).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But what would the interest rate have to be so NPV = 0?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This is the IRR…..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26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Example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6165304"/>
          </a:xfrm>
        </p:spPr>
        <p:txBody>
          <a:bodyPr anchor="ctr">
            <a:normAutofit lnSpcReduction="10000"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Excel has an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IRR function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– which will calculate the interest needed so that the NPV equals 0….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Building on the previous example…..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An interest rate of 10.65% will make the NPV = 0 ……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…..and so indifferent to whether we invest or not when r at this rate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….. If r = 10% &lt; 10.65%, then person will invest!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403648" y="2276872"/>
          <a:ext cx="5976663" cy="3024337"/>
        </p:xfrm>
        <a:graphic>
          <a:graphicData uri="http://schemas.openxmlformats.org/drawingml/2006/table">
            <a:tbl>
              <a:tblPr/>
              <a:tblGrid>
                <a:gridCol w="1515696"/>
                <a:gridCol w="1842948"/>
                <a:gridCol w="2618019"/>
              </a:tblGrid>
              <a:tr h="760723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Cash flow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Discounted cash flow (at r = 10%)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08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Year 0 (cost)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-10000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-10000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108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Year 1 PV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4545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108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Year 2 PV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3306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9639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Year 3 PV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08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IRR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NPV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9639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10.65%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27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68960"/>
            <a:ext cx="8712200" cy="10795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IRR – Applied to Education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1E6C5-60BF-4039-B815-A2C0E59DAA31}" type="slidenum">
              <a:rPr lang="en-GB"/>
              <a:pPr>
                <a:defRPr/>
              </a:pPr>
              <a:t>28</a:t>
            </a:fld>
            <a:endParaRPr lang="en-GB" dirty="0"/>
          </a:p>
        </p:txBody>
      </p:sp>
      <p:pic>
        <p:nvPicPr>
          <p:cNvPr id="3" name="Slidde 2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4400" y="-1063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229622" y="612425"/>
            <a:ext cx="1219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Audio slides 28 to 29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5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Return to who?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 fontScale="92500" lnSpcReduction="20000"/>
          </a:bodyPr>
          <a:lstStyle/>
          <a:p>
            <a:pPr marL="457200" indent="-457200">
              <a:spcAft>
                <a:spcPct val="0"/>
              </a:spcAft>
              <a:buAutoNum type="arabicParenBoth"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b="1" dirty="0" smtClean="0">
                <a:latin typeface="Times New Roman" pitchFamily="18" charset="0"/>
                <a:cs typeface="Times New Roman" pitchFamily="18" charset="0"/>
              </a:rPr>
              <a:t>Private returns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-  The costs / benefits to the </a:t>
            </a:r>
            <a:r>
              <a:rPr lang="en-IE" sz="28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individual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of undertaking additional education</a:t>
            </a:r>
            <a:endParaRPr lang="en-IE" sz="28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b="1" dirty="0" smtClean="0">
                <a:latin typeface="Times New Roman" pitchFamily="18" charset="0"/>
                <a:cs typeface="Times New Roman" pitchFamily="18" charset="0"/>
              </a:rPr>
              <a:t>OR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b="1" dirty="0" smtClean="0">
                <a:latin typeface="Times New Roman" pitchFamily="18" charset="0"/>
                <a:cs typeface="Times New Roman" pitchFamily="18" charset="0"/>
              </a:rPr>
              <a:t>(2) Social returns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-  The costs / benefits to </a:t>
            </a:r>
            <a:r>
              <a:rPr lang="en-IE" sz="28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society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of an individuals undertaking additional education</a:t>
            </a:r>
            <a:endParaRPr lang="en-IE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	The 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private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 return and the 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social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 returns to education have 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different components…..</a:t>
            </a:r>
          </a:p>
          <a:p>
            <a:pPr marL="457200" indent="-45720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….and so what may be good for an individual may not be optimal for society (and vice – versa….)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29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68960"/>
            <a:ext cx="8712200" cy="10795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Time preferences and earnings streams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1E6C5-60BF-4039-B815-A2C0E59DAA31}" type="slidenum">
              <a:rPr lang="en-GB"/>
              <a:pPr>
                <a:defRPr/>
              </a:pPr>
              <a:t>3</a:t>
            </a:fld>
            <a:endParaRPr lang="en-GB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4400" y="0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804248" y="60960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Audio for slides 3 and 4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1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6969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68960"/>
            <a:ext cx="8712200" cy="10795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Private IRR in education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1E6C5-60BF-4039-B815-A2C0E59DAA31}" type="slidenum">
              <a:rPr lang="en-GB"/>
              <a:pPr>
                <a:defRPr/>
              </a:pPr>
              <a:t>30</a:t>
            </a:fld>
            <a:endParaRPr lang="en-GB" dirty="0"/>
          </a:p>
        </p:txBody>
      </p:sp>
      <p:pic>
        <p:nvPicPr>
          <p:cNvPr id="3" name="Slide 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27580" y="32594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229622" y="612425"/>
            <a:ext cx="1219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Audio slides 30 to 31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9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Private returns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 lnSpcReduction="10000"/>
          </a:bodyPr>
          <a:lstStyle/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Ideally, we would want to know the following: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b="1" u="sng" dirty="0" smtClean="0">
                <a:latin typeface="Times New Roman" pitchFamily="18" charset="0"/>
                <a:cs typeface="Times New Roman" pitchFamily="18" charset="0"/>
              </a:rPr>
              <a:t>COSTS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(</a:t>
            </a: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) Total direct costs (e.g. Tuition fees, books / materials, transport)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(ii) Opportunity costs (e.g. foregone wages + pension contributions)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(iii) Non-monetary costs (e.g. a distaste for learning)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b="1" u="sng" dirty="0" smtClean="0">
                <a:latin typeface="Times New Roman" pitchFamily="18" charset="0"/>
                <a:cs typeface="Times New Roman" pitchFamily="18" charset="0"/>
              </a:rPr>
              <a:t>BENEFITS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(</a:t>
            </a:r>
            <a:r>
              <a:rPr lang="en-IE" sz="24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) Wage premium (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 – tax)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due to extra education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(ii) Higher pension contributions while working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(iii) Non-wage benefits of education (e.g. ↑ health, friendships)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Clearly, it is hard to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measure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some of the above……..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……… let alone assign a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monetary value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31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-24271" y="0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 ……an aside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In measuring these benefits, we want to know the </a:t>
            </a:r>
            <a:r>
              <a:rPr lang="en-IE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CAUSAL </a:t>
            </a:r>
            <a:r>
              <a:rPr lang="en-IE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effect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of education.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Have to untangle ‘effect’ of education from the fact that more able individuals tend to acquire more schooling (ability bias)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This is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 an easy thing to do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(at least with absolute certainty)</a:t>
            </a:r>
            <a:endParaRPr lang="en-IE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But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in all social science research, it is </a:t>
            </a: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very important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to keep in mind this issue of the </a:t>
            </a:r>
            <a:r>
              <a:rPr lang="en-IE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counterfactual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……</a:t>
            </a:r>
            <a:endParaRPr lang="en-IE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32</a:t>
            </a:fld>
            <a:endParaRPr lang="en-IE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4400" y="41548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7780027" y="706733"/>
            <a:ext cx="1508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Audio </a:t>
            </a:r>
            <a:r>
              <a:rPr lang="en-GB" dirty="0" smtClean="0">
                <a:solidFill>
                  <a:srgbClr val="FF0000"/>
                </a:solidFill>
              </a:rPr>
              <a:t>slide 32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54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Private IRR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457200" indent="-45720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The ideal estimate of the 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Private IRR 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is the interest rate where the NPV of </a:t>
            </a:r>
            <a:r>
              <a:rPr lang="en-IE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ALL</a:t>
            </a:r>
            <a:r>
              <a:rPr lang="en-IE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these future (private) benefits and (private) costs 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equals 0.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Reality is that many of these costs and benefits are </a:t>
            </a:r>
            <a:r>
              <a:rPr lang="en-IE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 included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 (e.g. health benefits to an individual, friendships)</a:t>
            </a:r>
          </a:p>
          <a:p>
            <a:pPr marL="457200" indent="-45720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So private IRR simplified – typically include things like wage benefits, taxes, tuition fees etc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33</a:t>
            </a:fld>
            <a:endParaRPr lang="en-IE"/>
          </a:p>
        </p:txBody>
      </p:sp>
      <p:pic>
        <p:nvPicPr>
          <p:cNvPr id="3" name="Slide 3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4400" y="-25775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7878611" y="643871"/>
            <a:ext cx="13115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Audio </a:t>
            </a:r>
            <a:r>
              <a:rPr lang="en-GB" dirty="0" smtClean="0">
                <a:solidFill>
                  <a:srgbClr val="FF0000"/>
                </a:solidFill>
              </a:rPr>
              <a:t>slides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 33 to 35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097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1143000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OECD (2002): Private IRR to education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7544" y="1268760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“In its most comprehensive form…..</a:t>
            </a:r>
          </a:p>
          <a:p>
            <a:pPr algn="ctr"/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……the </a:t>
            </a:r>
            <a:r>
              <a:rPr lang="en-GB" sz="2400" b="1" u="sng" dirty="0" smtClean="0">
                <a:latin typeface="Times New Roman" pitchFamily="18" charset="0"/>
                <a:cs typeface="Times New Roman" pitchFamily="18" charset="0"/>
              </a:rPr>
              <a:t>costs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equal </a:t>
            </a:r>
            <a:r>
              <a:rPr lang="en-GB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tuition fees, foregone earnings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net of taxes adjusted for the </a:t>
            </a:r>
            <a:r>
              <a:rPr lang="en-GB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probability of being in employment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less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the resources made available to students in the form of </a:t>
            </a:r>
            <a:r>
              <a:rPr lang="en-GB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grants and loans. </a:t>
            </a:r>
          </a:p>
          <a:p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GB" sz="2400" b="1" u="sng" dirty="0" smtClean="0">
                <a:latin typeface="Times New Roman" pitchFamily="18" charset="0"/>
                <a:cs typeface="Times New Roman" pitchFamily="18" charset="0"/>
              </a:rPr>
              <a:t>benefits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are the gains in </a:t>
            </a:r>
            <a:r>
              <a:rPr lang="en-GB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post-tax earnings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adjusted for higher </a:t>
            </a:r>
            <a:r>
              <a:rPr lang="en-GB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employment probability</a:t>
            </a:r>
            <a:r>
              <a:rPr lang="en-GB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less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GB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repayment of public support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during the period of study”</a:t>
            </a:r>
          </a:p>
          <a:p>
            <a:pPr algn="ctr"/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Example  in computer workshop. Incorporate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most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of the above</a:t>
            </a: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34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Private IRR to higher education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50825" y="5805488"/>
            <a:ext cx="867727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dirty="0"/>
              <a:t>Source: All data from Education at a Glance (2008) Table A10.2, except for Australia which is taken from Leigh (2007) Table 6 -http://econrsss.anu.edu.au/pdf/DP561.pdf where data is not available separately for men and women</a:t>
            </a:r>
          </a:p>
        </p:txBody>
      </p:sp>
      <p:graphicFrame>
        <p:nvGraphicFramePr>
          <p:cNvPr id="5" name="Chart 4"/>
          <p:cNvGraphicFramePr/>
          <p:nvPr/>
        </p:nvGraphicFramePr>
        <p:xfrm>
          <a:off x="323528" y="620688"/>
          <a:ext cx="8568952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35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68960"/>
            <a:ext cx="8712200" cy="10795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Social IRR in education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1E6C5-60BF-4039-B815-A2C0E59DAA31}" type="slidenum">
              <a:rPr lang="en-GB"/>
              <a:pPr>
                <a:defRPr/>
              </a:pPr>
              <a:t>36</a:t>
            </a:fld>
            <a:endParaRPr lang="en-GB" dirty="0"/>
          </a:p>
        </p:txBody>
      </p:sp>
      <p:pic>
        <p:nvPicPr>
          <p:cNvPr id="3" name="Slide 3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4400" y="0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7956376" y="6926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Audio slides</a:t>
            </a:r>
          </a:p>
          <a:p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smtClean="0">
                <a:solidFill>
                  <a:srgbClr val="FF0000"/>
                </a:solidFill>
              </a:rPr>
              <a:t>36 </a:t>
            </a:r>
            <a:r>
              <a:rPr lang="en-GB" dirty="0">
                <a:solidFill>
                  <a:srgbClr val="FF0000"/>
                </a:solidFill>
              </a:rPr>
              <a:t>to </a:t>
            </a:r>
            <a:r>
              <a:rPr lang="en-GB" dirty="0" smtClean="0">
                <a:solidFill>
                  <a:srgbClr val="FF0000"/>
                </a:solidFill>
              </a:rPr>
              <a:t>37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9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Social returns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b="1" u="sng" dirty="0" smtClean="0">
                <a:latin typeface="Times New Roman" pitchFamily="18" charset="0"/>
                <a:cs typeface="Times New Roman" pitchFamily="18" charset="0"/>
              </a:rPr>
              <a:t>COSTS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Financial cost of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educational institutions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providing education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Foregone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earnings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of the individual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Foregone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taxes from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individual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b="1" u="sng" dirty="0" smtClean="0">
                <a:latin typeface="Times New Roman" pitchFamily="18" charset="0"/>
                <a:cs typeface="Times New Roman" pitchFamily="18" charset="0"/>
              </a:rPr>
              <a:t>BENEFITS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Additional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gross (pre-tax) earnings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of an individual after receiving education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Other social benefits (e.g. less crime)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37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Social returns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052736"/>
            <a:ext cx="9144000" cy="5805264"/>
          </a:xfrm>
        </p:spPr>
        <p:txBody>
          <a:bodyPr anchor="ctr">
            <a:normAutofit lnSpcReduction="10000"/>
          </a:bodyPr>
          <a:lstStyle/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NOTE: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A private cost that is an opportunity cost to society is included in </a:t>
            </a:r>
            <a:r>
              <a:rPr lang="en-IE" sz="2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total social costs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(e.g. forgone earnings / output while being educated)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Social returns include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value of output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produced by individuals (in most estimates assumed to be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reflected in individuals wages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Transfer payments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(e.g. student grants)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 not count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as either a </a:t>
            </a:r>
            <a:r>
              <a:rPr lang="en-IE" sz="2400" u="sng" dirty="0" smtClean="0">
                <a:latin typeface="Times New Roman" pitchFamily="18" charset="0"/>
                <a:cs typeface="Times New Roman" pitchFamily="18" charset="0"/>
              </a:rPr>
              <a:t>social benefit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 or a social cost.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	-  does not represent an increase in national output.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b="1" dirty="0" smtClean="0">
                <a:latin typeface="Times New Roman" pitchFamily="18" charset="0"/>
                <a:cs typeface="Times New Roman" pitchFamily="18" charset="0"/>
              </a:rPr>
              <a:t>Example: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Education reduces unemployment benefit NOT a social benefit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(transfer)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… BUT if education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↑ employment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then 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added output </a:t>
            </a:r>
            <a:r>
              <a:rPr lang="en-IE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-IE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a social benefit</a:t>
            </a: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38</a:t>
            </a:fld>
            <a:endParaRPr lang="en-IE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48039" y="13717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803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3"/>
            <a:ext cx="8948272" cy="849852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Social returns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696"/>
            <a:ext cx="9144000" cy="5805264"/>
          </a:xfrm>
        </p:spPr>
        <p:txBody>
          <a:bodyPr anchor="ctr">
            <a:normAutofit/>
          </a:bodyPr>
          <a:lstStyle/>
          <a:p>
            <a:pPr marL="457200" indent="-45720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	Examples to follow in the computer workshop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39</a:t>
            </a:fld>
            <a:endParaRPr lang="en-IE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712968" cy="692696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Returns to an investment (e.g. an MSc) 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8203" t="29309" r="17968" b="16583"/>
          <a:stretch>
            <a:fillRect/>
          </a:stretch>
        </p:blipFill>
        <p:spPr bwMode="auto">
          <a:xfrm>
            <a:off x="71406" y="1571612"/>
            <a:ext cx="900118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3563888" y="2564904"/>
            <a:ext cx="3571900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428860" y="3500438"/>
            <a:ext cx="1143008" cy="17859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2428860" y="5286388"/>
            <a:ext cx="1143008" cy="8572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1691680" y="908720"/>
            <a:ext cx="29523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rgbClr val="FF0000"/>
                </a:solidFill>
              </a:rPr>
              <a:t>Investment costs</a:t>
            </a:r>
            <a:endParaRPr lang="en-GB" sz="2200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915816" y="1340768"/>
            <a:ext cx="0" cy="237626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55976" y="908720"/>
            <a:ext cx="37444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 smtClean="0">
                <a:solidFill>
                  <a:srgbClr val="FF0000"/>
                </a:solidFill>
              </a:rPr>
              <a:t>Investment benefits</a:t>
            </a:r>
            <a:endParaRPr lang="en-GB" sz="2200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364088" y="1340768"/>
            <a:ext cx="0" cy="122413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483768" y="4077072"/>
            <a:ext cx="1068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Foregone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wages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83768" y="5373216"/>
            <a:ext cx="7700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Direct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costs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635896" y="2636912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Wage premium between S and T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z="1800" smtClean="0"/>
              <a:pPr/>
              <a:t>4</a:t>
            </a:fld>
            <a:endParaRPr lang="en-GB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68960"/>
            <a:ext cx="8712200" cy="10795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Conclusions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1E6C5-60BF-4039-B815-A2C0E59DAA31}" type="slidenum">
              <a:rPr lang="en-GB"/>
              <a:pPr>
                <a:defRPr/>
              </a:pPr>
              <a:t>40</a:t>
            </a:fld>
            <a:endParaRPr lang="en-GB" dirty="0"/>
          </a:p>
        </p:txBody>
      </p:sp>
      <p:pic>
        <p:nvPicPr>
          <p:cNvPr id="3" name="Slide 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4400" y="-10009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7956376" y="644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Audio </a:t>
            </a:r>
            <a:r>
              <a:rPr lang="en-GB" dirty="0" smtClean="0">
                <a:solidFill>
                  <a:srgbClr val="FF0000"/>
                </a:solidFill>
              </a:rPr>
              <a:t>slide</a:t>
            </a:r>
            <a:endParaRPr lang="en-GB" dirty="0">
              <a:solidFill>
                <a:srgbClr val="FF0000"/>
              </a:solidFill>
            </a:endParaRPr>
          </a:p>
          <a:p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smtClean="0">
                <a:solidFill>
                  <a:srgbClr val="FF0000"/>
                </a:solidFill>
              </a:rPr>
              <a:t>40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2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525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Time preferences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GB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discounting future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revenue streams are a key part of any investment decision</a:t>
            </a:r>
          </a:p>
          <a:p>
            <a:pPr>
              <a:buNone/>
            </a:pP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Investment appraisal (whether an investment is worth making) is based upon </a:t>
            </a:r>
            <a:r>
              <a:rPr lang="en-GB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NPV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GB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IRR</a:t>
            </a:r>
          </a:p>
          <a:p>
            <a:pPr>
              <a:buNone/>
            </a:pP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Possible to consider both </a:t>
            </a:r>
            <a:r>
              <a:rPr lang="en-GB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private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GB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social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returns to education</a:t>
            </a:r>
          </a:p>
          <a:p>
            <a:pPr>
              <a:buNone/>
            </a:pP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Typically can only capture </a:t>
            </a:r>
            <a:r>
              <a:rPr lang="en-GB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monetary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 costs and benefits …..</a:t>
            </a:r>
          </a:p>
          <a:p>
            <a:pPr>
              <a:buNone/>
            </a:pP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… very rare to consider </a:t>
            </a:r>
            <a:r>
              <a:rPr lang="en-GB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wider benefits </a:t>
            </a:r>
            <a:r>
              <a:rPr lang="en-GB" sz="2600" dirty="0" smtClean="0">
                <a:latin typeface="Times New Roman" pitchFamily="18" charset="0"/>
                <a:cs typeface="Times New Roman" pitchFamily="18" charset="0"/>
              </a:rPr>
              <a:t>of learning in estimates</a:t>
            </a:r>
          </a:p>
          <a:p>
            <a:pPr>
              <a:buNone/>
            </a:pP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GB" sz="2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-217040" y="0"/>
            <a:ext cx="9361040" cy="548680"/>
          </a:xfrm>
        </p:spPr>
        <p:txBody>
          <a:bodyPr>
            <a:noAutofit/>
          </a:bodyPr>
          <a:lstStyle/>
          <a:p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Conclusions</a:t>
            </a:r>
            <a:endParaRPr lang="en-GB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41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4"/>
            <a:ext cx="8948272" cy="1077323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Time preferences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836712"/>
            <a:ext cx="9144000" cy="6237312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Notice that there is a 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time difference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 between: 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IE" sz="28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) when the investment is made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(ii) when the returns are received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time difference 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needs to be taken into account when making 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investment decisions</a:t>
            </a:r>
            <a:endParaRPr lang="en-IE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Prefer 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consumption today 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over </a:t>
            </a:r>
            <a:r>
              <a:rPr lang="en-IE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consumption tomorrow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This means we </a:t>
            </a:r>
            <a:r>
              <a:rPr lang="en-IE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discount</a:t>
            </a: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 income in the future to reflect its lower value (i.e. the fact we would prefer to have it today)</a:t>
            </a:r>
            <a:endParaRPr lang="en-IE" sz="2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>
          <a:xfrm>
            <a:off x="6988984" y="6381328"/>
            <a:ext cx="2133600" cy="365125"/>
          </a:xfrm>
        </p:spPr>
        <p:txBody>
          <a:bodyPr/>
          <a:lstStyle/>
          <a:p>
            <a:pPr>
              <a:defRPr/>
            </a:pPr>
            <a:fld id="{CE54A611-99AD-4789-97BB-E4A9B1FD0D8D}" type="slidenum">
              <a:rPr lang="en-IE" sz="1600" smtClean="0"/>
              <a:pPr>
                <a:defRPr/>
              </a:pPr>
              <a:t>5</a:t>
            </a:fld>
            <a:endParaRPr lang="en-IE" sz="1600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4400" y="-1026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435204" y="580309"/>
            <a:ext cx="792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Audio for slides 5 to 7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303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712968" cy="692696"/>
          </a:xfrm>
        </p:spPr>
        <p:txBody>
          <a:bodyPr>
            <a:normAutofit fontScale="90000"/>
          </a:bodyPr>
          <a:lstStyle/>
          <a:p>
            <a:r>
              <a:rPr lang="en-GB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gnore</a:t>
            </a:r>
            <a:r>
              <a:rPr lang="en-GB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time discounting, then </a:t>
            </a:r>
            <a:r>
              <a:rPr lang="en-GB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area E + F ≈ area G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8203" t="29309" r="17968" b="16583"/>
          <a:stretch>
            <a:fillRect/>
          </a:stretch>
        </p:blipFill>
        <p:spPr bwMode="auto">
          <a:xfrm>
            <a:off x="71406" y="1571612"/>
            <a:ext cx="900118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3571868" y="2571744"/>
            <a:ext cx="3571900" cy="928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428860" y="3500438"/>
            <a:ext cx="1143008" cy="17859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2428860" y="5286388"/>
            <a:ext cx="1143008" cy="8572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2771800" y="4365104"/>
            <a:ext cx="4320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32040" y="2780928"/>
            <a:ext cx="4320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 smtClean="0">
                <a:solidFill>
                  <a:srgbClr val="FF0000"/>
                </a:solidFill>
              </a:rPr>
              <a:t>G</a:t>
            </a:r>
            <a:endParaRPr lang="en-GB" sz="2600" b="1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63688" y="908720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i.e. our costs of the investment (e.g. forgone wage) are roughly equal the benefits (e.g. future wage premium)</a:t>
            </a:r>
            <a:endParaRPr lang="en-GB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699792" y="1196752"/>
            <a:ext cx="0" cy="25922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203848" y="1412776"/>
            <a:ext cx="1656184" cy="158417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771800" y="5445224"/>
            <a:ext cx="4320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 smtClean="0">
                <a:solidFill>
                  <a:srgbClr val="FF0000"/>
                </a:solidFill>
              </a:rPr>
              <a:t>F</a:t>
            </a:r>
            <a:endParaRPr lang="en-GB" sz="26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712968" cy="692696"/>
          </a:xfrm>
        </p:spPr>
        <p:txBody>
          <a:bodyPr>
            <a:normAutofit/>
          </a:bodyPr>
          <a:lstStyle/>
          <a:p>
            <a:r>
              <a:rPr lang="en-GB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 time discounting, then </a:t>
            </a:r>
            <a:r>
              <a:rPr lang="en-GB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area E + F </a:t>
            </a:r>
            <a:r>
              <a:rPr lang="en-GB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GB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G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8203" t="29309" r="17968" b="16583"/>
          <a:stretch>
            <a:fillRect/>
          </a:stretch>
        </p:blipFill>
        <p:spPr bwMode="auto">
          <a:xfrm>
            <a:off x="0" y="1484784"/>
            <a:ext cx="900118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1763688" y="908720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i.e. investment costs are greater than the benefits</a:t>
            </a:r>
            <a:endParaRPr lang="en-GB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699792" y="1196752"/>
            <a:ext cx="0" cy="2592288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4860032" y="1268760"/>
            <a:ext cx="936104" cy="172819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B8E8B-C98E-4D67-80A2-4210F8E83D60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195728" y="-229164"/>
            <a:ext cx="8948272" cy="1077323"/>
          </a:xfrm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b="1" dirty="0" smtClean="0">
                <a:latin typeface="Times New Roman" pitchFamily="18" charset="0"/>
                <a:cs typeface="Times New Roman" pitchFamily="18" charset="0"/>
              </a:rPr>
              <a:t>Time preferences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836712"/>
            <a:ext cx="9144000" cy="6237312"/>
          </a:xfrm>
        </p:spPr>
        <p:txBody>
          <a:bodyPr anchor="ctr">
            <a:normAutofit/>
          </a:bodyPr>
          <a:lstStyle/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dirty="0" smtClean="0">
                <a:latin typeface="Times New Roman" pitchFamily="18" charset="0"/>
                <a:cs typeface="Times New Roman" pitchFamily="18" charset="0"/>
              </a:rPr>
              <a:t>The fact that we would prefer consumption today over consumption tomorrow is known as </a:t>
            </a:r>
            <a:r>
              <a:rPr lang="en-IE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time preference.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GB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GB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arginal rate of time preference 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= The rate at which a person is prepared to </a:t>
            </a:r>
            <a:r>
              <a:rPr lang="en-GB" sz="2800" u="sng" dirty="0" smtClean="0">
                <a:latin typeface="Times New Roman" pitchFamily="18" charset="0"/>
                <a:cs typeface="Times New Roman" pitchFamily="18" charset="0"/>
              </a:rPr>
              <a:t>give up 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consumption </a:t>
            </a:r>
            <a:r>
              <a:rPr lang="en-GB" sz="2800" u="sng" dirty="0" smtClean="0">
                <a:latin typeface="Times New Roman" pitchFamily="18" charset="0"/>
                <a:cs typeface="Times New Roman" pitchFamily="18" charset="0"/>
              </a:rPr>
              <a:t>today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 for </a:t>
            </a:r>
            <a:r>
              <a:rPr lang="en-GB" sz="2800" u="sng" dirty="0" smtClean="0">
                <a:latin typeface="Times New Roman" pitchFamily="18" charset="0"/>
                <a:cs typeface="Times New Roman" pitchFamily="18" charset="0"/>
              </a:rPr>
              <a:t>more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 in the </a:t>
            </a:r>
            <a:r>
              <a:rPr lang="en-GB" sz="2800" u="sng" dirty="0" smtClean="0">
                <a:latin typeface="Times New Roman" pitchFamily="18" charset="0"/>
                <a:cs typeface="Times New Roman" pitchFamily="18" charset="0"/>
              </a:rPr>
              <a:t>future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GB" sz="28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feel just as well off.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GB" sz="2800" dirty="0"/>
          </a:p>
          <a:p>
            <a:pPr marL="0" indent="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800" b="1" dirty="0" smtClean="0">
                <a:latin typeface="Times New Roman" pitchFamily="18" charset="0"/>
                <a:cs typeface="Times New Roman" pitchFamily="18" charset="0"/>
              </a:rPr>
              <a:t>Key point – This (time preference) plays an important role in </a:t>
            </a:r>
            <a:r>
              <a:rPr lang="en-IE" sz="2800" b="1" i="1" dirty="0" smtClean="0">
                <a:latin typeface="Times New Roman" pitchFamily="18" charset="0"/>
                <a:cs typeface="Times New Roman" pitchFamily="18" charset="0"/>
              </a:rPr>
              <a:t>any</a:t>
            </a:r>
            <a:r>
              <a:rPr lang="en-IE" sz="2800" b="1" dirty="0" smtClean="0">
                <a:latin typeface="Times New Roman" pitchFamily="18" charset="0"/>
                <a:cs typeface="Times New Roman" pitchFamily="18" charset="0"/>
              </a:rPr>
              <a:t> investment decision…….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en-IE" sz="2400" dirty="0" smtClean="0">
                <a:latin typeface="Times New Roman" pitchFamily="18" charset="0"/>
                <a:cs typeface="Times New Roman" pitchFamily="18" charset="0"/>
              </a:rPr>
              <a:t>…..including educational investments</a:t>
            </a:r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GB" sz="2800" dirty="0" smtClean="0"/>
          </a:p>
          <a:p>
            <a:pPr marL="0" indent="0">
              <a:spcAft>
                <a:spcPct val="0"/>
              </a:spcAft>
              <a:buNone/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en-IE" sz="2800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CE54A611-99AD-4789-97BB-E4A9B1FD0D8D}" type="slidenum">
              <a:rPr lang="en-IE" smtClean="0"/>
              <a:pPr>
                <a:defRPr/>
              </a:pPr>
              <a:t>8</a:t>
            </a:fld>
            <a:endParaRPr lang="en-IE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4400" y="-1026"/>
            <a:ext cx="609600" cy="6096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435204" y="580309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Audio slide 8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56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68960"/>
            <a:ext cx="8712200" cy="10795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Discount (and interest) rates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1E6C5-60BF-4039-B815-A2C0E59DAA31}" type="slidenum">
              <a:rPr lang="en-GB"/>
              <a:pPr>
                <a:defRPr/>
              </a:pPr>
              <a:t>9</a:t>
            </a:fld>
            <a:endParaRPr lang="en-GB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34400" y="0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16416" y="580309"/>
            <a:ext cx="9108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Audio slides 9 and 10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9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Default Design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2080</Words>
  <Application>Microsoft Office PowerPoint</Application>
  <PresentationFormat>On-screen Show (4:3)</PresentationFormat>
  <Paragraphs>457</Paragraphs>
  <Slides>41</Slides>
  <Notes>29</Notes>
  <HiddenSlides>0</HiddenSlides>
  <MMClips>17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Arial</vt:lpstr>
      <vt:lpstr>Calibri</vt:lpstr>
      <vt:lpstr>Times New Roman</vt:lpstr>
      <vt:lpstr>Office Theme</vt:lpstr>
      <vt:lpstr>The basics of calculating rates of return (RoR) </vt:lpstr>
      <vt:lpstr>Aims of today  </vt:lpstr>
      <vt:lpstr>Time preferences and earnings streams</vt:lpstr>
      <vt:lpstr>Returns to an investment (e.g. an MSc) </vt:lpstr>
      <vt:lpstr>Time preferences</vt:lpstr>
      <vt:lpstr>Ignore time discounting, then area E + F ≈ area G</vt:lpstr>
      <vt:lpstr>With time discounting, then area E + F &gt; G</vt:lpstr>
      <vt:lpstr>Time preferences</vt:lpstr>
      <vt:lpstr>Discount (and interest) rates</vt:lpstr>
      <vt:lpstr>Discount rates</vt:lpstr>
      <vt:lpstr>Interest rates</vt:lpstr>
      <vt:lpstr>Compound interest</vt:lpstr>
      <vt:lpstr>Compound interest</vt:lpstr>
      <vt:lpstr>Example</vt:lpstr>
      <vt:lpstr>Example</vt:lpstr>
      <vt:lpstr>Present value</vt:lpstr>
      <vt:lpstr>Present value</vt:lpstr>
      <vt:lpstr>Example</vt:lpstr>
      <vt:lpstr>Net Present Value (NPV)</vt:lpstr>
      <vt:lpstr>Net Present Value (NPV)</vt:lpstr>
      <vt:lpstr>NPV formula</vt:lpstr>
      <vt:lpstr>Example</vt:lpstr>
      <vt:lpstr>Internal Rate of Return (IRR)</vt:lpstr>
      <vt:lpstr>Internal Rate of Return (IRR)</vt:lpstr>
      <vt:lpstr>Internal Rate of Return (IRR)</vt:lpstr>
      <vt:lpstr>Example</vt:lpstr>
      <vt:lpstr>Example</vt:lpstr>
      <vt:lpstr>IRR – Applied to Education</vt:lpstr>
      <vt:lpstr>Return to who?</vt:lpstr>
      <vt:lpstr>Private IRR in education</vt:lpstr>
      <vt:lpstr>Private returns</vt:lpstr>
      <vt:lpstr> ……an aside</vt:lpstr>
      <vt:lpstr>Private IRR</vt:lpstr>
      <vt:lpstr>OECD (2002): Private IRR to education</vt:lpstr>
      <vt:lpstr>Private IRR to higher education</vt:lpstr>
      <vt:lpstr>Social IRR in education</vt:lpstr>
      <vt:lpstr>Social returns</vt:lpstr>
      <vt:lpstr>Social returns</vt:lpstr>
      <vt:lpstr>Social returns</vt:lpstr>
      <vt:lpstr>Conclusions</vt:lpstr>
      <vt:lpstr>Conclusions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</dc:creator>
  <cp:lastModifiedBy>john jerrim</cp:lastModifiedBy>
  <cp:revision>143</cp:revision>
  <cp:lastPrinted>2014-10-29T12:18:22Z</cp:lastPrinted>
  <dcterms:created xsi:type="dcterms:W3CDTF">2012-11-02T06:09:51Z</dcterms:created>
  <dcterms:modified xsi:type="dcterms:W3CDTF">2014-10-29T14:51:38Z</dcterms:modified>
</cp:coreProperties>
</file>