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59" r:id="rId3"/>
    <p:sldId id="258" r:id="rId4"/>
    <p:sldId id="311" r:id="rId5"/>
    <p:sldId id="31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73" r:id="rId16"/>
    <p:sldId id="268" r:id="rId17"/>
    <p:sldId id="269" r:id="rId18"/>
    <p:sldId id="270" r:id="rId19"/>
    <p:sldId id="274" r:id="rId20"/>
    <p:sldId id="275" r:id="rId21"/>
    <p:sldId id="271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91" r:id="rId33"/>
    <p:sldId id="292" r:id="rId34"/>
    <p:sldId id="293" r:id="rId35"/>
    <p:sldId id="313" r:id="rId36"/>
    <p:sldId id="314" r:id="rId37"/>
    <p:sldId id="294" r:id="rId38"/>
    <p:sldId id="295" r:id="rId39"/>
    <p:sldId id="304" r:id="rId40"/>
    <p:sldId id="296" r:id="rId41"/>
    <p:sldId id="305" r:id="rId42"/>
    <p:sldId id="306" r:id="rId43"/>
    <p:sldId id="307" r:id="rId44"/>
    <p:sldId id="308" r:id="rId45"/>
    <p:sldId id="309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10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b28e8d57c04f340/Documents/Teaching/Book/Lectures/Lecture1_Tab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069333333333334E-2"/>
          <c:y val="3.4796357864973197E-2"/>
          <c:w val="0.88386133333333339"/>
          <c:h val="0.79273575591039924"/>
        </c:manualLayout>
      </c:layout>
      <c:scatterChart>
        <c:scatterStyle val="lineMarker"/>
        <c:varyColors val="0"/>
        <c:ser>
          <c:idx val="0"/>
          <c:order val="0"/>
          <c:tx>
            <c:strRef>
              <c:f>Graph!$H$1</c:f>
              <c:strCache>
                <c:ptCount val="1"/>
                <c:pt idx="0">
                  <c:v>IEA Maths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Graph!$G$2:$G$58</c:f>
              <c:numCache>
                <c:formatCode>General</c:formatCode>
                <c:ptCount val="57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  <c:pt idx="52">
                  <c:v>2016</c:v>
                </c:pt>
              </c:numCache>
            </c:numRef>
          </c:xVal>
          <c:yVal>
            <c:numRef>
              <c:f>Graph!$H$2:$H$58</c:f>
              <c:numCache>
                <c:formatCode>General</c:formatCode>
                <c:ptCount val="57"/>
                <c:pt idx="0">
                  <c:v>1</c:v>
                </c:pt>
                <c:pt idx="17">
                  <c:v>1</c:v>
                </c:pt>
                <c:pt idx="31">
                  <c:v>1</c:v>
                </c:pt>
                <c:pt idx="35">
                  <c:v>1</c:v>
                </c:pt>
                <c:pt idx="39">
                  <c:v>1</c:v>
                </c:pt>
                <c:pt idx="43">
                  <c:v>1</c:v>
                </c:pt>
                <c:pt idx="47">
                  <c:v>1</c:v>
                </c:pt>
                <c:pt idx="51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Graph!$I$1</c:f>
              <c:strCache>
                <c:ptCount val="1"/>
                <c:pt idx="0">
                  <c:v>IEA Reading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1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Graph!$G$2:$G$58</c:f>
              <c:numCache>
                <c:formatCode>General</c:formatCode>
                <c:ptCount val="57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  <c:pt idx="52">
                  <c:v>2016</c:v>
                </c:pt>
              </c:numCache>
            </c:numRef>
          </c:xVal>
          <c:yVal>
            <c:numRef>
              <c:f>Graph!$I$2:$I$58</c:f>
              <c:numCache>
                <c:formatCode>General</c:formatCode>
                <c:ptCount val="57"/>
                <c:pt idx="6">
                  <c:v>2</c:v>
                </c:pt>
                <c:pt idx="21">
                  <c:v>2</c:v>
                </c:pt>
                <c:pt idx="26">
                  <c:v>2</c:v>
                </c:pt>
                <c:pt idx="37">
                  <c:v>2</c:v>
                </c:pt>
                <c:pt idx="42">
                  <c:v>2</c:v>
                </c:pt>
                <c:pt idx="47">
                  <c:v>2</c:v>
                </c:pt>
                <c:pt idx="52">
                  <c:v>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Graph!$J$1</c:f>
              <c:strCache>
                <c:ptCount val="1"/>
                <c:pt idx="0">
                  <c:v>IEA Science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1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Graph!$G$2:$G$58</c:f>
              <c:numCache>
                <c:formatCode>General</c:formatCode>
                <c:ptCount val="57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  <c:pt idx="52">
                  <c:v>2016</c:v>
                </c:pt>
              </c:numCache>
            </c:numRef>
          </c:xVal>
          <c:yVal>
            <c:numRef>
              <c:f>Graph!$J$2:$J$58</c:f>
              <c:numCache>
                <c:formatCode>General</c:formatCode>
                <c:ptCount val="57"/>
                <c:pt idx="6">
                  <c:v>3</c:v>
                </c:pt>
                <c:pt idx="20">
                  <c:v>3</c:v>
                </c:pt>
                <c:pt idx="31">
                  <c:v>3</c:v>
                </c:pt>
                <c:pt idx="35">
                  <c:v>3</c:v>
                </c:pt>
                <c:pt idx="39">
                  <c:v>3</c:v>
                </c:pt>
                <c:pt idx="43">
                  <c:v>3</c:v>
                </c:pt>
                <c:pt idx="47">
                  <c:v>3</c:v>
                </c:pt>
                <c:pt idx="51">
                  <c:v>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Graph!$K$1</c:f>
              <c:strCache>
                <c:ptCount val="1"/>
                <c:pt idx="0">
                  <c:v>OECD PISA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tar"/>
            <c:size val="16"/>
            <c:spPr>
              <a:noFill/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Graph!$G$2:$G$58</c:f>
              <c:numCache>
                <c:formatCode>General</c:formatCode>
                <c:ptCount val="57"/>
                <c:pt idx="0">
                  <c:v>1964</c:v>
                </c:pt>
                <c:pt idx="1">
                  <c:v>1965</c:v>
                </c:pt>
                <c:pt idx="2">
                  <c:v>1966</c:v>
                </c:pt>
                <c:pt idx="3">
                  <c:v>1967</c:v>
                </c:pt>
                <c:pt idx="4">
                  <c:v>1968</c:v>
                </c:pt>
                <c:pt idx="5">
                  <c:v>1969</c:v>
                </c:pt>
                <c:pt idx="6">
                  <c:v>1970</c:v>
                </c:pt>
                <c:pt idx="7">
                  <c:v>1971</c:v>
                </c:pt>
                <c:pt idx="8">
                  <c:v>1972</c:v>
                </c:pt>
                <c:pt idx="9">
                  <c:v>1973</c:v>
                </c:pt>
                <c:pt idx="10">
                  <c:v>1974</c:v>
                </c:pt>
                <c:pt idx="11">
                  <c:v>1975</c:v>
                </c:pt>
                <c:pt idx="12">
                  <c:v>1976</c:v>
                </c:pt>
                <c:pt idx="13">
                  <c:v>1977</c:v>
                </c:pt>
                <c:pt idx="14">
                  <c:v>1978</c:v>
                </c:pt>
                <c:pt idx="15">
                  <c:v>1979</c:v>
                </c:pt>
                <c:pt idx="16">
                  <c:v>1980</c:v>
                </c:pt>
                <c:pt idx="17">
                  <c:v>1981</c:v>
                </c:pt>
                <c:pt idx="18">
                  <c:v>1982</c:v>
                </c:pt>
                <c:pt idx="19">
                  <c:v>1983</c:v>
                </c:pt>
                <c:pt idx="20">
                  <c:v>1984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1998</c:v>
                </c:pt>
                <c:pt idx="35">
                  <c:v>1999</c:v>
                </c:pt>
                <c:pt idx="36">
                  <c:v>2000</c:v>
                </c:pt>
                <c:pt idx="37">
                  <c:v>2001</c:v>
                </c:pt>
                <c:pt idx="38">
                  <c:v>2002</c:v>
                </c:pt>
                <c:pt idx="39">
                  <c:v>2003</c:v>
                </c:pt>
                <c:pt idx="40">
                  <c:v>2004</c:v>
                </c:pt>
                <c:pt idx="41">
                  <c:v>2005</c:v>
                </c:pt>
                <c:pt idx="42">
                  <c:v>2006</c:v>
                </c:pt>
                <c:pt idx="43">
                  <c:v>2007</c:v>
                </c:pt>
                <c:pt idx="44">
                  <c:v>2008</c:v>
                </c:pt>
                <c:pt idx="45">
                  <c:v>2009</c:v>
                </c:pt>
                <c:pt idx="46">
                  <c:v>2010</c:v>
                </c:pt>
                <c:pt idx="47">
                  <c:v>2011</c:v>
                </c:pt>
                <c:pt idx="48">
                  <c:v>2012</c:v>
                </c:pt>
                <c:pt idx="49">
                  <c:v>2013</c:v>
                </c:pt>
                <c:pt idx="50">
                  <c:v>2014</c:v>
                </c:pt>
                <c:pt idx="51">
                  <c:v>2015</c:v>
                </c:pt>
                <c:pt idx="52">
                  <c:v>2016</c:v>
                </c:pt>
              </c:numCache>
            </c:numRef>
          </c:xVal>
          <c:yVal>
            <c:numRef>
              <c:f>Graph!$K$2:$K$58</c:f>
              <c:numCache>
                <c:formatCode>General</c:formatCode>
                <c:ptCount val="57"/>
                <c:pt idx="36">
                  <c:v>4</c:v>
                </c:pt>
                <c:pt idx="39">
                  <c:v>4</c:v>
                </c:pt>
                <c:pt idx="42">
                  <c:v>4</c:v>
                </c:pt>
                <c:pt idx="45">
                  <c:v>4</c:v>
                </c:pt>
                <c:pt idx="48">
                  <c:v>4</c:v>
                </c:pt>
                <c:pt idx="51">
                  <c:v>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508544"/>
        <c:axId val="118507760"/>
      </c:scatterChart>
      <c:valAx>
        <c:axId val="118508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507760"/>
        <c:crosses val="autoZero"/>
        <c:crossBetween val="midCat"/>
      </c:valAx>
      <c:valAx>
        <c:axId val="118507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85085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866624671916012E-2"/>
          <c:y val="0.91985878208264049"/>
          <c:w val="0.89999991601049867"/>
          <c:h val="8.01412179173595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07D8E-C633-4C6F-BA28-27F5669281C0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4BD50-03E8-4E66-940E-A53DC29156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820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See http://www.google.co.uk/url?sa=t&amp;rct=j&amp;q=&amp;esrc=s&amp;frm=1&amp;source=web&amp;cd=4&amp;ved=0CEIQFjAD&amp;url=http%3A%2F%2Fwww.zew.de%2Fen%2Fpublikationen%2Fdfgflex%2FWOESSMANN%2520Paper.pdf&amp;ei=4ShJUqL5FfHX7Ab7xYD4DQ&amp;usg=AFQjCNFA_t1wvqNgJTRYYfvKrmQ6YpDPvg&amp;bvm=bv.53217764,d.Yms for </a:t>
            </a:r>
            <a:r>
              <a:rPr lang="en-GB" dirty="0" err="1" smtClean="0"/>
              <a:t>Hanushek</a:t>
            </a:r>
            <a:r>
              <a:rPr lang="en-GB" dirty="0" smtClean="0"/>
              <a:t> paper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8C878-B6C4-4904-8FE7-5AD1526BF2F5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56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http://oep.oxfordjournals.org/content/53/3/564.abstract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10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http://hanushek.stanford.edu/sites/default/files/publications/Hanushek%2BLink%2BWoessmann%202013%20JDevEcon%20104_0.pdf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468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D839-4EA5-4786-B5DA-C815AE43B6F3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602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http://www.oecd-ilibrary.org/education/pisa-2015-results-volume-i_9789264266490-en</a:t>
            </a:r>
          </a:p>
          <a:p>
            <a:endParaRPr lang="en-GB" dirty="0" smtClean="0"/>
          </a:p>
          <a:p>
            <a:r>
              <a:rPr lang="en-GB" dirty="0" smtClean="0"/>
              <a:t>Table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AD839-4EA5-4786-B5DA-C815AE43B6F3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248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http://hanushek.stanford.edu/sites/default/files/publications/Hanushek%2BWoessmann%202010%20OECD_0.pdf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82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 TIMSS</a:t>
            </a:r>
            <a:r>
              <a:rPr lang="en-GB" baseline="0" dirty="0" smtClean="0"/>
              <a:t> data from 2011 or closest available year (2007 or 2003)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830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Note: TIMSS</a:t>
            </a:r>
            <a:r>
              <a:rPr lang="en-GB" baseline="0" dirty="0" smtClean="0"/>
              <a:t> data from 2011 or closest available year (2007 or 2003)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395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http://hanushek.stanford.edu/sites/default/files/publications/Hanushek%2BWoessmann%202010%20OECD_0.pdf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238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18 of http://www.oecd.org/callsfortenders/2014%2002%2021%20FINAL%20CFT%20PISA%202018%20Cores%20A%20B%20EDU.pdf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364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https://books.google.co.uk/books?id=fLXVAgAAQBAJ&amp;pg=PA179&amp;lpg=PA179&amp;dq=pisa+uh+booklet&amp;source=bl&amp;ots=gN-gMjk4AF&amp;sig=ukpsc4EjRe0kEELzbVIbMg0T0hY&amp;hl=en&amp;sa=X&amp;ei=D4uzVKPZBOKY7gbK9oHYDQ&amp;ved=0CDsQ6AEwBQ#v=onepage&amp;q=pisa%20uh%20booklet&amp;f=false for a study….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471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18 of http://www.oecd.org/callsfortenders/2014%2002%2021%20FINAL%20CFT%20PISA%202018%20Cores%20A%20B%20EDU.pdf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BD50-03E8-4E66-940E-A53DC29156C8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52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99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0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09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64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93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46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82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58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33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06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56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AE4A0-BA5D-49D0-A453-6ECFCED5E34B}" type="datetimeFigureOut">
              <a:rPr lang="en-GB" smtClean="0"/>
              <a:t>07/03/2017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F7FF9-1E85-4C70-98E8-8222D1FAD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96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johnjerrim.files.wordpress.com/2013/07/qsswp1418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johnjerrim.files.wordpress.com/2013/07/jj__jm_madison_jan_26_2011_rsf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johnjerrim.files.wordpress.com/2013/07/summary_socio_quarterly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://johnjerrim.files.wordpress.com/2013/07/published_pape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a.nl/data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nces.ed.gov/nationsreportcard/studies/naep_timss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1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313" y="-126887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this course is about…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3" y="875763"/>
            <a:ext cx="11410681" cy="547352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GB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introductory course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Aimed at researchers with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stats skills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(know about inference, regression)….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…but have never really used international education datasets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Mixture of lectures, practical activities and computer workshops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Roughly half of your time will be spent using / analysing the data….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not just about PISA!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use data from TALIS also…..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….and learn about other international assessments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48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313" y="-126887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4" y="875763"/>
            <a:ext cx="10998558" cy="5473521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 lectures</a:t>
            </a:r>
            <a:endParaRPr lang="en-GB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1 → Types of questions, data available, challenges faced, history and future…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 → How to handle the complex survey design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3 → ‘Nuts and bolts’ of cross-national comparisons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4 → Test design, plausible values, methods of analysis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 computer workshops</a:t>
            </a:r>
            <a:endParaRPr lang="en-GB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Workshop 1 → Analysis of TALIS data in a single country (England) using Stata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Workshop 2 → Testing for significant differences across countries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Workshop 3 → National and international z-scores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Workshop 4 → Analysis international assessment data using Stata (focus = PISA)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2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313" y="-126887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4" y="875763"/>
            <a:ext cx="10998558" cy="5473521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1673" y="1476264"/>
            <a:ext cx="100712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Day 1.</a:t>
            </a:r>
          </a:p>
          <a:p>
            <a:r>
              <a:rPr lang="en-GB" sz="2800" dirty="0"/>
              <a:t>1000-1115. Why do international comparisons (JJ</a:t>
            </a:r>
            <a:r>
              <a:rPr lang="en-GB" sz="2800" dirty="0" smtClean="0"/>
              <a:t>)</a:t>
            </a:r>
            <a:endParaRPr lang="en-GB" sz="2800" dirty="0"/>
          </a:p>
          <a:p>
            <a:r>
              <a:rPr lang="en-GB" sz="2800" dirty="0"/>
              <a:t>1115 - 1145 Coffee break</a:t>
            </a:r>
          </a:p>
          <a:p>
            <a:r>
              <a:rPr lang="en-GB" sz="2800" dirty="0"/>
              <a:t>1145 - 1300. Survey design in PISA </a:t>
            </a:r>
            <a:r>
              <a:rPr lang="en-GB" sz="2800" dirty="0" smtClean="0"/>
              <a:t>(TM)</a:t>
            </a:r>
            <a:endParaRPr lang="en-GB" sz="2800" dirty="0"/>
          </a:p>
          <a:p>
            <a:r>
              <a:rPr lang="en-GB" sz="2800" dirty="0"/>
              <a:t>1300-1400. Lunch.</a:t>
            </a:r>
          </a:p>
          <a:p>
            <a:r>
              <a:rPr lang="en-GB" sz="2800" dirty="0"/>
              <a:t>1400 - 1515. Computer workshop 1 (TM).</a:t>
            </a:r>
          </a:p>
          <a:p>
            <a:r>
              <a:rPr lang="en-GB" sz="2800" dirty="0"/>
              <a:t>1515-1530. Coffee break.</a:t>
            </a:r>
          </a:p>
          <a:p>
            <a:r>
              <a:rPr lang="en-GB" sz="2800" dirty="0"/>
              <a:t>1530-1645. Lecture nuts and bolts of international comparisons (NS)</a:t>
            </a:r>
          </a:p>
        </p:txBody>
      </p:sp>
    </p:spTree>
    <p:extLst>
      <p:ext uri="{BB962C8B-B14F-4D97-AF65-F5344CB8AC3E}">
        <p14:creationId xmlns:p14="http://schemas.microsoft.com/office/powerpoint/2010/main" val="1555669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313" y="-126887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4" y="875763"/>
            <a:ext cx="10998558" cy="5473521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4482" y="1448968"/>
            <a:ext cx="9398759" cy="3685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930 – 1100 </a:t>
            </a:r>
            <a:r>
              <a:rPr lang="en-GB" sz="2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Computer workshop 2 and 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1100 – 1130 Coffee break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1130 – </a:t>
            </a: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1300 </a:t>
            </a:r>
            <a:r>
              <a:rPr lang="en-GB" sz="2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Lecture 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1300 </a:t>
            </a:r>
            <a:r>
              <a:rPr lang="en-GB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GB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1400 </a:t>
            </a:r>
            <a:r>
              <a:rPr lang="en-GB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Lunch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1400 </a:t>
            </a:r>
            <a:r>
              <a:rPr lang="en-GB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GB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1530 </a:t>
            </a:r>
            <a:r>
              <a:rPr lang="en-GB" sz="2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Computer workshop 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1530 </a:t>
            </a:r>
            <a:r>
              <a:rPr lang="en-GB" sz="2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1600 </a:t>
            </a:r>
            <a:r>
              <a:rPr lang="en-GB" sz="2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Five things you might not know about PISA…..</a:t>
            </a:r>
            <a:endParaRPr lang="en-GB" sz="26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1600 – 1630 Concluding comments / questions</a:t>
            </a:r>
            <a:endParaRPr lang="en-GB" sz="2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42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313" y="-126887"/>
            <a:ext cx="9684912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this course will 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cover…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3" y="875763"/>
            <a:ext cx="11410681" cy="5473521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course about item-response theory (though will touch upon this….)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GB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methods for establishing / testing cross-national comparability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GB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all the details of the background questionnaire data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 upon data design and collected to be cross-nationally comparable (e.g. PISA)….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…not on comparisons between ‘ex-post’ harmonised data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94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755" y="-115910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of the course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3" y="745073"/>
            <a:ext cx="10869769" cy="5758757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course you should: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 what the major international education datasets are, the type of questions that they can address, challenges researchers face and how they will develop in the future. </a:t>
            </a:r>
          </a:p>
          <a:p>
            <a:pPr marL="457200" indent="-457200" algn="l">
              <a:buAutoNum type="arabicPeriod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complex survey design used, including response rate requirements, national exclusions, cluster sampling, and the purpose and use of replicate weights.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able to perform basic cross-national comparisons, including formal tests of statistical significance across countries and important methodological issues such as multiple hypothesis testing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how PISA / TIMSS test scores are created, and how they can be appropriately analysed using Stata.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70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23488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What is an international comparison?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46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-171400"/>
            <a:ext cx="8229600" cy="980728"/>
          </a:xfrm>
        </p:spPr>
        <p:txBody>
          <a:bodyPr>
            <a:normAutofit/>
          </a:bodyPr>
          <a:lstStyle/>
          <a:p>
            <a:r>
              <a:rPr lang="en-GB" sz="4000" u="sng" dirty="0">
                <a:latin typeface="Times New Roman" pitchFamily="18" charset="0"/>
                <a:cs typeface="Times New Roman" pitchFamily="18" charset="0"/>
              </a:rPr>
              <a:t>What is an international comparison?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124744"/>
            <a:ext cx="8568952" cy="547260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GB" sz="4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5500" dirty="0">
                <a:latin typeface="Times New Roman" pitchFamily="18" charset="0"/>
                <a:cs typeface="Times New Roman" pitchFamily="18" charset="0"/>
              </a:rPr>
              <a:t>A comparison of a </a:t>
            </a:r>
            <a:r>
              <a:rPr lang="en-GB" sz="5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key feature </a:t>
            </a:r>
            <a:r>
              <a:rPr lang="en-GB" sz="5500" dirty="0"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GB" sz="5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sovereign state</a:t>
            </a:r>
            <a:r>
              <a:rPr lang="en-GB" sz="5500" dirty="0">
                <a:latin typeface="Times New Roman" pitchFamily="18" charset="0"/>
                <a:cs typeface="Times New Roman" pitchFamily="18" charset="0"/>
              </a:rPr>
              <a:t> to one or more </a:t>
            </a:r>
            <a:r>
              <a:rPr lang="en-GB" sz="5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 sovereign states</a:t>
            </a:r>
            <a:endParaRPr lang="en-GB" sz="5500" dirty="0">
              <a:latin typeface="Times New Roman" pitchFamily="18" charset="0"/>
              <a:cs typeface="Times New Roman" pitchFamily="18" charset="0"/>
            </a:endParaRPr>
          </a:p>
          <a:p>
            <a:endParaRPr lang="en-GB" sz="5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5500" dirty="0">
                <a:latin typeface="Times New Roman" pitchFamily="18" charset="0"/>
                <a:cs typeface="Times New Roman" pitchFamily="18" charset="0"/>
              </a:rPr>
              <a:t>These comparisons come in many </a:t>
            </a:r>
            <a:r>
              <a:rPr lang="en-GB" sz="5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shapes and sizes</a:t>
            </a:r>
            <a:r>
              <a:rPr lang="en-GB" sz="5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GB" sz="5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5500" b="1" u="sng" dirty="0">
                <a:latin typeface="Times New Roman" pitchFamily="18" charset="0"/>
                <a:cs typeface="Times New Roman" pitchFamily="18" charset="0"/>
              </a:rPr>
              <a:t>Examples include</a:t>
            </a:r>
            <a:endParaRPr lang="en-GB" sz="5500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45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3800" dirty="0">
                <a:latin typeface="Times New Roman" pitchFamily="18" charset="0"/>
                <a:cs typeface="Times New Roman" pitchFamily="18" charset="0"/>
              </a:rPr>
              <a:t>- Economic indicators (e.g. Unemployment / GDP)</a:t>
            </a:r>
          </a:p>
          <a:p>
            <a:pPr>
              <a:buNone/>
            </a:pPr>
            <a:r>
              <a:rPr lang="en-GB" sz="3800" dirty="0">
                <a:latin typeface="Times New Roman" pitchFamily="18" charset="0"/>
                <a:cs typeface="Times New Roman" pitchFamily="18" charset="0"/>
              </a:rPr>
              <a:t>	- Human development (HDI index)</a:t>
            </a:r>
          </a:p>
          <a:p>
            <a:pPr>
              <a:buNone/>
            </a:pPr>
            <a:r>
              <a:rPr lang="en-GB" sz="3800" dirty="0">
                <a:latin typeface="Times New Roman" pitchFamily="18" charset="0"/>
                <a:cs typeface="Times New Roman" pitchFamily="18" charset="0"/>
              </a:rPr>
              <a:t>	- Entrepreneurship </a:t>
            </a:r>
          </a:p>
          <a:p>
            <a:pPr>
              <a:buNone/>
            </a:pPr>
            <a:r>
              <a:rPr lang="en-GB" sz="3800" dirty="0">
                <a:latin typeface="Times New Roman" pitchFamily="18" charset="0"/>
                <a:cs typeface="Times New Roman" pitchFamily="18" charset="0"/>
              </a:rPr>
              <a:t>	- Football teams (e.g. FIFA world rankings)</a:t>
            </a:r>
          </a:p>
          <a:p>
            <a:pPr>
              <a:buNone/>
            </a:pPr>
            <a:r>
              <a:rPr lang="en-GB" sz="3800" dirty="0">
                <a:latin typeface="Times New Roman" pitchFamily="18" charset="0"/>
                <a:cs typeface="Times New Roman" pitchFamily="18" charset="0"/>
              </a:rPr>
              <a:t>	- Educational attainment!</a:t>
            </a:r>
          </a:p>
          <a:p>
            <a:pPr>
              <a:buNone/>
            </a:pPr>
            <a:r>
              <a:rPr lang="en-GB" sz="38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61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23488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Why do international comparisons?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(and the type of questions you can answer….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03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0"/>
            <a:ext cx="8424936" cy="836712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Reason 1: Benchmarking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75520" y="836713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How does the UK perform </a:t>
            </a:r>
            <a:r>
              <a:rPr lang="en-GB" sz="2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relative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to other countries?</a:t>
            </a:r>
          </a:p>
          <a:p>
            <a:pPr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This helps us understand our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strengths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weaknesses</a:t>
            </a:r>
          </a:p>
          <a:p>
            <a:pPr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2600" b="1" dirty="0">
                <a:latin typeface="Times New Roman" pitchFamily="18" charset="0"/>
                <a:cs typeface="Times New Roman" pitchFamily="18" charset="0"/>
              </a:rPr>
              <a:t>Example: Is income inequality high in the UK?</a:t>
            </a:r>
          </a:p>
          <a:p>
            <a:pPr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Inequality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often measured using something called the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GINI coefficient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UK GINI = 0.34	→ 	</a:t>
            </a:r>
            <a:r>
              <a:rPr lang="en-GB" sz="2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this big or small !?</a:t>
            </a:r>
          </a:p>
          <a:p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Compare to GINI in other countries → </a:t>
            </a:r>
            <a:r>
              <a:rPr lang="en-GB" sz="2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Give results context</a:t>
            </a:r>
          </a:p>
          <a:p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Sweden = 0.25 ; Germany = 0.28 ;  Australia = 0.30 </a:t>
            </a:r>
          </a:p>
          <a:p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UK = 0.34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; US = 0.45 ; Hong Kong = 0.53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7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0"/>
            <a:ext cx="8445624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Reason 2: Impact of ‘institutions’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7528" y="1196754"/>
            <a:ext cx="856895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All population exposed to the same  ‘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institutional structure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’ within a given country.</a:t>
            </a: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	-E.g.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Universal healthcare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coverage in the UK (NHS)</a:t>
            </a:r>
          </a:p>
          <a:p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	-E.g.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Comprehensive education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in England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Different institutional structures in other countries</a:t>
            </a:r>
          </a:p>
          <a:p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	-E.g.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Medical insurance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in the US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How do these different institutional arrangements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impact upon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individual’s outcomes?</a:t>
            </a:r>
          </a:p>
          <a:p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	-E.g.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Children’s test scores?</a:t>
            </a: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ANSWER: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Cross-national comparison!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GB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769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-243408"/>
            <a:ext cx="8445624" cy="1080120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Example: ‘School Tracking’</a:t>
            </a:r>
          </a:p>
        </p:txBody>
      </p:sp>
      <p:sp>
        <p:nvSpPr>
          <p:cNvPr id="3" name="Rectangle 2"/>
          <p:cNvSpPr/>
          <p:nvPr/>
        </p:nvSpPr>
        <p:spPr>
          <a:xfrm>
            <a:off x="1847528" y="692696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‘Tracking’ = Separating children into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schools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academic ability</a:t>
            </a:r>
          </a:p>
          <a:p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Occurs at a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young age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in certain countries</a:t>
            </a:r>
          </a:p>
          <a:p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300" dirty="0">
                <a:latin typeface="Times New Roman" pitchFamily="18" charset="0"/>
                <a:cs typeface="Times New Roman" pitchFamily="18" charset="0"/>
              </a:rPr>
              <a:t>- Germany: Age 10</a:t>
            </a:r>
          </a:p>
          <a:p>
            <a:r>
              <a:rPr lang="en-GB" sz="2300" dirty="0">
                <a:latin typeface="Times New Roman" pitchFamily="18" charset="0"/>
                <a:cs typeface="Times New Roman" pitchFamily="18" charset="0"/>
              </a:rPr>
              <a:t>	- Netherlands: Age 12</a:t>
            </a:r>
          </a:p>
          <a:p>
            <a:r>
              <a:rPr lang="en-GB" sz="2300" dirty="0">
                <a:latin typeface="Times New Roman" pitchFamily="18" charset="0"/>
                <a:cs typeface="Times New Roman" pitchFamily="18" charset="0"/>
              </a:rPr>
              <a:t>	- Belgium: Age 12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What impact does such tracking have on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pupils test scores?</a:t>
            </a:r>
          </a:p>
          <a:p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Cross-country comparison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GB" sz="2500" dirty="0" err="1">
                <a:latin typeface="Times New Roman" pitchFamily="18" charset="0"/>
                <a:cs typeface="Times New Roman" pitchFamily="18" charset="0"/>
              </a:rPr>
              <a:t>Hanushek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2500" dirty="0" err="1">
                <a:latin typeface="Times New Roman" pitchFamily="18" charset="0"/>
                <a:cs typeface="Times New Roman" pitchFamily="18" charset="0"/>
              </a:rPr>
              <a:t>Woessmann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(2005)</a:t>
            </a:r>
          </a:p>
          <a:p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Little impact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average test scores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……</a:t>
            </a:r>
          </a:p>
          <a:p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	- ….but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reduction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educational equality</a:t>
            </a:r>
          </a:p>
          <a:p>
            <a:pPr>
              <a:buFont typeface="Arial" pitchFamily="34" charset="0"/>
              <a:buChar char="•"/>
            </a:pP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b="1" dirty="0">
                <a:latin typeface="Times New Roman" pitchFamily="18" charset="0"/>
                <a:cs typeface="Times New Roman" pitchFamily="18" charset="0"/>
              </a:rPr>
              <a:t>NOTE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→ Problem of </a:t>
            </a:r>
            <a:r>
              <a:rPr lang="en-GB" sz="2500" b="1" dirty="0">
                <a:latin typeface="Times New Roman" pitchFamily="18" charset="0"/>
                <a:cs typeface="Times New Roman" pitchFamily="18" charset="0"/>
              </a:rPr>
              <a:t>small n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(limited number of countries)</a:t>
            </a:r>
          </a:p>
        </p:txBody>
      </p:sp>
    </p:spTree>
    <p:extLst>
      <p:ext uri="{BB962C8B-B14F-4D97-AF65-F5344CB8AC3E}">
        <p14:creationId xmlns:p14="http://schemas.microsoft.com/office/powerpoint/2010/main" val="811515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016" y="-270456"/>
            <a:ext cx="8445624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Reason 3: Impact of ‘macro-forces’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2428" y="872544"/>
            <a:ext cx="10972800" cy="727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 Similar to the ‘institutional structure’ argument…..</a:t>
            </a:r>
          </a:p>
          <a:p>
            <a:pPr>
              <a:buFont typeface="Arial" pitchFamily="34" charset="0"/>
              <a:buChar char="•"/>
            </a:pPr>
            <a:endParaRPr lang="en-GB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There may be certain ‘environmental’ type factors that influence individual outcomes.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 These environmental factors may more obviously vary (and potentially have an impact) across countries rather than in countries….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500" b="1" u="sng" dirty="0" smtClean="0">
                <a:latin typeface="Times New Roman" pitchFamily="18" charset="0"/>
                <a:cs typeface="Times New Roman" pitchFamily="18" charset="0"/>
              </a:rPr>
              <a:t>Example</a:t>
            </a:r>
            <a:endParaRPr lang="en-GB" sz="2500" b="1" u="sng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Income inequality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Much attention how this varies between countries (compared to relatively little on regions within countries)….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Why? </a:t>
            </a: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→ Not sure! More variation across countries? Considered to be a macro/country level force? </a:t>
            </a:r>
          </a:p>
          <a:p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endParaRPr lang="en-GB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359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016" y="-270456"/>
            <a:ext cx="8445624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The Great Gatsby Curve</a:t>
            </a:r>
            <a:endParaRPr lang="en-GB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219" y="635848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See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https://johnjerrim.files.wordpress.com/2013/07/qsswp1418.pdf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19" y="537691"/>
            <a:ext cx="6918102" cy="58207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650051" y="1727206"/>
            <a:ext cx="40310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Countries with higher levels of income inequality have lower levels of social mobility…..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u="sng" dirty="0" smtClean="0"/>
              <a:t>Hypothesis</a:t>
            </a:r>
            <a:endParaRPr lang="en-GB" b="1" u="sng" dirty="0"/>
          </a:p>
          <a:p>
            <a:r>
              <a:rPr lang="en-GB" dirty="0" smtClean="0"/>
              <a:t>Income inequality a ‘macro force’ that helps to entrench social and economic advantages across generations.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050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171400"/>
            <a:ext cx="8445624" cy="908720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Reason 4: Generalise results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7528" y="692697"/>
            <a:ext cx="842493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Does the same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 phenomena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hold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across the world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Much academic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research stems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from the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United States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(or based upon US data)……</a:t>
            </a:r>
          </a:p>
          <a:p>
            <a:endParaRPr lang="en-GB" sz="2500" dirty="0"/>
          </a:p>
          <a:p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…..but do the findings from the US hold in other national settings?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500" b="1" u="sng" dirty="0">
                <a:latin typeface="Times New Roman" pitchFamily="18" charset="0"/>
                <a:cs typeface="Times New Roman" pitchFamily="18" charset="0"/>
              </a:rPr>
              <a:t>Examples</a:t>
            </a: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Gender gap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in reading test scores. 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mother’s education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more important than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father’s education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for children’s test scores?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children realistic about their chances of completing higher education?</a:t>
            </a:r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244294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171400"/>
            <a:ext cx="8697144" cy="908720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Mother </a:t>
            </a:r>
            <a:r>
              <a:rPr lang="en-GB" sz="3200" b="1" dirty="0" err="1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 Father education and kids test scores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692696"/>
            <a:ext cx="588645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80176" y="1196752"/>
            <a:ext cx="262778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Some countries Father education more important…..</a:t>
            </a:r>
          </a:p>
          <a:p>
            <a:endParaRPr lang="en-GB" sz="2000" dirty="0"/>
          </a:p>
          <a:p>
            <a:r>
              <a:rPr lang="en-GB" sz="2000" dirty="0"/>
              <a:t>…other countries mother education more important.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One finding does not hold everywhere</a:t>
            </a:r>
            <a:r>
              <a:rPr lang="en-GB" sz="2000" dirty="0"/>
              <a:t>!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524000" y="616530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See </a:t>
            </a:r>
            <a:r>
              <a:rPr lang="en-GB" sz="2000" dirty="0">
                <a:latin typeface="Times New Roman" pitchFamily="18" charset="0"/>
                <a:cs typeface="Times New Roman" pitchFamily="18" charset="0"/>
                <a:hlinkClick r:id="rId3"/>
              </a:rPr>
              <a:t>http://johnjerrim.files.wordpress.com/2013/07/jj__jm_madison_jan_26_2011_rsf.pdf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343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0"/>
            <a:ext cx="8697144" cy="908720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Are children everywhere unrealistic about their chances of completing university?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52184" y="1484785"/>
            <a:ext cx="262778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Large US literature </a:t>
            </a:r>
            <a:r>
              <a:rPr lang="en-GB" sz="2000" dirty="0"/>
              <a:t>on how children are </a:t>
            </a:r>
            <a:r>
              <a:rPr lang="en-GB" sz="2000" dirty="0">
                <a:solidFill>
                  <a:srgbClr val="FF0000"/>
                </a:solidFill>
              </a:rPr>
              <a:t>unrealistic</a:t>
            </a:r>
            <a:r>
              <a:rPr lang="en-GB" sz="2000" dirty="0"/>
              <a:t> about chances of </a:t>
            </a:r>
            <a:r>
              <a:rPr lang="en-GB" sz="2000" dirty="0">
                <a:solidFill>
                  <a:srgbClr val="FF0000"/>
                </a:solidFill>
              </a:rPr>
              <a:t>completing university</a:t>
            </a:r>
            <a:r>
              <a:rPr lang="en-GB" sz="2000" dirty="0"/>
              <a:t>……..</a:t>
            </a:r>
          </a:p>
          <a:p>
            <a:endParaRPr lang="en-GB" dirty="0"/>
          </a:p>
          <a:p>
            <a:r>
              <a:rPr lang="en-GB" dirty="0"/>
              <a:t>…. But </a:t>
            </a:r>
            <a:r>
              <a:rPr lang="en-GB" u="sng" dirty="0">
                <a:solidFill>
                  <a:srgbClr val="FF0000"/>
                </a:solidFill>
              </a:rPr>
              <a:t>little evidence</a:t>
            </a:r>
            <a:r>
              <a:rPr lang="en-GB" dirty="0"/>
              <a:t> that this holds everywhere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United States is ‘exceptional’</a:t>
            </a:r>
            <a:r>
              <a:rPr lang="en-GB" dirty="0"/>
              <a:t> (rather than </a:t>
            </a:r>
            <a:r>
              <a:rPr lang="en-GB" dirty="0" err="1"/>
              <a:t>generalisable</a:t>
            </a:r>
            <a:r>
              <a:rPr lang="en-GB" dirty="0"/>
              <a:t>)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544" y="1052736"/>
            <a:ext cx="525658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847528" y="616530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http://johnjerrim.files.wordpress.com/2013/07/summary_socio_quarterly.pdf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0481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577" y="-296214"/>
            <a:ext cx="11565229" cy="1143000"/>
          </a:xfrm>
        </p:spPr>
        <p:txBody>
          <a:bodyPr>
            <a:normAutofit/>
          </a:bodyPr>
          <a:lstStyle/>
          <a:p>
            <a:pPr algn="ctr"/>
            <a:r>
              <a:rPr lang="en-GB" sz="3400" b="1" dirty="0">
                <a:latin typeface="Times New Roman" pitchFamily="18" charset="0"/>
                <a:cs typeface="Times New Roman" pitchFamily="18" charset="0"/>
              </a:rPr>
              <a:t>Reason </a:t>
            </a:r>
            <a:r>
              <a:rPr lang="en-GB" sz="3400" b="1" dirty="0" smtClean="0">
                <a:latin typeface="Times New Roman" pitchFamily="18" charset="0"/>
                <a:cs typeface="Times New Roman" pitchFamily="18" charset="0"/>
              </a:rPr>
              <a:t>5: Change in educational standards over time?</a:t>
            </a:r>
            <a:endParaRPr lang="en-GB" sz="3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8186" y="589096"/>
            <a:ext cx="1139780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 Long concern in UK regarding the problem of ‘</a:t>
            </a:r>
            <a:r>
              <a:rPr lang="en-GB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grade inflation</a:t>
            </a: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’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 Have standards improved? Or have tests got easier? (Or marked more leniently?)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International assessments (like PISA) potentially offer an independent benchmark….</a:t>
            </a:r>
          </a:p>
          <a:p>
            <a:pPr>
              <a:buFont typeface="Arial" pitchFamily="34" charset="0"/>
              <a:buChar char="•"/>
            </a:pPr>
            <a:endParaRPr lang="en-GB" sz="25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500" u="sng" dirty="0" smtClean="0">
                <a:latin typeface="Times New Roman" pitchFamily="18" charset="0"/>
                <a:cs typeface="Times New Roman" pitchFamily="18" charset="0"/>
              </a:rPr>
              <a:t>What the large-scale assessments provide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An independent tool (free from national government) to judge change in educational standards over time…..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Evidence of whether any given country may be in </a:t>
            </a:r>
            <a:r>
              <a:rPr lang="en-GB" sz="2500" i="1" u="sng" dirty="0" smtClean="0">
                <a:latin typeface="Times New Roman" pitchFamily="18" charset="0"/>
                <a:cs typeface="Times New Roman" pitchFamily="18" charset="0"/>
              </a:rPr>
              <a:t>relative </a:t>
            </a: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decline….</a:t>
            </a: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	→ E.g. standards in a country could be going up…..</a:t>
            </a:r>
          </a:p>
          <a:p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500" dirty="0" smtClean="0">
                <a:latin typeface="Times New Roman" pitchFamily="18" charset="0"/>
                <a:cs typeface="Times New Roman" pitchFamily="18" charset="0"/>
              </a:rPr>
              <a:t> → …but at a slower rate relative to competitors </a:t>
            </a: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endParaRPr lang="en-GB" sz="2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140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02" y="72008"/>
            <a:ext cx="11449318" cy="90872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But only when conducted</a:t>
            </a:r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robustly……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7528" y="616530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hlinkClick r:id="rId2"/>
              </a:rPr>
              <a:t>http://johnjerrim.files.wordpress.com/2013/07/published_paper.pdf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7831"/>
            <a:ext cx="5650932" cy="47503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709" y="1089658"/>
            <a:ext cx="4974138" cy="485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243408"/>
            <a:ext cx="8445624" cy="1143000"/>
          </a:xfrm>
        </p:spPr>
        <p:txBody>
          <a:bodyPr>
            <a:normAutofit/>
          </a:bodyPr>
          <a:lstStyle/>
          <a:p>
            <a:r>
              <a:rPr lang="en-GB" sz="3400" b="1" dirty="0">
                <a:latin typeface="Times New Roman" pitchFamily="18" charset="0"/>
                <a:cs typeface="Times New Roman" pitchFamily="18" charset="0"/>
              </a:rPr>
              <a:t>Reason 6</a:t>
            </a:r>
            <a:r>
              <a:rPr lang="en-GB" sz="3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3400" b="1" dirty="0">
                <a:latin typeface="Times New Roman" pitchFamily="18" charset="0"/>
                <a:cs typeface="Times New Roman" pitchFamily="18" charset="0"/>
              </a:rPr>
              <a:t>Politicians / policymakers care!</a:t>
            </a:r>
          </a:p>
        </p:txBody>
      </p:sp>
      <p:sp>
        <p:nvSpPr>
          <p:cNvPr id="3" name="Rectangle 2"/>
          <p:cNvSpPr/>
          <p:nvPr/>
        </p:nvSpPr>
        <p:spPr>
          <a:xfrm>
            <a:off x="759853" y="899592"/>
            <a:ext cx="9597497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Even if you don’t believe the above are important……..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 people do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Font typeface="Arial" pitchFamily="34" charset="0"/>
              <a:buChar char="•"/>
            </a:pPr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International comparisons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tend to have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big influence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on policymakers</a:t>
            </a:r>
          </a:p>
          <a:p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	-E.g. Heavily cited by Michael Gove (PISA)</a:t>
            </a:r>
          </a:p>
          <a:p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	-E.g. Heavily cited by the White House (Gatsby Curve)</a:t>
            </a:r>
          </a:p>
          <a:p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	-E.g. Popular media (The Spirit Level)</a:t>
            </a:r>
          </a:p>
          <a:p>
            <a:endParaRPr lang="en-GB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500" b="1" dirty="0">
                <a:latin typeface="Times New Roman" pitchFamily="18" charset="0"/>
                <a:cs typeface="Times New Roman" pitchFamily="18" charset="0"/>
              </a:rPr>
              <a:t>Therefore</a:t>
            </a:r>
          </a:p>
          <a:p>
            <a:pPr lvl="1">
              <a:buFontTx/>
              <a:buChar char="-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Important we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get them right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lvl="1">
              <a:buFontTx/>
              <a:buChar char="-"/>
            </a:pP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Important we understand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they can </a:t>
            </a:r>
            <a:r>
              <a:rPr lang="en-GB" sz="2500" dirty="0">
                <a:latin typeface="Times New Roman" pitchFamily="18" charset="0"/>
                <a:cs typeface="Times New Roman" pitchFamily="18" charset="0"/>
              </a:rPr>
              <a:t>(&amp; can not) </a:t>
            </a:r>
            <a:r>
              <a:rPr lang="en-GB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tell us</a:t>
            </a:r>
          </a:p>
          <a:p>
            <a:endParaRPr lang="en-GB" sz="2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42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234888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Cross-national comparative data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70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095" y="136556"/>
            <a:ext cx="8640960" cy="1036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Thus to conduct research in this area we require…….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65915" y="759853"/>
            <a:ext cx="10573555" cy="5003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CROSS-NATIONALLY COMPARABLE DATA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GB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And ideally….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	For a </a:t>
            </a:r>
            <a:r>
              <a:rPr lang="en-GB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 number 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of countries……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	…. particularly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to answer certain questions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e.g. role 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institutions; ‘impact’ of macro-forces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041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291264" cy="706090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What does “comparable” mean?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1052736"/>
            <a:ext cx="8363272" cy="5616624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Survey design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(i.e. target population)</a:t>
            </a:r>
          </a:p>
          <a:p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Response rates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(i.e. bias) and weights</a:t>
            </a:r>
          </a:p>
          <a:p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Same outcome and explanatory variables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Consistent definitions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Same </a:t>
            </a:r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point in time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(e.g. if we think recession has an impact on outcomes ……….)</a:t>
            </a:r>
          </a:p>
          <a:p>
            <a:pPr>
              <a:buNone/>
            </a:pP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And much more………..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303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260649"/>
            <a:ext cx="8712968" cy="5865515"/>
          </a:xfrm>
        </p:spPr>
        <p:txBody>
          <a:bodyPr/>
          <a:lstStyle/>
          <a:p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Cross-national comparability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GB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GB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 </a:t>
            </a:r>
            <a:r>
              <a:rPr lang="en-GB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asy </a:t>
            </a:r>
            <a:r>
              <a:rPr lang="en-GB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GB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GB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chieve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ut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GB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fundamental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to this type of research.</a:t>
            </a:r>
          </a:p>
          <a:p>
            <a:endParaRPr lang="en-GB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What data has been used in cross-national research?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(1) Researcher-harmonised  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(2) Ex – post harmonised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(3) Ex – ante harmonised</a:t>
            </a:r>
          </a:p>
          <a:p>
            <a:pPr algn="ctr">
              <a:buNone/>
            </a:pPr>
            <a:endParaRPr lang="en-GB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GB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79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-171400"/>
            <a:ext cx="8219256" cy="692696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Researcher-harmonised data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764704"/>
            <a:ext cx="8640960" cy="5904656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Take datasets from various countries, that have not been designed with cross-national comparisons in mind, and do the best job we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can</a:t>
            </a:r>
          </a:p>
          <a:p>
            <a:pPr marL="0" indent="0"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(1) But 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really comparable?</a:t>
            </a: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Different target populations, survey years, response rates, timing of surveys, ordering of questions, variables measures etc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If No, then how can we distinguish a genuine difference between countries from the above?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(2) The problem of </a:t>
            </a:r>
            <a:r>
              <a:rPr lang="en-GB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 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(limited number of countries)</a:t>
            </a:r>
          </a:p>
          <a:p>
            <a:pPr>
              <a:buNone/>
            </a:pPr>
            <a:endParaRPr lang="en-GB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Despite limitations, 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used regularly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5232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037" y="-171400"/>
            <a:ext cx="10290219" cy="908720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Example: Access to elite universities across countries….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61653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See Jerrim,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Chmielewski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and Parker (forthcoming …..)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64270"/>
            <a:ext cx="8255358" cy="51740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5360" y="1379424"/>
            <a:ext cx="39366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 three longitudinal youth datasets…</a:t>
            </a:r>
          </a:p>
          <a:p>
            <a:endParaRPr lang="en-GB" dirty="0"/>
          </a:p>
          <a:p>
            <a:r>
              <a:rPr lang="en-GB" dirty="0" smtClean="0"/>
              <a:t>Similar designs….</a:t>
            </a:r>
            <a:endParaRPr lang="en-GB" dirty="0"/>
          </a:p>
          <a:p>
            <a:r>
              <a:rPr lang="en-GB" dirty="0" smtClean="0"/>
              <a:t>Similar ages…..</a:t>
            </a:r>
          </a:p>
          <a:p>
            <a:r>
              <a:rPr lang="en-GB" dirty="0" smtClean="0"/>
              <a:t>Similar years….</a:t>
            </a:r>
          </a:p>
          <a:p>
            <a:endParaRPr lang="en-GB" dirty="0"/>
          </a:p>
          <a:p>
            <a:r>
              <a:rPr lang="en-GB" b="1" u="sng" dirty="0" smtClean="0"/>
              <a:t>But</a:t>
            </a:r>
          </a:p>
          <a:p>
            <a:r>
              <a:rPr lang="en-GB" dirty="0" smtClean="0"/>
              <a:t>Data not designed to be cross-nationally comparable</a:t>
            </a:r>
          </a:p>
          <a:p>
            <a:endParaRPr lang="en-GB" dirty="0"/>
          </a:p>
          <a:p>
            <a:r>
              <a:rPr lang="en-GB" dirty="0" smtClean="0"/>
              <a:t>We have harmonised the data as best we possibly can….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743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-171400"/>
            <a:ext cx="8219256" cy="850106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GB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x-post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armonisation”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764704"/>
            <a:ext cx="8640960" cy="60932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Datasets where a </a:t>
            </a:r>
            <a:r>
              <a:rPr lang="en-GB" sz="3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of individuals </a:t>
            </a:r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have spent </a:t>
            </a:r>
            <a:r>
              <a:rPr lang="en-GB" sz="3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significant time and money </a:t>
            </a:r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on making data from different countries as close to comparable as possible – </a:t>
            </a:r>
            <a:r>
              <a:rPr lang="en-GB" sz="30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data collection has taken place 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Luxemburg Income/Wealth Study</a:t>
            </a:r>
          </a:p>
          <a:p>
            <a:pPr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CNEF (available from Cornell)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GB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ive</a:t>
            </a:r>
            <a:r>
              <a:rPr lang="en-GB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More comparable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than being left to individual researchers</a:t>
            </a: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	Large number of countries (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big 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24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ive</a:t>
            </a:r>
            <a:r>
              <a:rPr lang="en-GB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 Only a 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few datasets</a:t>
            </a: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	 Unlikely to overcome all the problems discussed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86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243408"/>
            <a:ext cx="9144000" cy="980728"/>
          </a:xfrm>
        </p:spPr>
        <p:txBody>
          <a:bodyPr>
            <a:noAutofit/>
          </a:bodyPr>
          <a:lstStyle/>
          <a:p>
            <a:r>
              <a:rPr lang="en-GB" sz="3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“Ex-ante”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 harmonisation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692696"/>
            <a:ext cx="8712968" cy="6165304"/>
          </a:xfrm>
        </p:spPr>
        <p:txBody>
          <a:bodyPr>
            <a:normAutofit/>
          </a:bodyPr>
          <a:lstStyle/>
          <a:p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Data that has been collected with the </a:t>
            </a:r>
            <a:r>
              <a:rPr lang="en-GB" sz="30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specific intention</a:t>
            </a:r>
            <a:r>
              <a:rPr lang="en-GB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to compare cross-nationally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PISA, PIRLS, TIMSS</a:t>
            </a: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European Social Survey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u="sng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GB" sz="2400" u="sng" dirty="0" err="1">
                <a:latin typeface="Times New Roman" pitchFamily="18" charset="0"/>
                <a:cs typeface="Times New Roman" pitchFamily="18" charset="0"/>
              </a:rPr>
              <a:t>ive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GB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Specifically designed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to be comparable across nations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ive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: 	Cross-sectional data only</a:t>
            </a:r>
          </a:p>
          <a:p>
            <a:pPr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	Other measurement problems</a:t>
            </a:r>
          </a:p>
          <a:p>
            <a:pPr>
              <a:buNone/>
            </a:pP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STILL DOES NOT GAURANTEE COMPARABILITY</a:t>
            </a:r>
          </a:p>
        </p:txBody>
      </p:sp>
    </p:spTree>
    <p:extLst>
      <p:ext uri="{BB962C8B-B14F-4D97-AF65-F5344CB8AC3E}">
        <p14:creationId xmlns:p14="http://schemas.microsoft.com/office/powerpoint/2010/main" val="2903432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2924944"/>
            <a:ext cx="822960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Focus of this course is upon </a:t>
            </a:r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ex-ante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harmonised data</a:t>
            </a:r>
            <a:br>
              <a:rPr lang="en-GB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>
                <a:latin typeface="Times New Roman" pitchFamily="18" charset="0"/>
                <a:cs typeface="Times New Roman" pitchFamily="18" charset="0"/>
              </a:rPr>
            </a:b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26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Examples of this type of data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>
                <a:latin typeface="Times New Roman" pitchFamily="18" charset="0"/>
                <a:cs typeface="Times New Roman" pitchFamily="18" charset="0"/>
              </a:rPr>
            </a:b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49860" y="618340"/>
            <a:ext cx="8568952" cy="6048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0"/>
              </a:spcBef>
              <a:defRPr/>
            </a:pPr>
            <a:endParaRPr lang="en-GB" sz="26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GB" sz="2600" dirty="0">
                <a:latin typeface="Times New Roman" pitchFamily="18" charset="0"/>
                <a:ea typeface="+mj-ea"/>
                <a:cs typeface="Times New Roman" pitchFamily="18" charset="0"/>
              </a:rPr>
              <a:t>PIRLS (10 year olds)</a:t>
            </a:r>
          </a:p>
          <a:p>
            <a:pPr>
              <a:spcBef>
                <a:spcPct val="0"/>
              </a:spcBef>
              <a:defRPr/>
            </a:pPr>
            <a:endParaRPr lang="en-GB" sz="26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TIMSS (10 and 14 year olds)</a:t>
            </a:r>
          </a:p>
          <a:p>
            <a:pPr>
              <a:spcBef>
                <a:spcPct val="0"/>
              </a:spcBef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PISA (15 year olds)</a:t>
            </a:r>
          </a:p>
          <a:p>
            <a:pPr>
              <a:spcBef>
                <a:spcPct val="0"/>
              </a:spcBef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PIAAC / IALS (Adult competencies)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TALIS (International study of teachers)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SACMEQ (Southern / East Africa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CIVED (Civic education)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ETLS 2017 (Proficiency in English language)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GB" sz="26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177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2924944"/>
            <a:ext cx="822960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Challenges faced we face when using these data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181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424936" cy="54868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Comparability</a:t>
            </a:r>
            <a:endParaRPr lang="en-GB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603" y="620688"/>
            <a:ext cx="11505063" cy="5976664"/>
          </a:xfrm>
        </p:spPr>
        <p:txBody>
          <a:bodyPr>
            <a:normAutofit/>
          </a:bodyPr>
          <a:lstStyle/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Central to everything we are trying to do…..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Designing surveys / studies to be comparable helps…..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….but does not ensure comparability across countries</a:t>
            </a:r>
          </a:p>
          <a:p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Some things are just ‘different’ across countries</a:t>
            </a: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No matter what we do to try and make them comparable, differences will remain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2600" b="1" dirty="0" smtClean="0">
                <a:latin typeface="Times New Roman" pitchFamily="18" charset="0"/>
                <a:cs typeface="Times New Roman" pitchFamily="18" charset="0"/>
              </a:rPr>
              <a:t>Education / qualification levels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ISCED designed to ‘enhance’ cross-national comparability……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…but qualifications simply are different across countries (see Steadman 2001)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E.g. GCSE’s in England → Fit very poorly into ISCED framework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Headache for anyone who has ever used them!!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4646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76" y="0"/>
            <a:ext cx="8424936" cy="54868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Causality</a:t>
            </a:r>
            <a:endParaRPr lang="en-GB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76" y="620688"/>
            <a:ext cx="11192194" cy="6107658"/>
          </a:xfrm>
        </p:spPr>
        <p:txBody>
          <a:bodyPr>
            <a:normAutofit fontScale="92500" lnSpcReduction="10000"/>
          </a:bodyPr>
          <a:lstStyle/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International assessments = cross-sectional data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Mainly used for descriptive / association analysis…..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very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hard to get causality</a:t>
            </a:r>
          </a:p>
          <a:p>
            <a:pPr marL="0" indent="0"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Issue</a:t>
            </a: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Knowing causal relationships important if we want to design policy to improve education</a:t>
            </a:r>
          </a:p>
          <a:p>
            <a:pPr marL="0" indent="0"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Some ‘causal’ work by economists</a:t>
            </a:r>
            <a:endParaRPr lang="en-GB" sz="26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School tracking (</a:t>
            </a:r>
            <a:r>
              <a:rPr lang="en-GB" sz="2600" dirty="0" err="1" smtClean="0">
                <a:latin typeface="Times New Roman" pitchFamily="18" charset="0"/>
                <a:cs typeface="Times New Roman" pitchFamily="18" charset="0"/>
              </a:rPr>
              <a:t>Hanushek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Woessmann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2005)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School autonomy (</a:t>
            </a:r>
            <a:r>
              <a:rPr lang="en-GB" sz="2600" dirty="0" err="1" smtClean="0">
                <a:latin typeface="Times New Roman" pitchFamily="18" charset="0"/>
                <a:cs typeface="Times New Roman" pitchFamily="18" charset="0"/>
              </a:rPr>
              <a:t>Hanushek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, Link 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Woessmann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2013)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My view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International assessments are effective ‘benchmarking’ tools….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…but not so great at actually identify what countries should do to improve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4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36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892" y="-273096"/>
            <a:ext cx="11770217" cy="1133341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 smtClean="0"/>
              <a:t>There are also issues with simply looking at broad cross-country relationships…….</a:t>
            </a:r>
            <a:endParaRPr lang="en-GB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577983" y="2413187"/>
            <a:ext cx="3425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Relationship between self-efficacy in maths and average PISA scores……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3" y="537001"/>
            <a:ext cx="8549640" cy="63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870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892" y="-141667"/>
            <a:ext cx="11770217" cy="1133341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 smtClean="0"/>
              <a:t>There are also issues with simply looking at broad cross-country relationships…….</a:t>
            </a:r>
            <a:endParaRPr lang="en-GB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075685" y="2131833"/>
            <a:ext cx="34251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Graph shows the relationship between PISA scores and ice-cream consumption per capita.</a:t>
            </a:r>
          </a:p>
          <a:p>
            <a:endParaRPr lang="en-GB" dirty="0" smtClean="0"/>
          </a:p>
          <a:p>
            <a:r>
              <a:rPr lang="en-GB" b="1" u="sng" dirty="0" smtClean="0"/>
              <a:t>Policy ‘advice’?</a:t>
            </a:r>
          </a:p>
          <a:p>
            <a:r>
              <a:rPr lang="en-GB" dirty="0" smtClean="0"/>
              <a:t>Eat more ice-cream!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3047"/>
            <a:ext cx="9059500" cy="540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063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424936" cy="54868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Technicalities</a:t>
            </a:r>
            <a:endParaRPr lang="en-GB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76" y="620688"/>
            <a:ext cx="11641540" cy="6237312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Methods used in designing and implementing the international assessments are complex….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widely understood…..</a:t>
            </a:r>
          </a:p>
          <a:p>
            <a:endParaRPr lang="en-GB" sz="24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psychometric methods used stretch the data to the limit…..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Trying to be ‘cutting edge’ in many areas (test design, sample design, psychometrics, questionnaire design)…..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…..puts burden on even secondary analysts to used data ‘correctly’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Analogy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→ ‘Great Recession’ of 2008 initially caused by very complex financial tools (derivatives) that very few people in the world could understand and knew how they were created……</a:t>
            </a:r>
          </a:p>
          <a:p>
            <a:pPr marL="0" indent="0"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→ Is the situation with the international assessments (like PISA) that different?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79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424936" cy="54868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Transparency</a:t>
            </a:r>
            <a:endParaRPr lang="en-GB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0376" y="620688"/>
            <a:ext cx="11641540" cy="623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Certain strengths 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Most data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publicly available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and free to download….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Now getting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huge public / academic scrutiny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….more so than any other dataset I know of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International organisations (e.g. OECD) do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take criticisms on board and try to improve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Many weaknesses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Information in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technical reports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not exhaustive…..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partial information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on how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 scores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are actually generated…..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Test scores are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easily replicable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with available public-use data…..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…. (I am not actually sure it is possible!)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International contractors = private firms.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interest in making things open…..</a:t>
            </a:r>
            <a:endParaRPr lang="en-GB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Power of any individual country to influence things is very limited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241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424936" cy="54868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Key point</a:t>
            </a:r>
            <a:endParaRPr lang="en-GB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0376" y="620688"/>
            <a:ext cx="11641540" cy="62373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international assessments strengths and weaknesses….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They can help inform education policy….….</a:t>
            </a:r>
          </a:p>
          <a:p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…..BUT also needs to be considered in relation to wider evidence base!!!</a:t>
            </a:r>
          </a:p>
          <a:p>
            <a:pPr marL="0" indent="0" algn="ctr">
              <a:buNone/>
            </a:pPr>
            <a:endParaRPr lang="en-GB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GB" sz="24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Example: East Asian success in PISA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To what extent is this due to particular ‘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teaching methods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’ in these countries? And should we introduce these here in the UK?</a:t>
            </a:r>
          </a:p>
          <a:p>
            <a:r>
              <a:rPr lang="en-GB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PISA alone can not answer this question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(actually provides very little insight).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FACT: East Asian immigrants to ‘average’ performing PISA countries (e.g. Australia) do just as well as children in top East Asian countries (e.g. Singapore)</a:t>
            </a:r>
          </a:p>
          <a:p>
            <a:r>
              <a:rPr lang="en-GB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EEF RCT of ‘Maths Mastery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’ → Provides much more insight into whether introducing East Asian teaching methods into UK schools is a good idea than PISA!</a:t>
            </a:r>
          </a:p>
        </p:txBody>
      </p:sp>
    </p:spTree>
    <p:extLst>
      <p:ext uri="{BB962C8B-B14F-4D97-AF65-F5344CB8AC3E}">
        <p14:creationId xmlns:p14="http://schemas.microsoft.com/office/powerpoint/2010/main" val="1397775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2924944"/>
            <a:ext cx="822960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The history of the educational assessments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893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8" y="113505"/>
            <a:ext cx="1121846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The history of the educational assessments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614400"/>
              </p:ext>
            </p:extLst>
          </p:nvPr>
        </p:nvGraphicFramePr>
        <p:xfrm>
          <a:off x="436728" y="848400"/>
          <a:ext cx="8256896" cy="589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99938" y="1294228"/>
            <a:ext cx="1392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OECD PISA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99938" y="2403231"/>
            <a:ext cx="1392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IEA Science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299938" y="3512234"/>
            <a:ext cx="1392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IEA Literacy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99938" y="4436571"/>
            <a:ext cx="1392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IEA Maths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3142902"/>
            <a:ext cx="2133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International assessments not new….</a:t>
            </a:r>
          </a:p>
          <a:p>
            <a:endParaRPr lang="en-GB" dirty="0"/>
          </a:p>
          <a:p>
            <a:r>
              <a:rPr lang="en-GB" b="1" u="sng" dirty="0" smtClean="0"/>
              <a:t>But are now…</a:t>
            </a:r>
            <a:endParaRPr lang="en-GB" b="1" u="sng" dirty="0"/>
          </a:p>
          <a:p>
            <a:r>
              <a:rPr lang="en-GB" dirty="0" smtClean="0"/>
              <a:t>Higher quality</a:t>
            </a:r>
          </a:p>
          <a:p>
            <a:r>
              <a:rPr lang="en-GB" dirty="0" smtClean="0"/>
              <a:t>More countries</a:t>
            </a:r>
          </a:p>
          <a:p>
            <a:r>
              <a:rPr lang="en-GB" dirty="0" smtClean="0"/>
              <a:t>More regular</a:t>
            </a:r>
          </a:p>
          <a:p>
            <a:r>
              <a:rPr lang="en-GB" dirty="0" smtClean="0"/>
              <a:t>More impact!</a:t>
            </a:r>
          </a:p>
        </p:txBody>
      </p:sp>
    </p:spTree>
    <p:extLst>
      <p:ext uri="{BB962C8B-B14F-4D97-AF65-F5344CB8AC3E}">
        <p14:creationId xmlns:p14="http://schemas.microsoft.com/office/powerpoint/2010/main" val="4464661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8" y="113505"/>
            <a:ext cx="1121846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The international studies pre 1990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0376" y="620688"/>
            <a:ext cx="11641540" cy="62373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Not directly comparable with the studies of today.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Did not use Item-response theory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Not as strict on national representativeness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Not as strict on response rates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Some recent studies have used these data…. 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E.g.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Hanushek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Ludger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Woessmann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Cost to low PISA performance across all OECD countries is $100 trillion! 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on-going investigations of SES inequality by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Chmielewski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Pfeffer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…But have probably 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have been under-utilised </a:t>
            </a:r>
          </a:p>
          <a:p>
            <a:pPr marL="0" indent="0"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Caveat = Issues with comparability over time. But still interesting to look at the results….</a:t>
            </a:r>
          </a:p>
        </p:txBody>
      </p:sp>
    </p:spTree>
    <p:extLst>
      <p:ext uri="{BB962C8B-B14F-4D97-AF65-F5344CB8AC3E}">
        <p14:creationId xmlns:p14="http://schemas.microsoft.com/office/powerpoint/2010/main" val="36221178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186" y="-224120"/>
            <a:ext cx="11218460" cy="1070992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FIMS (1964) vs TIMSS (2011)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86731" y="1158494"/>
            <a:ext cx="59928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Has that much changed over the last 50 years?</a:t>
            </a:r>
          </a:p>
          <a:p>
            <a:endParaRPr lang="en-GB" dirty="0"/>
          </a:p>
          <a:p>
            <a:r>
              <a:rPr lang="en-GB" dirty="0" smtClean="0"/>
              <a:t>East Asian (e.g. </a:t>
            </a:r>
            <a:r>
              <a:rPr lang="en-GB" b="1" u="sng" dirty="0" smtClean="0"/>
              <a:t>Japan</a:t>
            </a:r>
            <a:r>
              <a:rPr lang="en-GB" dirty="0" smtClean="0"/>
              <a:t>) countries at top of the maths rankings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u="sng" dirty="0" smtClean="0"/>
              <a:t>England</a:t>
            </a:r>
            <a:r>
              <a:rPr lang="en-GB" dirty="0" smtClean="0"/>
              <a:t> around the international average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u="sng" dirty="0" smtClean="0"/>
              <a:t>Sweden</a:t>
            </a:r>
            <a:r>
              <a:rPr lang="en-GB" dirty="0" smtClean="0"/>
              <a:t> does surprisingly poorly</a:t>
            </a:r>
          </a:p>
          <a:p>
            <a:endParaRPr lang="en-GB" dirty="0"/>
          </a:p>
          <a:p>
            <a:endParaRPr lang="en-GB" dirty="0" smtClean="0"/>
          </a:p>
          <a:p>
            <a:pPr algn="ctr"/>
            <a:r>
              <a:rPr lang="en-GB" b="1" u="sng" dirty="0" smtClean="0"/>
              <a:t>Cross-country correlation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All countries = 0.40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Israel excluded (outlier) = </a:t>
            </a:r>
            <a:r>
              <a:rPr lang="en-GB" dirty="0">
                <a:solidFill>
                  <a:srgbClr val="FF0000"/>
                </a:solidFill>
              </a:rPr>
              <a:t>0.78 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78" y="663012"/>
            <a:ext cx="5697415" cy="569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873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186" y="-224120"/>
            <a:ext cx="11218460" cy="1070992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IMS (1981) vs TIMSS (2011)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86731" y="1158494"/>
            <a:ext cx="599283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Has that much changed over the last 25-30 years?</a:t>
            </a:r>
          </a:p>
          <a:p>
            <a:endParaRPr lang="en-GB" dirty="0"/>
          </a:p>
          <a:p>
            <a:r>
              <a:rPr lang="en-GB" dirty="0" smtClean="0"/>
              <a:t>East Asian (e.g. </a:t>
            </a:r>
            <a:r>
              <a:rPr lang="en-GB" b="1" u="sng" dirty="0" smtClean="0"/>
              <a:t>Japan / Hong Kong</a:t>
            </a:r>
            <a:r>
              <a:rPr lang="en-GB" dirty="0" smtClean="0"/>
              <a:t>) countries at top of the maths rankings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u="sng" dirty="0" smtClean="0"/>
              <a:t>England</a:t>
            </a:r>
            <a:r>
              <a:rPr lang="en-GB" dirty="0" smtClean="0"/>
              <a:t> around the international average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u="sng" dirty="0" smtClean="0"/>
              <a:t>Sweden</a:t>
            </a:r>
            <a:r>
              <a:rPr lang="en-GB" dirty="0" smtClean="0"/>
              <a:t> does surprisingly poorly</a:t>
            </a:r>
          </a:p>
          <a:p>
            <a:endParaRPr lang="en-GB" dirty="0"/>
          </a:p>
          <a:p>
            <a:endParaRPr lang="en-GB" dirty="0" smtClean="0"/>
          </a:p>
          <a:p>
            <a:pPr algn="ctr"/>
            <a:r>
              <a:rPr lang="en-GB" b="1" u="sng" dirty="0" smtClean="0"/>
              <a:t>Cross-country correlation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All countries = 0.72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Thailand excluded (outlier) = 0.66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6741"/>
            <a:ext cx="6132780" cy="613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875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376" y="-252255"/>
            <a:ext cx="11218460" cy="1070992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Implication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0376" y="818736"/>
            <a:ext cx="11641540" cy="6039263"/>
          </a:xfrm>
        </p:spPr>
        <p:txBody>
          <a:bodyPr>
            <a:normAutofit/>
          </a:bodyPr>
          <a:lstStyle/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Remember that international assessments of children are not new!!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Data from these historical studies are available (free) to download:</a:t>
            </a:r>
          </a:p>
          <a:p>
            <a:pPr marL="0" indent="0"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400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www.iea.nl/data.html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These data have probably been under-exploited…..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Interesting to put the results we see today into a historical context (something which I don’t think has been done that much – or at least not enough….)</a:t>
            </a:r>
          </a:p>
        </p:txBody>
      </p:sp>
    </p:spTree>
    <p:extLst>
      <p:ext uri="{BB962C8B-B14F-4D97-AF65-F5344CB8AC3E}">
        <p14:creationId xmlns:p14="http://schemas.microsoft.com/office/powerpoint/2010/main" val="12484915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2924944"/>
            <a:ext cx="822960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The future of the educational assessments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8463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60" y="0"/>
            <a:ext cx="8942619" cy="5486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The move to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computer-based testing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….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739" y="881336"/>
            <a:ext cx="10904561" cy="5976664"/>
          </a:xfrm>
        </p:spPr>
        <p:txBody>
          <a:bodyPr>
            <a:normAutofit fontScale="92500" lnSpcReduction="10000"/>
          </a:bodyPr>
          <a:lstStyle/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PISA 2015 will be done on computers in vast majority of countries</a:t>
            </a:r>
          </a:p>
          <a:p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Will be ‘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linear-progression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’ rather than ‘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computer adaptive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’</a:t>
            </a:r>
          </a:p>
          <a:p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u="sng" dirty="0" smtClean="0">
                <a:latin typeface="Times New Roman" pitchFamily="18" charset="0"/>
                <a:cs typeface="Times New Roman" pitchFamily="18" charset="0"/>
              </a:rPr>
              <a:t>Many benefits of moving to computer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Time taken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to answer questions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- ‘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Log-files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’ = Every mouse click (how pupils answer questions)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- Different types of questions / skills (e.g.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interactive questions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- Less question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non-response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- Test questions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tailored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to child ability (if/when becomes ‘adaptive’)</a:t>
            </a: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Issue: Mode effects 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 →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Change from paper to computer has implications for how we think about 	trends over time.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610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60" y="0"/>
            <a:ext cx="8942619" cy="5486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Starting to measure </a:t>
            </a:r>
            <a:r>
              <a:rPr lang="en-GB" b="1" i="1" u="sng" dirty="0" smtClean="0">
                <a:latin typeface="Times New Roman" pitchFamily="18" charset="0"/>
                <a:cs typeface="Times New Roman" pitchFamily="18" charset="0"/>
              </a:rPr>
              <a:t>student progress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….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0" y="709684"/>
            <a:ext cx="11532359" cy="6123790"/>
          </a:xfrm>
        </p:spPr>
        <p:txBody>
          <a:bodyPr>
            <a:normAutofit fontScale="92500"/>
          </a:bodyPr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Currently cross-sectional data only =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‘snapshot’ only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…..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Real interest is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progress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– how much do children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improve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their skills during secondary school?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Recognised as important and ‘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future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’ by organisations like the OECD…..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….but is a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huge administrative burden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(very ambitious!)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Nevertheless, there is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real appetite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to start thinking about measures of progress…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…including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links to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ongoing development of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years assessments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(e.g.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-PIPS)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Times New Roman" pitchFamily="18" charset="0"/>
                <a:cs typeface="Times New Roman" pitchFamily="18" charset="0"/>
              </a:rPr>
              <a:t>Longitudinal PISA studies</a:t>
            </a:r>
          </a:p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Some countries already some insight here…..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PISA as a </a:t>
            </a:r>
            <a:r>
              <a:rPr lang="en-GB" sz="2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baseline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for a longitudinal study 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E.g. Australia, Canada, Czech Republic, Denmark, Uruguay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ISSUE → Is PISA more relevant as a baseline point or as an outcome point?</a:t>
            </a:r>
            <a:endParaRPr lang="en-GB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435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60" y="0"/>
            <a:ext cx="8942619" cy="5486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Linking to national assessments….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46" y="620688"/>
            <a:ext cx="11450472" cy="5976664"/>
          </a:xfrm>
        </p:spPr>
        <p:txBody>
          <a:bodyPr>
            <a:normAutofit/>
          </a:bodyPr>
          <a:lstStyle/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Keen interest internationally in links between national assessments and countries own administrative data…..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Gives a longitudinal component to the international assessments….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E.g. has been used in the US to try and benchmark all states on TIMSS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See </a:t>
            </a:r>
            <a:r>
              <a:rPr lang="en-GB" sz="2600" dirty="0">
                <a:latin typeface="Times New Roman" pitchFamily="18" charset="0"/>
                <a:cs typeface="Times New Roman" pitchFamily="18" charset="0"/>
                <a:hlinkClick r:id="rId2"/>
              </a:rPr>
              <a:t>http://nces.ed.gov/nationsreportcard/studies/naep_timss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England very well placed here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TALIS. Linked in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school level information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for England.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PISA 2015. (Hopefully)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linked to NPD data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Unlike other countries, we have very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administrative data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Unlike other countries, we have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‘test scores’ between 5 and 16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Unlike other countries, we can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follow individuals through to at least age 18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67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60" y="0"/>
            <a:ext cx="8942619" cy="5486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Broaden global coverage….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3" y="881336"/>
            <a:ext cx="11027391" cy="5976664"/>
          </a:xfrm>
        </p:spPr>
        <p:txBody>
          <a:bodyPr>
            <a:normAutofit lnSpcReduction="10000"/>
          </a:bodyPr>
          <a:lstStyle/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PISA 2012 = 65 economies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Some countries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only partially represented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(e.g. China only Shanghai)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Increase country penetration in the future (PISA and other surveys….)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E.g.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Five more regions from China participating in PISA 2015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E.g. Some notable countries (e.g. South Africa) not yet taken part…..</a:t>
            </a: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PISA for development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PISA moving into the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developing world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Possible link to post-2015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Millennium Development Goals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(MDG)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Planned attempts to test both the school population </a:t>
            </a: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children who are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attending / enrolled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(important – but a challenge)…..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Purpose → Post 2015 MDG to focus on </a:t>
            </a:r>
            <a:r>
              <a:rPr lang="en-GB" sz="26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outcomes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 terms of skills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(rather than 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600" i="1" u="sng" dirty="0" smtClean="0">
                <a:latin typeface="Times New Roman" pitchFamily="18" charset="0"/>
                <a:cs typeface="Times New Roman" pitchFamily="18" charset="0"/>
              </a:rPr>
              <a:t>inputs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36328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60" y="0"/>
            <a:ext cx="9911419" cy="5486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Widen access to PISA for children with SEN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308" y="548680"/>
            <a:ext cx="11600596" cy="63093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PISA currently has special test booklets for children with SEN (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UH booklet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)….</a:t>
            </a: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….typically contain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half as many test questions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as a normal booklet</a:t>
            </a:r>
          </a:p>
          <a:p>
            <a:pPr marL="0" indent="0">
              <a:buNone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….and fewer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questionnaire items</a:t>
            </a: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Currently for use in schools where </a:t>
            </a:r>
            <a:r>
              <a:rPr lang="en-GB" sz="26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children have SEN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(i.e. special-needs schools)</a:t>
            </a:r>
          </a:p>
          <a:p>
            <a:pPr marL="0" indent="0"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2600" b="1" u="sng" dirty="0" smtClean="0">
                <a:latin typeface="Times New Roman" pitchFamily="18" charset="0"/>
                <a:cs typeface="Times New Roman" pitchFamily="18" charset="0"/>
              </a:rPr>
              <a:t>Looking to develop this further in future PISA waves</a:t>
            </a: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E.g. Further accommodation for pupils with SEN?</a:t>
            </a: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→ E.g. Extend use of UH booklet beyond just special needs schools?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8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2924944"/>
            <a:ext cx="822960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038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60" y="0"/>
            <a:ext cx="8942619" cy="5486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739" y="881336"/>
            <a:ext cx="10904561" cy="5976664"/>
          </a:xfrm>
        </p:spPr>
        <p:txBody>
          <a:bodyPr>
            <a:normAutofit/>
          </a:bodyPr>
          <a:lstStyle/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There are different ‘types’ of cross-national comparative data…..</a:t>
            </a:r>
          </a:p>
          <a:p>
            <a:pPr marL="0" indent="0"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….with different strengths and limitations</a:t>
            </a:r>
          </a:p>
          <a:p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International assessment data can be used to answer several different types of questions…. (benchmark, institutional structures, standards over time)</a:t>
            </a:r>
          </a:p>
          <a:p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Still a number of challenges that we face in our work (comparability, technicalities, transparency)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International assessments are not new (50 year history)….</a:t>
            </a: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…but they are evolving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rapidly!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54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2868</Words>
  <Application>Microsoft Office PowerPoint</Application>
  <PresentationFormat>Widescreen</PresentationFormat>
  <Paragraphs>540</Paragraphs>
  <Slides>53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Calibri Light</vt:lpstr>
      <vt:lpstr>Times New Roman</vt:lpstr>
      <vt:lpstr>Office Theme</vt:lpstr>
      <vt:lpstr>Introduction</vt:lpstr>
      <vt:lpstr>What this course is about…</vt:lpstr>
      <vt:lpstr>Structure</vt:lpstr>
      <vt:lpstr>Day 1</vt:lpstr>
      <vt:lpstr>Day 2</vt:lpstr>
      <vt:lpstr>What this course will not cover…</vt:lpstr>
      <vt:lpstr>Aims of the course</vt:lpstr>
      <vt:lpstr>What is an international comparison?</vt:lpstr>
      <vt:lpstr>What is an international comparison?</vt:lpstr>
      <vt:lpstr>Why do international comparisons?  (and the type of questions you can answer….</vt:lpstr>
      <vt:lpstr>Reason 1: Benchmarking</vt:lpstr>
      <vt:lpstr>Reason 2: Impact of ‘institutions’</vt:lpstr>
      <vt:lpstr>Example: ‘School Tracking’</vt:lpstr>
      <vt:lpstr>Reason 3: Impact of ‘macro-forces’</vt:lpstr>
      <vt:lpstr>Example: The Great Gatsby Curve</vt:lpstr>
      <vt:lpstr>Reason 4: Generalise results</vt:lpstr>
      <vt:lpstr>Mother vs Father education and kids test scores</vt:lpstr>
      <vt:lpstr>Are children everywhere unrealistic about their chances of completing university?</vt:lpstr>
      <vt:lpstr>Reason 5: Change in educational standards over time?</vt:lpstr>
      <vt:lpstr>But only when conducted robustly……</vt:lpstr>
      <vt:lpstr>Reason 6: Politicians / policymakers care!</vt:lpstr>
      <vt:lpstr>Cross-national comparative data</vt:lpstr>
      <vt:lpstr>PowerPoint Presentation</vt:lpstr>
      <vt:lpstr>What does “comparable” mean?</vt:lpstr>
      <vt:lpstr>PowerPoint Presentation</vt:lpstr>
      <vt:lpstr>Researcher-harmonised data</vt:lpstr>
      <vt:lpstr>Example: Access to elite universities across countries….</vt:lpstr>
      <vt:lpstr>“Ex-post harmonisation”</vt:lpstr>
      <vt:lpstr>“Ex-ante” harmonisation</vt:lpstr>
      <vt:lpstr> Focus of this course is upon ex-ante harmonised data  </vt:lpstr>
      <vt:lpstr> Examples of this type of data  </vt:lpstr>
      <vt:lpstr> Challenges faced we face when using these data  </vt:lpstr>
      <vt:lpstr>Comparability</vt:lpstr>
      <vt:lpstr>Causality</vt:lpstr>
      <vt:lpstr>There are also issues with simply looking at broad cross-country relationships…….</vt:lpstr>
      <vt:lpstr>There are also issues with simply looking at broad cross-country relationships…….</vt:lpstr>
      <vt:lpstr>Technicalities</vt:lpstr>
      <vt:lpstr>Transparency</vt:lpstr>
      <vt:lpstr>Key point</vt:lpstr>
      <vt:lpstr> The history of the educational assessments  </vt:lpstr>
      <vt:lpstr> The history of the educational assessments  </vt:lpstr>
      <vt:lpstr> The international studies pre 1990  </vt:lpstr>
      <vt:lpstr>FIMS (1964) vs TIMSS (2011)</vt:lpstr>
      <vt:lpstr>SIMS (1981) vs TIMSS (2011)</vt:lpstr>
      <vt:lpstr>Implication</vt:lpstr>
      <vt:lpstr> The future of the educational assessments  </vt:lpstr>
      <vt:lpstr>The move to computer-based testing….</vt:lpstr>
      <vt:lpstr>Starting to measure student progress….</vt:lpstr>
      <vt:lpstr>Linking to national assessments….</vt:lpstr>
      <vt:lpstr>Broaden global coverage….</vt:lpstr>
      <vt:lpstr>Widen access to PISA for children with SEN </vt:lpstr>
      <vt:lpstr>Conclusions  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jerrim</dc:creator>
  <cp:lastModifiedBy>john jerrim</cp:lastModifiedBy>
  <cp:revision>52</cp:revision>
  <dcterms:created xsi:type="dcterms:W3CDTF">2015-01-09T12:28:37Z</dcterms:created>
  <dcterms:modified xsi:type="dcterms:W3CDTF">2017-03-07T09:34:13Z</dcterms:modified>
</cp:coreProperties>
</file>