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0"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4" r:id="rId27"/>
    <p:sldId id="294" r:id="rId28"/>
    <p:sldId id="283" r:id="rId29"/>
    <p:sldId id="286" r:id="rId30"/>
    <p:sldId id="287" r:id="rId31"/>
    <p:sldId id="296" r:id="rId32"/>
    <p:sldId id="297" r:id="rId33"/>
    <p:sldId id="298" r:id="rId34"/>
    <p:sldId id="299" r:id="rId35"/>
    <p:sldId id="301" r:id="rId36"/>
    <p:sldId id="300" r:id="rId37"/>
    <p:sldId id="288" r:id="rId38"/>
    <p:sldId id="302" r:id="rId39"/>
    <p:sldId id="303" r:id="rId40"/>
    <p:sldId id="304" r:id="rId41"/>
    <p:sldId id="305" r:id="rId42"/>
    <p:sldId id="306" r:id="rId43"/>
    <p:sldId id="307" r:id="rId44"/>
    <p:sldId id="289" r:id="rId45"/>
    <p:sldId id="290" r:id="rId46"/>
    <p:sldId id="291" r:id="rId47"/>
    <p:sldId id="309" r:id="rId48"/>
    <p:sldId id="310" r:id="rId49"/>
    <p:sldId id="311" r:id="rId50"/>
    <p:sldId id="312" r:id="rId51"/>
    <p:sldId id="313" r:id="rId52"/>
    <p:sldId id="293" r:id="rId53"/>
    <p:sldId id="308"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7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1b28e8d57c04f340/Documents/Teaching/Book/Lectures/Lecture3_Tabl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69770797780589"/>
          <c:y val="4.2573771935625532E-2"/>
          <c:w val="0.80328315864617195"/>
          <c:h val="0.81345617659490899"/>
        </c:manualLayout>
      </c:layout>
      <c:barChart>
        <c:barDir val="bar"/>
        <c:grouping val="clustered"/>
        <c:varyColors val="0"/>
        <c:ser>
          <c:idx val="0"/>
          <c:order val="0"/>
          <c:tx>
            <c:strRef>
              <c:f>Sheet1!$B$1</c:f>
              <c:strCache>
                <c:ptCount val="1"/>
                <c:pt idx="0">
                  <c:v>Beta</c:v>
                </c:pt>
              </c:strCache>
            </c:strRef>
          </c:tx>
          <c:spPr>
            <a:solidFill>
              <a:schemeClr val="accent1">
                <a:lumMod val="40000"/>
                <a:lumOff val="60000"/>
              </a:schemeClr>
            </a:solidFill>
            <a:ln>
              <a:noFill/>
            </a:ln>
            <a:effectLst/>
          </c:spPr>
          <c:invertIfNegative val="0"/>
          <c:errBars>
            <c:errBarType val="both"/>
            <c:errValType val="cust"/>
            <c:noEndCap val="0"/>
            <c:plus>
              <c:numRef>
                <c:f>Sheet1!$D$2:$D$4</c:f>
                <c:numCache>
                  <c:formatCode>General</c:formatCode>
                  <c:ptCount val="3"/>
                  <c:pt idx="0">
                    <c:v>31.744</c:v>
                  </c:pt>
                  <c:pt idx="1">
                    <c:v>13.888</c:v>
                  </c:pt>
                  <c:pt idx="2">
                    <c:v>13.888</c:v>
                  </c:pt>
                </c:numCache>
              </c:numRef>
            </c:plus>
            <c:minus>
              <c:numRef>
                <c:f>Sheet1!$D$2:$D$4</c:f>
                <c:numCache>
                  <c:formatCode>General</c:formatCode>
                  <c:ptCount val="3"/>
                  <c:pt idx="0">
                    <c:v>31.744</c:v>
                  </c:pt>
                  <c:pt idx="1">
                    <c:v>13.888</c:v>
                  </c:pt>
                  <c:pt idx="2">
                    <c:v>13.888</c:v>
                  </c:pt>
                </c:numCache>
              </c:numRef>
            </c:minus>
            <c:spPr>
              <a:noFill/>
              <a:ln w="9525" cap="flat" cmpd="sng" algn="ctr">
                <a:solidFill>
                  <a:schemeClr val="tx1">
                    <a:lumMod val="65000"/>
                    <a:lumOff val="35000"/>
                  </a:schemeClr>
                </a:solidFill>
                <a:round/>
              </a:ln>
              <a:effectLst/>
            </c:spPr>
          </c:errBars>
          <c:cat>
            <c:strRef>
              <c:f>Sheet1!$A$2:$A$4</c:f>
              <c:strCache>
                <c:ptCount val="3"/>
                <c:pt idx="0">
                  <c:v>Country A</c:v>
                </c:pt>
                <c:pt idx="1">
                  <c:v>Country B</c:v>
                </c:pt>
                <c:pt idx="2">
                  <c:v>Country C</c:v>
                </c:pt>
              </c:strCache>
            </c:strRef>
          </c:cat>
          <c:val>
            <c:numRef>
              <c:f>Sheet1!$B$2:$B$4</c:f>
              <c:numCache>
                <c:formatCode>General</c:formatCode>
                <c:ptCount val="3"/>
                <c:pt idx="0">
                  <c:v>50</c:v>
                </c:pt>
                <c:pt idx="1">
                  <c:v>80</c:v>
                </c:pt>
                <c:pt idx="2">
                  <c:v>100</c:v>
                </c:pt>
              </c:numCache>
            </c:numRef>
          </c:val>
        </c:ser>
        <c:dLbls>
          <c:showLegendKey val="0"/>
          <c:showVal val="0"/>
          <c:showCatName val="0"/>
          <c:showSerName val="0"/>
          <c:showPercent val="0"/>
          <c:showBubbleSize val="0"/>
        </c:dLbls>
        <c:gapWidth val="35"/>
        <c:axId val="298502864"/>
        <c:axId val="298503648"/>
      </c:barChart>
      <c:catAx>
        <c:axId val="29850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98503648"/>
        <c:crosses val="autoZero"/>
        <c:auto val="1"/>
        <c:lblAlgn val="ctr"/>
        <c:lblOffset val="100"/>
        <c:noMultiLvlLbl val="0"/>
      </c:catAx>
      <c:valAx>
        <c:axId val="29850364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Socio-economic gap in test scores</a:t>
                </a: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9850286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6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0BC030-AA3C-496D-A873-79A425898646}" type="datetimeFigureOut">
              <a:rPr lang="en-GB" smtClean="0"/>
              <a:t>08/01/2015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A8C3E-A06D-4215-B930-013B4604100E}" type="slidenum">
              <a:rPr lang="en-GB" smtClean="0"/>
              <a:t>‹#›</a:t>
            </a:fld>
            <a:endParaRPr lang="en-GB"/>
          </a:p>
        </p:txBody>
      </p:sp>
    </p:spTree>
    <p:extLst>
      <p:ext uri="{BB962C8B-B14F-4D97-AF65-F5344CB8AC3E}">
        <p14:creationId xmlns:p14="http://schemas.microsoft.com/office/powerpoint/2010/main" val="356671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a:t>
            </a:fld>
            <a:endParaRPr lang="en-GB"/>
          </a:p>
        </p:txBody>
      </p:sp>
    </p:spTree>
    <p:extLst>
      <p:ext uri="{BB962C8B-B14F-4D97-AF65-F5344CB8AC3E}">
        <p14:creationId xmlns:p14="http://schemas.microsoft.com/office/powerpoint/2010/main" val="2600500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5</a:t>
            </a:fld>
            <a:endParaRPr lang="en-GB"/>
          </a:p>
        </p:txBody>
      </p:sp>
    </p:spTree>
    <p:extLst>
      <p:ext uri="{BB962C8B-B14F-4D97-AF65-F5344CB8AC3E}">
        <p14:creationId xmlns:p14="http://schemas.microsoft.com/office/powerpoint/2010/main" val="3021866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6</a:t>
            </a:fld>
            <a:endParaRPr lang="en-GB"/>
          </a:p>
        </p:txBody>
      </p:sp>
    </p:spTree>
    <p:extLst>
      <p:ext uri="{BB962C8B-B14F-4D97-AF65-F5344CB8AC3E}">
        <p14:creationId xmlns:p14="http://schemas.microsoft.com/office/powerpoint/2010/main" val="4006629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7</a:t>
            </a:fld>
            <a:endParaRPr lang="en-GB"/>
          </a:p>
        </p:txBody>
      </p:sp>
    </p:spTree>
    <p:extLst>
      <p:ext uri="{BB962C8B-B14F-4D97-AF65-F5344CB8AC3E}">
        <p14:creationId xmlns:p14="http://schemas.microsoft.com/office/powerpoint/2010/main" val="1607556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8</a:t>
            </a:fld>
            <a:endParaRPr lang="en-GB"/>
          </a:p>
        </p:txBody>
      </p:sp>
    </p:spTree>
    <p:extLst>
      <p:ext uri="{BB962C8B-B14F-4D97-AF65-F5344CB8AC3E}">
        <p14:creationId xmlns:p14="http://schemas.microsoft.com/office/powerpoint/2010/main" val="56328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9</a:t>
            </a:fld>
            <a:endParaRPr lang="en-GB"/>
          </a:p>
        </p:txBody>
      </p:sp>
    </p:spTree>
    <p:extLst>
      <p:ext uri="{BB962C8B-B14F-4D97-AF65-F5344CB8AC3E}">
        <p14:creationId xmlns:p14="http://schemas.microsoft.com/office/powerpoint/2010/main" val="1743466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http://finnish-and-pisa.blogspot.co.uk/#Estonia for Finland versus Estonia</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10</a:t>
            </a:fld>
            <a:endParaRPr lang="en-GB"/>
          </a:p>
        </p:txBody>
      </p:sp>
    </p:spTree>
    <p:extLst>
      <p:ext uri="{BB962C8B-B14F-4D97-AF65-F5344CB8AC3E}">
        <p14:creationId xmlns:p14="http://schemas.microsoft.com/office/powerpoint/2010/main" val="2581783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http://www.ifs.org.uk/docs/Jenkins%20slides.pdf page 6</a:t>
            </a:r>
          </a:p>
          <a:p>
            <a:r>
              <a:rPr lang="en-GB" dirty="0" smtClean="0"/>
              <a:t>See PISA 2003 user guide bottom</a:t>
            </a:r>
            <a:r>
              <a:rPr lang="en-GB" baseline="0" dirty="0" smtClean="0"/>
              <a:t> page 131</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12</a:t>
            </a:fld>
            <a:endParaRPr lang="en-GB"/>
          </a:p>
        </p:txBody>
      </p:sp>
    </p:spTree>
    <p:extLst>
      <p:ext uri="{BB962C8B-B14F-4D97-AF65-F5344CB8AC3E}">
        <p14:creationId xmlns:p14="http://schemas.microsoft.com/office/powerpoint/2010/main" val="4225654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http://www.ifs.org.uk/docs/Jenkins%20slides.pdf page 6</a:t>
            </a:r>
          </a:p>
          <a:p>
            <a:r>
              <a:rPr lang="en-GB" dirty="0" smtClean="0"/>
              <a:t>See PISA 2003 user guide bottom</a:t>
            </a:r>
            <a:r>
              <a:rPr lang="en-GB" baseline="0" dirty="0" smtClean="0"/>
              <a:t> page 131</a:t>
            </a:r>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13</a:t>
            </a:fld>
            <a:endParaRPr lang="en-GB"/>
          </a:p>
        </p:txBody>
      </p:sp>
    </p:spTree>
    <p:extLst>
      <p:ext uri="{BB962C8B-B14F-4D97-AF65-F5344CB8AC3E}">
        <p14:creationId xmlns:p14="http://schemas.microsoft.com/office/powerpoint/2010/main" val="3936709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14</a:t>
            </a:fld>
            <a:endParaRPr lang="en-GB"/>
          </a:p>
        </p:txBody>
      </p:sp>
    </p:spTree>
    <p:extLst>
      <p:ext uri="{BB962C8B-B14F-4D97-AF65-F5344CB8AC3E}">
        <p14:creationId xmlns:p14="http://schemas.microsoft.com/office/powerpoint/2010/main" val="161062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15</a:t>
            </a:fld>
            <a:endParaRPr lang="en-GB"/>
          </a:p>
        </p:txBody>
      </p:sp>
    </p:spTree>
    <p:extLst>
      <p:ext uri="{BB962C8B-B14F-4D97-AF65-F5344CB8AC3E}">
        <p14:creationId xmlns:p14="http://schemas.microsoft.com/office/powerpoint/2010/main" val="1855047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16</a:t>
            </a:fld>
            <a:endParaRPr lang="en-GB"/>
          </a:p>
        </p:txBody>
      </p:sp>
    </p:spTree>
    <p:extLst>
      <p:ext uri="{BB962C8B-B14F-4D97-AF65-F5344CB8AC3E}">
        <p14:creationId xmlns:p14="http://schemas.microsoft.com/office/powerpoint/2010/main" val="2374157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17</a:t>
            </a:fld>
            <a:endParaRPr lang="en-GB"/>
          </a:p>
        </p:txBody>
      </p:sp>
    </p:spTree>
    <p:extLst>
      <p:ext uri="{BB962C8B-B14F-4D97-AF65-F5344CB8AC3E}">
        <p14:creationId xmlns:p14="http://schemas.microsoft.com/office/powerpoint/2010/main" val="4184549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18</a:t>
            </a:fld>
            <a:endParaRPr lang="en-GB"/>
          </a:p>
        </p:txBody>
      </p:sp>
    </p:spTree>
    <p:extLst>
      <p:ext uri="{BB962C8B-B14F-4D97-AF65-F5344CB8AC3E}">
        <p14:creationId xmlns:p14="http://schemas.microsoft.com/office/powerpoint/2010/main" val="2175827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19</a:t>
            </a:fld>
            <a:endParaRPr lang="en-GB"/>
          </a:p>
        </p:txBody>
      </p:sp>
    </p:spTree>
    <p:extLst>
      <p:ext uri="{BB962C8B-B14F-4D97-AF65-F5344CB8AC3E}">
        <p14:creationId xmlns:p14="http://schemas.microsoft.com/office/powerpoint/2010/main" val="3789829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20</a:t>
            </a:fld>
            <a:endParaRPr lang="en-GB"/>
          </a:p>
        </p:txBody>
      </p:sp>
    </p:spTree>
    <p:extLst>
      <p:ext uri="{BB962C8B-B14F-4D97-AF65-F5344CB8AC3E}">
        <p14:creationId xmlns:p14="http://schemas.microsoft.com/office/powerpoint/2010/main" val="2370347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21</a:t>
            </a:fld>
            <a:endParaRPr lang="en-GB"/>
          </a:p>
        </p:txBody>
      </p:sp>
    </p:spTree>
    <p:extLst>
      <p:ext uri="{BB962C8B-B14F-4D97-AF65-F5344CB8AC3E}">
        <p14:creationId xmlns:p14="http://schemas.microsoft.com/office/powerpoint/2010/main" val="1748595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23</a:t>
            </a:fld>
            <a:endParaRPr lang="en-GB"/>
          </a:p>
        </p:txBody>
      </p:sp>
    </p:spTree>
    <p:extLst>
      <p:ext uri="{BB962C8B-B14F-4D97-AF65-F5344CB8AC3E}">
        <p14:creationId xmlns:p14="http://schemas.microsoft.com/office/powerpoint/2010/main" val="4166671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24</a:t>
            </a:fld>
            <a:endParaRPr lang="en-GB"/>
          </a:p>
        </p:txBody>
      </p:sp>
    </p:spTree>
    <p:extLst>
      <p:ext uri="{BB962C8B-B14F-4D97-AF65-F5344CB8AC3E}">
        <p14:creationId xmlns:p14="http://schemas.microsoft.com/office/powerpoint/2010/main" val="1138923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25</a:t>
            </a:fld>
            <a:endParaRPr lang="en-GB"/>
          </a:p>
        </p:txBody>
      </p:sp>
    </p:spTree>
    <p:extLst>
      <p:ext uri="{BB962C8B-B14F-4D97-AF65-F5344CB8AC3E}">
        <p14:creationId xmlns:p14="http://schemas.microsoft.com/office/powerpoint/2010/main" val="3597573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26</a:t>
            </a:fld>
            <a:endParaRPr lang="en-GB"/>
          </a:p>
        </p:txBody>
      </p:sp>
    </p:spTree>
    <p:extLst>
      <p:ext uri="{BB962C8B-B14F-4D97-AF65-F5344CB8AC3E}">
        <p14:creationId xmlns:p14="http://schemas.microsoft.com/office/powerpoint/2010/main" val="1488771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27</a:t>
            </a:fld>
            <a:endParaRPr lang="en-GB"/>
          </a:p>
        </p:txBody>
      </p:sp>
    </p:spTree>
    <p:extLst>
      <p:ext uri="{BB962C8B-B14F-4D97-AF65-F5344CB8AC3E}">
        <p14:creationId xmlns:p14="http://schemas.microsoft.com/office/powerpoint/2010/main" val="2880972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28</a:t>
            </a:fld>
            <a:endParaRPr lang="en-GB"/>
          </a:p>
        </p:txBody>
      </p:sp>
    </p:spTree>
    <p:extLst>
      <p:ext uri="{BB962C8B-B14F-4D97-AF65-F5344CB8AC3E}">
        <p14:creationId xmlns:p14="http://schemas.microsoft.com/office/powerpoint/2010/main" val="3213868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page 59 of 2003 http://www.oecd.org/education/school/programmeforinternationalstudentassessmentpisa/34002216.pdf</a:t>
            </a:r>
          </a:p>
          <a:p>
            <a:endParaRPr lang="en-GB" dirty="0" smtClean="0"/>
          </a:p>
          <a:p>
            <a:r>
              <a:rPr lang="en-GB" dirty="0" smtClean="0"/>
              <a:t>See Scotland 2009 report for statement of OECD non-use</a:t>
            </a:r>
            <a:r>
              <a:rPr lang="en-GB" baseline="0" dirty="0" smtClean="0"/>
              <a:t> of </a:t>
            </a:r>
            <a:r>
              <a:rPr lang="en-GB" baseline="0" dirty="0" err="1" smtClean="0"/>
              <a:t>Bonferroni</a:t>
            </a:r>
            <a:r>
              <a:rPr lang="en-GB" baseline="0" dirty="0" smtClean="0"/>
              <a:t> http://www.scotland.gov.uk/Publications/2010/12/10141122/1</a:t>
            </a:r>
          </a:p>
          <a:p>
            <a:r>
              <a:rPr lang="en-GB" baseline="0" dirty="0" smtClean="0"/>
              <a:t>See http://www.oecd.org/pisa/pisaproducts/39703267.pdf</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imes New Roman" panose="02020603050405020304" pitchFamily="18" charset="0"/>
                <a:cs typeface="Times New Roman" panose="02020603050405020304" pitchFamily="18" charset="0"/>
              </a:rPr>
              <a:t>“</a:t>
            </a:r>
            <a:r>
              <a:rPr lang="en-GB" sz="1200" dirty="0" smtClean="0"/>
              <a:t>As the number of countries increases, so does the critical value associated with the </a:t>
            </a:r>
            <a:r>
              <a:rPr lang="en-GB" sz="1200" dirty="0" err="1" smtClean="0"/>
              <a:t>Bonferroni</a:t>
            </a:r>
            <a:r>
              <a:rPr lang="en-GB" sz="1200" dirty="0" smtClean="0"/>
              <a:t>-adjusted multiple comparisons. In PISA 2000, 31 simultaneous comparisons gave rise to adjusting an = 0.05 significance level to = 0.00167. In PISA 2006, the number of simultaneous comparisons would give rise to an adjusted significance level of = 0.000091. This means that different critical values are applied across cycles. This is especially important to countries when comparing results to other countries with similar results. It is possible that countries with small but significant differences in results in one cycle may be classified as having non-significant differences in the next cycle, despite having much the same results, simply because there are an increased number of participants. For this reason, it was decided not to employ the </a:t>
            </a:r>
            <a:r>
              <a:rPr lang="en-GB" sz="1200" dirty="0" err="1" smtClean="0"/>
              <a:t>Bonferroni</a:t>
            </a:r>
            <a:r>
              <a:rPr lang="en-GB" sz="1200" dirty="0" smtClean="0"/>
              <a:t> method for making comparisons in PISA 2006.</a:t>
            </a:r>
            <a:endParaRPr lang="en-GB" sz="1200"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29</a:t>
            </a:fld>
            <a:endParaRPr lang="en-GB"/>
          </a:p>
        </p:txBody>
      </p:sp>
    </p:spTree>
    <p:extLst>
      <p:ext uri="{BB962C8B-B14F-4D97-AF65-F5344CB8AC3E}">
        <p14:creationId xmlns:p14="http://schemas.microsoft.com/office/powerpoint/2010/main" val="531078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31</a:t>
            </a:fld>
            <a:endParaRPr lang="en-GB"/>
          </a:p>
        </p:txBody>
      </p:sp>
    </p:spTree>
    <p:extLst>
      <p:ext uri="{BB962C8B-B14F-4D97-AF65-F5344CB8AC3E}">
        <p14:creationId xmlns:p14="http://schemas.microsoft.com/office/powerpoint/2010/main" val="3464183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32</a:t>
            </a:fld>
            <a:endParaRPr lang="en-GB"/>
          </a:p>
        </p:txBody>
      </p:sp>
    </p:spTree>
    <p:extLst>
      <p:ext uri="{BB962C8B-B14F-4D97-AF65-F5344CB8AC3E}">
        <p14:creationId xmlns:p14="http://schemas.microsoft.com/office/powerpoint/2010/main" val="75530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33</a:t>
            </a:fld>
            <a:endParaRPr lang="en-GB"/>
          </a:p>
        </p:txBody>
      </p:sp>
    </p:spTree>
    <p:extLst>
      <p:ext uri="{BB962C8B-B14F-4D97-AF65-F5344CB8AC3E}">
        <p14:creationId xmlns:p14="http://schemas.microsoft.com/office/powerpoint/2010/main" val="2521214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34</a:t>
            </a:fld>
            <a:endParaRPr lang="en-GB"/>
          </a:p>
        </p:txBody>
      </p:sp>
    </p:spTree>
    <p:extLst>
      <p:ext uri="{BB962C8B-B14F-4D97-AF65-F5344CB8AC3E}">
        <p14:creationId xmlns:p14="http://schemas.microsoft.com/office/powerpoint/2010/main" val="1493485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35</a:t>
            </a:fld>
            <a:endParaRPr lang="en-GB"/>
          </a:p>
        </p:txBody>
      </p:sp>
    </p:spTree>
    <p:extLst>
      <p:ext uri="{BB962C8B-B14F-4D97-AF65-F5344CB8AC3E}">
        <p14:creationId xmlns:p14="http://schemas.microsoft.com/office/powerpoint/2010/main" val="744347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36</a:t>
            </a:fld>
            <a:endParaRPr lang="en-GB"/>
          </a:p>
        </p:txBody>
      </p:sp>
    </p:spTree>
    <p:extLst>
      <p:ext uri="{BB962C8B-B14F-4D97-AF65-F5344CB8AC3E}">
        <p14:creationId xmlns:p14="http://schemas.microsoft.com/office/powerpoint/2010/main" val="1217891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38</a:t>
            </a:fld>
            <a:endParaRPr lang="en-GB"/>
          </a:p>
        </p:txBody>
      </p:sp>
    </p:spTree>
    <p:extLst>
      <p:ext uri="{BB962C8B-B14F-4D97-AF65-F5344CB8AC3E}">
        <p14:creationId xmlns:p14="http://schemas.microsoft.com/office/powerpoint/2010/main" val="140498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39</a:t>
            </a:fld>
            <a:endParaRPr lang="en-GB"/>
          </a:p>
        </p:txBody>
      </p:sp>
    </p:spTree>
    <p:extLst>
      <p:ext uri="{BB962C8B-B14F-4D97-AF65-F5344CB8AC3E}">
        <p14:creationId xmlns:p14="http://schemas.microsoft.com/office/powerpoint/2010/main" val="2395288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40</a:t>
            </a:fld>
            <a:endParaRPr lang="en-GB"/>
          </a:p>
        </p:txBody>
      </p:sp>
    </p:spTree>
    <p:extLst>
      <p:ext uri="{BB962C8B-B14F-4D97-AF65-F5344CB8AC3E}">
        <p14:creationId xmlns:p14="http://schemas.microsoft.com/office/powerpoint/2010/main" val="2413401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41</a:t>
            </a:fld>
            <a:endParaRPr lang="en-GB"/>
          </a:p>
        </p:txBody>
      </p:sp>
    </p:spTree>
    <p:extLst>
      <p:ext uri="{BB962C8B-B14F-4D97-AF65-F5344CB8AC3E}">
        <p14:creationId xmlns:p14="http://schemas.microsoft.com/office/powerpoint/2010/main" val="2551929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42</a:t>
            </a:fld>
            <a:endParaRPr lang="en-GB"/>
          </a:p>
        </p:txBody>
      </p:sp>
    </p:spTree>
    <p:extLst>
      <p:ext uri="{BB962C8B-B14F-4D97-AF65-F5344CB8AC3E}">
        <p14:creationId xmlns:p14="http://schemas.microsoft.com/office/powerpoint/2010/main" val="2751269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43</a:t>
            </a:fld>
            <a:endParaRPr lang="en-GB"/>
          </a:p>
        </p:txBody>
      </p:sp>
    </p:spTree>
    <p:extLst>
      <p:ext uri="{BB962C8B-B14F-4D97-AF65-F5344CB8AC3E}">
        <p14:creationId xmlns:p14="http://schemas.microsoft.com/office/powerpoint/2010/main" val="1407552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45</a:t>
            </a:fld>
            <a:endParaRPr lang="en-GB"/>
          </a:p>
        </p:txBody>
      </p:sp>
    </p:spTree>
    <p:extLst>
      <p:ext uri="{BB962C8B-B14F-4D97-AF65-F5344CB8AC3E}">
        <p14:creationId xmlns:p14="http://schemas.microsoft.com/office/powerpoint/2010/main" val="1448273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Mood, C. 2010. ‘Logistic Regression: Why We Cannot Do What We Think We Can Do, and What We Can Do About It.’ </a:t>
            </a:r>
            <a:r>
              <a:rPr lang="en-GB" sz="1200" i="1" kern="1200" dirty="0" smtClean="0">
                <a:solidFill>
                  <a:schemeClr val="tx1"/>
                </a:solidFill>
                <a:effectLst/>
                <a:latin typeface="+mn-lt"/>
                <a:ea typeface="+mn-ea"/>
                <a:cs typeface="+mn-cs"/>
              </a:rPr>
              <a:t>European Sociological Review </a:t>
            </a:r>
            <a:r>
              <a:rPr lang="en-GB" sz="1200" kern="1200" dirty="0" smtClean="0">
                <a:solidFill>
                  <a:schemeClr val="tx1"/>
                </a:solidFill>
                <a:effectLst/>
                <a:latin typeface="+mn-lt"/>
                <a:ea typeface="+mn-ea"/>
                <a:cs typeface="+mn-cs"/>
              </a:rPr>
              <a:t>26(1):67-82.</a:t>
            </a: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46</a:t>
            </a:fld>
            <a:endParaRPr lang="en-GB"/>
          </a:p>
        </p:txBody>
      </p:sp>
    </p:spTree>
    <p:extLst>
      <p:ext uri="{BB962C8B-B14F-4D97-AF65-F5344CB8AC3E}">
        <p14:creationId xmlns:p14="http://schemas.microsoft.com/office/powerpoint/2010/main" val="2358097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Mood, C. 2010. </a:t>
            </a:r>
            <a:r>
              <a:rPr lang="en-GB" sz="1200" kern="1200" smtClean="0">
                <a:solidFill>
                  <a:schemeClr val="tx1"/>
                </a:solidFill>
                <a:effectLst/>
                <a:latin typeface="+mn-lt"/>
                <a:ea typeface="+mn-ea"/>
                <a:cs typeface="+mn-cs"/>
              </a:rPr>
              <a:t>‘Logistic Regression: Why We Cannot Do What We Think We Can Do, and What We Can Do About It.’ </a:t>
            </a:r>
            <a:r>
              <a:rPr lang="en-GB" sz="1200" i="1" kern="1200" smtClean="0">
                <a:solidFill>
                  <a:schemeClr val="tx1"/>
                </a:solidFill>
                <a:effectLst/>
                <a:latin typeface="+mn-lt"/>
                <a:ea typeface="+mn-ea"/>
                <a:cs typeface="+mn-cs"/>
              </a:rPr>
              <a:t>European Sociological Review </a:t>
            </a:r>
            <a:r>
              <a:rPr lang="en-GB" sz="1200" kern="1200" smtClean="0">
                <a:solidFill>
                  <a:schemeClr val="tx1"/>
                </a:solidFill>
                <a:effectLst/>
                <a:latin typeface="+mn-lt"/>
                <a:ea typeface="+mn-ea"/>
                <a:cs typeface="+mn-cs"/>
              </a:rPr>
              <a:t>26(1):67-82.</a:t>
            </a: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47</a:t>
            </a:fld>
            <a:endParaRPr lang="en-GB"/>
          </a:p>
        </p:txBody>
      </p:sp>
    </p:spTree>
    <p:extLst>
      <p:ext uri="{BB962C8B-B14F-4D97-AF65-F5344CB8AC3E}">
        <p14:creationId xmlns:p14="http://schemas.microsoft.com/office/powerpoint/2010/main" val="2179086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Mood, C. 2010. </a:t>
            </a:r>
            <a:r>
              <a:rPr lang="en-GB" sz="1200" kern="1200" smtClean="0">
                <a:solidFill>
                  <a:schemeClr val="tx1"/>
                </a:solidFill>
                <a:effectLst/>
                <a:latin typeface="+mn-lt"/>
                <a:ea typeface="+mn-ea"/>
                <a:cs typeface="+mn-cs"/>
              </a:rPr>
              <a:t>‘Logistic Regression: Why We Cannot Do What We Think We Can Do, and What We Can Do About It.’ </a:t>
            </a:r>
            <a:r>
              <a:rPr lang="en-GB" sz="1200" i="1" kern="1200" smtClean="0">
                <a:solidFill>
                  <a:schemeClr val="tx1"/>
                </a:solidFill>
                <a:effectLst/>
                <a:latin typeface="+mn-lt"/>
                <a:ea typeface="+mn-ea"/>
                <a:cs typeface="+mn-cs"/>
              </a:rPr>
              <a:t>European Sociological Review </a:t>
            </a:r>
            <a:r>
              <a:rPr lang="en-GB" sz="1200" kern="1200" smtClean="0">
                <a:solidFill>
                  <a:schemeClr val="tx1"/>
                </a:solidFill>
                <a:effectLst/>
                <a:latin typeface="+mn-lt"/>
                <a:ea typeface="+mn-ea"/>
                <a:cs typeface="+mn-cs"/>
              </a:rPr>
              <a:t>26(1):67-82.</a:t>
            </a: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48</a:t>
            </a:fld>
            <a:endParaRPr lang="en-GB"/>
          </a:p>
        </p:txBody>
      </p:sp>
    </p:spTree>
    <p:extLst>
      <p:ext uri="{BB962C8B-B14F-4D97-AF65-F5344CB8AC3E}">
        <p14:creationId xmlns:p14="http://schemas.microsoft.com/office/powerpoint/2010/main" val="3491404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Mood, C. 2010. </a:t>
            </a:r>
            <a:r>
              <a:rPr lang="en-GB" sz="1200" kern="1200" smtClean="0">
                <a:solidFill>
                  <a:schemeClr val="tx1"/>
                </a:solidFill>
                <a:effectLst/>
                <a:latin typeface="+mn-lt"/>
                <a:ea typeface="+mn-ea"/>
                <a:cs typeface="+mn-cs"/>
              </a:rPr>
              <a:t>‘Logistic Regression: Why We Cannot Do What We Think We Can Do, and What We Can Do About It.’ </a:t>
            </a:r>
            <a:r>
              <a:rPr lang="en-GB" sz="1200" i="1" kern="1200" smtClean="0">
                <a:solidFill>
                  <a:schemeClr val="tx1"/>
                </a:solidFill>
                <a:effectLst/>
                <a:latin typeface="+mn-lt"/>
                <a:ea typeface="+mn-ea"/>
                <a:cs typeface="+mn-cs"/>
              </a:rPr>
              <a:t>European Sociological Review </a:t>
            </a:r>
            <a:r>
              <a:rPr lang="en-GB" sz="1200" kern="1200" smtClean="0">
                <a:solidFill>
                  <a:schemeClr val="tx1"/>
                </a:solidFill>
                <a:effectLst/>
                <a:latin typeface="+mn-lt"/>
                <a:ea typeface="+mn-ea"/>
                <a:cs typeface="+mn-cs"/>
              </a:rPr>
              <a:t>26(1):67-82.</a:t>
            </a: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49</a:t>
            </a:fld>
            <a:endParaRPr lang="en-GB"/>
          </a:p>
        </p:txBody>
      </p:sp>
    </p:spTree>
    <p:extLst>
      <p:ext uri="{BB962C8B-B14F-4D97-AF65-F5344CB8AC3E}">
        <p14:creationId xmlns:p14="http://schemas.microsoft.com/office/powerpoint/2010/main" val="21604238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Mood, C. 2010. </a:t>
            </a:r>
            <a:r>
              <a:rPr lang="en-GB" sz="1200" kern="1200" smtClean="0">
                <a:solidFill>
                  <a:schemeClr val="tx1"/>
                </a:solidFill>
                <a:effectLst/>
                <a:latin typeface="+mn-lt"/>
                <a:ea typeface="+mn-ea"/>
                <a:cs typeface="+mn-cs"/>
              </a:rPr>
              <a:t>‘Logistic Regression: Why We Cannot Do What We Think We Can Do, and What We Can Do About It.’ </a:t>
            </a:r>
            <a:r>
              <a:rPr lang="en-GB" sz="1200" i="1" kern="1200" smtClean="0">
                <a:solidFill>
                  <a:schemeClr val="tx1"/>
                </a:solidFill>
                <a:effectLst/>
                <a:latin typeface="+mn-lt"/>
                <a:ea typeface="+mn-ea"/>
                <a:cs typeface="+mn-cs"/>
              </a:rPr>
              <a:t>European Sociological Review </a:t>
            </a:r>
            <a:r>
              <a:rPr lang="en-GB" sz="1200" kern="1200" smtClean="0">
                <a:solidFill>
                  <a:schemeClr val="tx1"/>
                </a:solidFill>
                <a:effectLst/>
                <a:latin typeface="+mn-lt"/>
                <a:ea typeface="+mn-ea"/>
                <a:cs typeface="+mn-cs"/>
              </a:rPr>
              <a:t>26(1):67-82.</a:t>
            </a: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50</a:t>
            </a:fld>
            <a:endParaRPr lang="en-GB"/>
          </a:p>
        </p:txBody>
      </p:sp>
    </p:spTree>
    <p:extLst>
      <p:ext uri="{BB962C8B-B14F-4D97-AF65-F5344CB8AC3E}">
        <p14:creationId xmlns:p14="http://schemas.microsoft.com/office/powerpoint/2010/main" val="15851771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Mood, C. 2010. </a:t>
            </a:r>
            <a:r>
              <a:rPr lang="en-GB" sz="1200" kern="1200" smtClean="0">
                <a:solidFill>
                  <a:schemeClr val="tx1"/>
                </a:solidFill>
                <a:effectLst/>
                <a:latin typeface="+mn-lt"/>
                <a:ea typeface="+mn-ea"/>
                <a:cs typeface="+mn-cs"/>
              </a:rPr>
              <a:t>‘Logistic Regression: Why We Cannot Do What We Think We Can Do, and What We Can Do About It.’ </a:t>
            </a:r>
            <a:r>
              <a:rPr lang="en-GB" sz="1200" i="1" kern="1200" smtClean="0">
                <a:solidFill>
                  <a:schemeClr val="tx1"/>
                </a:solidFill>
                <a:effectLst/>
                <a:latin typeface="+mn-lt"/>
                <a:ea typeface="+mn-ea"/>
                <a:cs typeface="+mn-cs"/>
              </a:rPr>
              <a:t>European Sociological Review </a:t>
            </a:r>
            <a:r>
              <a:rPr lang="en-GB" sz="1200" kern="1200" smtClean="0">
                <a:solidFill>
                  <a:schemeClr val="tx1"/>
                </a:solidFill>
                <a:effectLst/>
                <a:latin typeface="+mn-lt"/>
                <a:ea typeface="+mn-ea"/>
                <a:cs typeface="+mn-cs"/>
              </a:rPr>
              <a:t>26(1):67-82.</a:t>
            </a:r>
          </a:p>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51</a:t>
            </a:fld>
            <a:endParaRPr lang="en-GB"/>
          </a:p>
        </p:txBody>
      </p:sp>
    </p:spTree>
    <p:extLst>
      <p:ext uri="{BB962C8B-B14F-4D97-AF65-F5344CB8AC3E}">
        <p14:creationId xmlns:p14="http://schemas.microsoft.com/office/powerpoint/2010/main" val="42408727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EA8C3E-A06D-4215-B930-013B4604100E}" type="slidenum">
              <a:rPr lang="en-GB" smtClean="0"/>
              <a:t>52</a:t>
            </a:fld>
            <a:endParaRPr lang="en-GB"/>
          </a:p>
        </p:txBody>
      </p:sp>
    </p:spTree>
    <p:extLst>
      <p:ext uri="{BB962C8B-B14F-4D97-AF65-F5344CB8AC3E}">
        <p14:creationId xmlns:p14="http://schemas.microsoft.com/office/powerpoint/2010/main" val="1419349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55803F4-C07E-40CA-95D3-68A7A7CF250B}" type="datetimeFigureOut">
              <a:rPr lang="en-GB" smtClean="0"/>
              <a:t>08/01/2015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237266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5803F4-C07E-40CA-95D3-68A7A7CF250B}" type="datetimeFigureOut">
              <a:rPr lang="en-GB" smtClean="0"/>
              <a:t>08/01/2015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2554194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803F4-C07E-40CA-95D3-68A7A7CF250B}" type="datetimeFigureOut">
              <a:rPr lang="en-GB" smtClean="0"/>
              <a:t>08/01/2015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1653449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55803F4-C07E-40CA-95D3-68A7A7CF250B}" type="datetimeFigureOut">
              <a:rPr lang="en-GB" smtClean="0"/>
              <a:t>08/01/2015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422390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55803F4-C07E-40CA-95D3-68A7A7CF250B}" type="datetimeFigureOut">
              <a:rPr lang="en-GB" smtClean="0"/>
              <a:t>08/01/2015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91988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55803F4-C07E-40CA-95D3-68A7A7CF250B}" type="datetimeFigureOut">
              <a:rPr lang="en-GB" smtClean="0"/>
              <a:t>08/01/2015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3882689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5803F4-C07E-40CA-95D3-68A7A7CF250B}" type="datetimeFigureOut">
              <a:rPr lang="en-GB" smtClean="0"/>
              <a:t>08/01/2015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296725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5803F4-C07E-40CA-95D3-68A7A7CF250B}" type="datetimeFigureOut">
              <a:rPr lang="en-GB" smtClean="0"/>
              <a:t>08/01/2015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3850507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5803F4-C07E-40CA-95D3-68A7A7CF250B}" type="datetimeFigureOut">
              <a:rPr lang="en-GB" smtClean="0"/>
              <a:t>08/01/2015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2848395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5803F4-C07E-40CA-95D3-68A7A7CF250B}" type="datetimeFigureOut">
              <a:rPr lang="en-GB" smtClean="0"/>
              <a:t>08/01/2015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50238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55803F4-C07E-40CA-95D3-68A7A7CF250B}" type="datetimeFigureOut">
              <a:rPr lang="en-GB" smtClean="0"/>
              <a:t>08/01/2015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2C496E-3099-4FB3-8619-3F8F3EAE8CC5}" type="slidenum">
              <a:rPr lang="en-GB" smtClean="0"/>
              <a:t>‹#›</a:t>
            </a:fld>
            <a:endParaRPr lang="en-GB"/>
          </a:p>
        </p:txBody>
      </p:sp>
    </p:spTree>
    <p:extLst>
      <p:ext uri="{BB962C8B-B14F-4D97-AF65-F5344CB8AC3E}">
        <p14:creationId xmlns:p14="http://schemas.microsoft.com/office/powerpoint/2010/main" val="486744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5803F4-C07E-40CA-95D3-68A7A7CF250B}" type="datetimeFigureOut">
              <a:rPr lang="en-GB" smtClean="0"/>
              <a:t>08/01/2015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2C496E-3099-4FB3-8619-3F8F3EAE8CC5}" type="slidenum">
              <a:rPr lang="en-GB" smtClean="0"/>
              <a:t>‹#›</a:t>
            </a:fld>
            <a:endParaRPr lang="en-GB"/>
          </a:p>
        </p:txBody>
      </p:sp>
    </p:spTree>
    <p:extLst>
      <p:ext uri="{BB962C8B-B14F-4D97-AF65-F5344CB8AC3E}">
        <p14:creationId xmlns:p14="http://schemas.microsoft.com/office/powerpoint/2010/main" val="3651687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theguardian.com/news/datablog/2013/oct/25/world-gender-gap-index-2013-countries-compare-iceland-uk"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socscistatistics.com/pvalues/tdistribution.aspx"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Times New Roman" panose="02020603050405020304" pitchFamily="18" charset="0"/>
                <a:cs typeface="Times New Roman" panose="02020603050405020304" pitchFamily="18" charset="0"/>
              </a:rPr>
              <a:t>Nuts and bolts of conducting international comparisons</a:t>
            </a:r>
            <a:endParaRPr lang="en-GB"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Lecture 3</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56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9327"/>
            <a:ext cx="91440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Aims</a:t>
            </a:r>
            <a:endParaRPr lang="en-GB"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4" y="1030309"/>
            <a:ext cx="10139966" cy="5473521"/>
          </a:xfrm>
        </p:spPr>
        <p:txBody>
          <a:bodyPr>
            <a:normAutofit fontScale="92500" lnSpcReduction="20000"/>
          </a:bodyPr>
          <a:lstStyle/>
          <a:p>
            <a:pPr marL="457200" indent="-457200" algn="l">
              <a:buAutoNum type="arabicPeriod"/>
            </a:pPr>
            <a:r>
              <a:rPr lang="en-GB" dirty="0" smtClean="0">
                <a:latin typeface="Times New Roman" panose="02020603050405020304" pitchFamily="18" charset="0"/>
                <a:cs typeface="Times New Roman" panose="02020603050405020304" pitchFamily="18" charset="0"/>
              </a:rPr>
              <a:t>To develop thinking of </a:t>
            </a:r>
            <a:r>
              <a:rPr lang="en-GB" dirty="0" smtClean="0">
                <a:solidFill>
                  <a:srgbClr val="FF0000"/>
                </a:solidFill>
                <a:latin typeface="Times New Roman" panose="02020603050405020304" pitchFamily="18" charset="0"/>
                <a:cs typeface="Times New Roman" panose="02020603050405020304" pitchFamily="18" charset="0"/>
              </a:rPr>
              <a:t>which countries to include </a:t>
            </a:r>
            <a:r>
              <a:rPr lang="en-GB" dirty="0" smtClean="0">
                <a:latin typeface="Times New Roman" panose="02020603050405020304" pitchFamily="18" charset="0"/>
                <a:cs typeface="Times New Roman" panose="02020603050405020304" pitchFamily="18" charset="0"/>
              </a:rPr>
              <a:t>in the analysis.</a:t>
            </a:r>
          </a:p>
          <a:p>
            <a:pPr marL="457200" indent="-457200" algn="l">
              <a:buAutoNum type="arabicPeriod"/>
            </a:pPr>
            <a:endParaRPr lang="en-GB" dirty="0">
              <a:latin typeface="Times New Roman" panose="02020603050405020304" pitchFamily="18" charset="0"/>
              <a:cs typeface="Times New Roman" panose="02020603050405020304" pitchFamily="18" charset="0"/>
            </a:endParaRPr>
          </a:p>
          <a:p>
            <a:pPr marL="457200" indent="-457200" algn="l">
              <a:buAutoNum type="arabicPeriod"/>
            </a:pPr>
            <a:r>
              <a:rPr lang="en-GB" dirty="0" smtClean="0">
                <a:latin typeface="Times New Roman" panose="02020603050405020304" pitchFamily="18" charset="0"/>
                <a:cs typeface="Times New Roman" panose="02020603050405020304" pitchFamily="18" charset="0"/>
              </a:rPr>
              <a:t>To understand the </a:t>
            </a:r>
            <a:r>
              <a:rPr lang="en-GB" dirty="0" smtClean="0">
                <a:solidFill>
                  <a:srgbClr val="FF0000"/>
                </a:solidFill>
                <a:latin typeface="Times New Roman" panose="02020603050405020304" pitchFamily="18" charset="0"/>
                <a:cs typeface="Times New Roman" panose="02020603050405020304" pitchFamily="18" charset="0"/>
              </a:rPr>
              <a:t>strengths and limitations </a:t>
            </a:r>
            <a:r>
              <a:rPr lang="en-GB" dirty="0" smtClean="0">
                <a:latin typeface="Times New Roman" panose="02020603050405020304" pitchFamily="18" charset="0"/>
                <a:cs typeface="Times New Roman" panose="02020603050405020304" pitchFamily="18" charset="0"/>
              </a:rPr>
              <a:t>of different ways of </a:t>
            </a:r>
            <a:r>
              <a:rPr lang="en-GB" dirty="0" smtClean="0">
                <a:solidFill>
                  <a:srgbClr val="FF0000"/>
                </a:solidFill>
                <a:latin typeface="Times New Roman" panose="02020603050405020304" pitchFamily="18" charset="0"/>
                <a:cs typeface="Times New Roman" panose="02020603050405020304" pitchFamily="18" charset="0"/>
              </a:rPr>
              <a:t>comparing different countries</a:t>
            </a:r>
            <a:r>
              <a:rPr lang="en-GB" dirty="0" smtClean="0">
                <a:latin typeface="Times New Roman" panose="02020603050405020304" pitchFamily="18" charset="0"/>
                <a:cs typeface="Times New Roman" panose="02020603050405020304" pitchFamily="18" charset="0"/>
              </a:rPr>
              <a:t> (e.g. multi-level modelling versus separate country estimates)</a:t>
            </a:r>
          </a:p>
          <a:p>
            <a:pPr marL="457200" indent="-457200" algn="l">
              <a:buAutoNum type="arabicPeriod"/>
            </a:pPr>
            <a:endParaRPr lang="en-GB" dirty="0">
              <a:latin typeface="Times New Roman" panose="02020603050405020304" pitchFamily="18" charset="0"/>
              <a:cs typeface="Times New Roman" panose="02020603050405020304" pitchFamily="18" charset="0"/>
            </a:endParaRPr>
          </a:p>
          <a:p>
            <a:pPr marL="457200" indent="-457200" algn="l">
              <a:buAutoNum type="arabicPeriod"/>
            </a:pPr>
            <a:r>
              <a:rPr lang="en-GB" dirty="0" smtClean="0">
                <a:latin typeface="Times New Roman" panose="02020603050405020304" pitchFamily="18" charset="0"/>
                <a:cs typeface="Times New Roman" panose="02020603050405020304" pitchFamily="18" charset="0"/>
              </a:rPr>
              <a:t>How to conduct </a:t>
            </a:r>
            <a:r>
              <a:rPr lang="en-GB" dirty="0" smtClean="0">
                <a:solidFill>
                  <a:srgbClr val="FF0000"/>
                </a:solidFill>
                <a:latin typeface="Times New Roman" panose="02020603050405020304" pitchFamily="18" charset="0"/>
                <a:cs typeface="Times New Roman" panose="02020603050405020304" pitchFamily="18" charset="0"/>
              </a:rPr>
              <a:t>two-sample t-tests </a:t>
            </a:r>
            <a:r>
              <a:rPr lang="en-GB" dirty="0" smtClean="0">
                <a:latin typeface="Times New Roman" panose="02020603050405020304" pitchFamily="18" charset="0"/>
                <a:cs typeface="Times New Roman" panose="02020603050405020304" pitchFamily="18" charset="0"/>
              </a:rPr>
              <a:t>to test for significant differences between countries</a:t>
            </a:r>
          </a:p>
          <a:p>
            <a:pPr marL="457200" indent="-457200" algn="l">
              <a:buAutoNum type="arabicPeriod"/>
            </a:pPr>
            <a:endParaRPr lang="en-GB" dirty="0" smtClean="0">
              <a:latin typeface="Times New Roman" panose="02020603050405020304" pitchFamily="18" charset="0"/>
              <a:cs typeface="Times New Roman" panose="02020603050405020304" pitchFamily="18" charset="0"/>
            </a:endParaRPr>
          </a:p>
          <a:p>
            <a:pPr marL="457200" indent="-457200" algn="l">
              <a:buAutoNum type="arabicPeriod"/>
            </a:pPr>
            <a:r>
              <a:rPr lang="en-GB" dirty="0" smtClean="0">
                <a:latin typeface="Times New Roman" panose="02020603050405020304" pitchFamily="18" charset="0"/>
                <a:cs typeface="Times New Roman" panose="02020603050405020304" pitchFamily="18" charset="0"/>
              </a:rPr>
              <a:t>To understand corrections for ‘</a:t>
            </a:r>
            <a:r>
              <a:rPr lang="en-GB" dirty="0" smtClean="0">
                <a:solidFill>
                  <a:srgbClr val="FF0000"/>
                </a:solidFill>
                <a:latin typeface="Times New Roman" panose="02020603050405020304" pitchFamily="18" charset="0"/>
                <a:cs typeface="Times New Roman" panose="02020603050405020304" pitchFamily="18" charset="0"/>
              </a:rPr>
              <a:t>multiple hypothesis testing</a:t>
            </a:r>
            <a:r>
              <a:rPr lang="en-GB" dirty="0" smtClean="0">
                <a:latin typeface="Times New Roman" panose="02020603050405020304" pitchFamily="18" charset="0"/>
                <a:cs typeface="Times New Roman" panose="02020603050405020304" pitchFamily="18" charset="0"/>
              </a:rPr>
              <a:t>’ and whether these should be applied</a:t>
            </a:r>
          </a:p>
          <a:p>
            <a:pPr marL="457200" indent="-457200" algn="l">
              <a:buAutoNum type="arabicPeriod"/>
            </a:pPr>
            <a:endParaRPr lang="en-GB" dirty="0">
              <a:latin typeface="Times New Roman" panose="02020603050405020304" pitchFamily="18" charset="0"/>
              <a:cs typeface="Times New Roman" panose="02020603050405020304" pitchFamily="18" charset="0"/>
            </a:endParaRPr>
          </a:p>
          <a:p>
            <a:pPr marL="457200" indent="-457200" algn="l">
              <a:buAutoNum type="arabicPeriod"/>
            </a:pPr>
            <a:r>
              <a:rPr lang="en-GB" dirty="0" smtClean="0">
                <a:latin typeface="Times New Roman" panose="02020603050405020304" pitchFamily="18" charset="0"/>
                <a:cs typeface="Times New Roman" panose="02020603050405020304" pitchFamily="18" charset="0"/>
              </a:rPr>
              <a:t>To understand what ‘</a:t>
            </a:r>
            <a:r>
              <a:rPr lang="en-GB" dirty="0" smtClean="0">
                <a:solidFill>
                  <a:srgbClr val="FF0000"/>
                </a:solidFill>
                <a:latin typeface="Times New Roman" panose="02020603050405020304" pitchFamily="18" charset="0"/>
                <a:cs typeface="Times New Roman" panose="02020603050405020304" pitchFamily="18" charset="0"/>
              </a:rPr>
              <a:t>senate weights</a:t>
            </a:r>
            <a:r>
              <a:rPr lang="en-GB" dirty="0" smtClean="0">
                <a:latin typeface="Times New Roman" panose="02020603050405020304" pitchFamily="18" charset="0"/>
                <a:cs typeface="Times New Roman" panose="02020603050405020304" pitchFamily="18" charset="0"/>
              </a:rPr>
              <a:t>’ are, how they can be calculated, and when they might be needed.</a:t>
            </a:r>
          </a:p>
          <a:p>
            <a:pPr marL="457200" indent="-457200" algn="l">
              <a:buAutoNum type="arabicPeriod"/>
            </a:pPr>
            <a:endParaRPr lang="en-GB" dirty="0">
              <a:latin typeface="Times New Roman" panose="02020603050405020304" pitchFamily="18" charset="0"/>
              <a:cs typeface="Times New Roman" panose="02020603050405020304" pitchFamily="18" charset="0"/>
            </a:endParaRPr>
          </a:p>
          <a:p>
            <a:pPr marL="457200" indent="-457200" algn="l">
              <a:buAutoNum type="arabicPeriod"/>
            </a:pPr>
            <a:r>
              <a:rPr lang="en-GB" dirty="0" smtClean="0">
                <a:latin typeface="Times New Roman" panose="02020603050405020304" pitchFamily="18" charset="0"/>
                <a:cs typeface="Times New Roman" panose="02020603050405020304" pitchFamily="18" charset="0"/>
              </a:rPr>
              <a:t>Gain experience of conducting basic cross-national comparisons using the TALIS 2013 dataset.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9205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8395" y="2667828"/>
            <a:ext cx="91440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Which countries should I include?</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7790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Often one of the hardest things to decide!</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66671"/>
            <a:ext cx="11384923" cy="5937159"/>
          </a:xfrm>
        </p:spPr>
        <p:txBody>
          <a:bodyPr>
            <a:normAutofit/>
          </a:bodyPr>
          <a:lstStyle/>
          <a:p>
            <a:pPr algn="l"/>
            <a:endParaRPr lang="en-GB"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Things I have done (or seen done):</a:t>
            </a:r>
            <a:endParaRPr lang="en-GB" dirty="0">
              <a:latin typeface="Times New Roman" panose="02020603050405020304" pitchFamily="18" charset="0"/>
              <a:cs typeface="Times New Roman" panose="02020603050405020304" pitchFamily="18" charset="0"/>
            </a:endParaRP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Compare </a:t>
            </a:r>
            <a:r>
              <a:rPr lang="en-GB" dirty="0" smtClean="0">
                <a:solidFill>
                  <a:srgbClr val="FF0000"/>
                </a:solidFill>
                <a:latin typeface="Times New Roman" panose="02020603050405020304" pitchFamily="18" charset="0"/>
                <a:cs typeface="Times New Roman" panose="02020603050405020304" pitchFamily="18" charset="0"/>
              </a:rPr>
              <a:t>every country </a:t>
            </a:r>
            <a:r>
              <a:rPr lang="en-GB" dirty="0" smtClean="0">
                <a:latin typeface="Times New Roman" panose="02020603050405020304" pitchFamily="18" charset="0"/>
                <a:cs typeface="Times New Roman" panose="02020603050405020304" pitchFamily="18" charset="0"/>
              </a:rPr>
              <a:t>with data available (e.g. PISA rankings).</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Compare within a </a:t>
            </a:r>
            <a:r>
              <a:rPr lang="en-GB" dirty="0" smtClean="0">
                <a:solidFill>
                  <a:srgbClr val="FF0000"/>
                </a:solidFill>
                <a:latin typeface="Times New Roman" panose="02020603050405020304" pitchFamily="18" charset="0"/>
                <a:cs typeface="Times New Roman" panose="02020603050405020304" pitchFamily="18" charset="0"/>
              </a:rPr>
              <a:t>well-defined group </a:t>
            </a:r>
            <a:r>
              <a:rPr lang="en-GB" dirty="0" smtClean="0">
                <a:latin typeface="Times New Roman" panose="02020603050405020304" pitchFamily="18" charset="0"/>
                <a:cs typeface="Times New Roman" panose="02020603050405020304" pitchFamily="18" charset="0"/>
              </a:rPr>
              <a:t>of countries (e.g. OECD or EU).</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en-GB" dirty="0" smtClean="0">
                <a:solidFill>
                  <a:srgbClr val="FF0000"/>
                </a:solidFill>
                <a:latin typeface="Times New Roman" panose="02020603050405020304" pitchFamily="18" charset="0"/>
                <a:cs typeface="Times New Roman" panose="02020603050405020304" pitchFamily="18" charset="0"/>
              </a:rPr>
              <a:t>Language spoken </a:t>
            </a:r>
            <a:r>
              <a:rPr lang="en-GB" dirty="0" smtClean="0">
                <a:latin typeface="Times New Roman" panose="02020603050405020304" pitchFamily="18" charset="0"/>
                <a:cs typeface="Times New Roman" panose="02020603050405020304" pitchFamily="18" charset="0"/>
              </a:rPr>
              <a:t>(e.g. English speaking; </a:t>
            </a:r>
            <a:r>
              <a:rPr lang="en-GB" dirty="0" smtClean="0">
                <a:solidFill>
                  <a:srgbClr val="FF0000"/>
                </a:solidFill>
                <a:latin typeface="Times New Roman" panose="02020603050405020304" pitchFamily="18" charset="0"/>
                <a:cs typeface="Times New Roman" panose="02020603050405020304" pitchFamily="18" charset="0"/>
              </a:rPr>
              <a:t>Finland vs Estonia</a:t>
            </a:r>
            <a:r>
              <a:rPr lang="en-GB" dirty="0" smtClean="0">
                <a:latin typeface="Times New Roman" panose="02020603050405020304" pitchFamily="18" charset="0"/>
                <a:cs typeface="Times New Roman" panose="02020603050405020304" pitchFamily="18" charset="0"/>
              </a:rPr>
              <a:t>)</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Compare against ‘</a:t>
            </a:r>
            <a:r>
              <a:rPr lang="en-GB" dirty="0" smtClean="0">
                <a:solidFill>
                  <a:srgbClr val="FF0000"/>
                </a:solidFill>
                <a:latin typeface="Times New Roman" panose="02020603050405020304" pitchFamily="18" charset="0"/>
                <a:cs typeface="Times New Roman" panose="02020603050405020304" pitchFamily="18" charset="0"/>
              </a:rPr>
              <a:t>top performers</a:t>
            </a:r>
            <a:r>
              <a:rPr lang="en-GB" dirty="0" smtClean="0">
                <a:latin typeface="Times New Roman" panose="02020603050405020304" pitchFamily="18" charset="0"/>
                <a:cs typeface="Times New Roman" panose="02020603050405020304" pitchFamily="18" charset="0"/>
              </a:rPr>
              <a:t>’ (e.g. </a:t>
            </a:r>
            <a:r>
              <a:rPr lang="en-GB" dirty="0" err="1" smtClean="0">
                <a:latin typeface="Times New Roman" panose="02020603050405020304" pitchFamily="18" charset="0"/>
                <a:cs typeface="Times New Roman" panose="02020603050405020304" pitchFamily="18" charset="0"/>
              </a:rPr>
              <a:t>Micklewright</a:t>
            </a:r>
            <a:r>
              <a:rPr lang="en-GB" dirty="0" smtClean="0">
                <a:latin typeface="Times New Roman" panose="02020603050405020304" pitchFamily="18" charset="0"/>
                <a:cs typeface="Times New Roman" panose="02020603050405020304" pitchFamily="18" charset="0"/>
              </a:rPr>
              <a:t> et al 2014)</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en-GB" dirty="0" smtClean="0">
                <a:solidFill>
                  <a:srgbClr val="FF0000"/>
                </a:solidFill>
                <a:latin typeface="Times New Roman" panose="02020603050405020304" pitchFamily="18" charset="0"/>
                <a:cs typeface="Times New Roman" panose="02020603050405020304" pitchFamily="18" charset="0"/>
              </a:rPr>
              <a:t>Self-selection</a:t>
            </a:r>
            <a:r>
              <a:rPr lang="en-GB" dirty="0" smtClean="0">
                <a:latin typeface="Times New Roman" panose="02020603050405020304" pitchFamily="18" charset="0"/>
                <a:cs typeface="Times New Roman" panose="02020603050405020304" pitchFamily="18" charset="0"/>
              </a:rPr>
              <a:t> based upon some factor of interest</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Selection because </a:t>
            </a:r>
            <a:r>
              <a:rPr lang="en-GB" dirty="0" smtClean="0">
                <a:solidFill>
                  <a:srgbClr val="FF0000"/>
                </a:solidFill>
                <a:latin typeface="Times New Roman" panose="02020603050405020304" pitchFamily="18" charset="0"/>
                <a:cs typeface="Times New Roman" panose="02020603050405020304" pitchFamily="18" charset="0"/>
              </a:rPr>
              <a:t>data available </a:t>
            </a:r>
            <a:r>
              <a:rPr lang="en-GB" dirty="0" smtClean="0">
                <a:latin typeface="Times New Roman" panose="02020603050405020304" pitchFamily="18" charset="0"/>
                <a:cs typeface="Times New Roman" panose="02020603050405020304" pitchFamily="18" charset="0"/>
              </a:rPr>
              <a:t>(e.g. Jerrim, </a:t>
            </a:r>
            <a:r>
              <a:rPr lang="en-GB" dirty="0" err="1" smtClean="0">
                <a:latin typeface="Times New Roman" panose="02020603050405020304" pitchFamily="18" charset="0"/>
                <a:cs typeface="Times New Roman" panose="02020603050405020304" pitchFamily="18" charset="0"/>
              </a:rPr>
              <a:t>Vignoles</a:t>
            </a:r>
            <a:r>
              <a:rPr lang="en-GB" dirty="0" smtClean="0">
                <a:latin typeface="Times New Roman" panose="02020603050405020304" pitchFamily="18" charset="0"/>
                <a:cs typeface="Times New Roman" panose="02020603050405020304" pitchFamily="18" charset="0"/>
              </a:rPr>
              <a:t> and Finnie 2012)</a:t>
            </a:r>
          </a:p>
          <a:p>
            <a:pPr algn="l"/>
            <a:endParaRPr lang="en-GB"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Often no right or wrong (or clear-cut) answer. Judgement call!!</a:t>
            </a:r>
          </a:p>
          <a:p>
            <a:pPr marL="342900" indent="-342900" algn="l">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My advice – </a:t>
            </a:r>
            <a:r>
              <a:rPr lang="en-GB" dirty="0" smtClean="0">
                <a:solidFill>
                  <a:srgbClr val="FF0000"/>
                </a:solidFill>
                <a:latin typeface="Times New Roman" panose="02020603050405020304" pitchFamily="18" charset="0"/>
                <a:cs typeface="Times New Roman" panose="02020603050405020304" pitchFamily="18" charset="0"/>
              </a:rPr>
              <a:t>always link it back to your research question</a:t>
            </a:r>
            <a:r>
              <a:rPr lang="en-GB"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Following slides offer some advice / guidance</a:t>
            </a:r>
          </a:p>
        </p:txBody>
      </p:sp>
    </p:spTree>
    <p:extLst>
      <p:ext uri="{BB962C8B-B14F-4D97-AF65-F5344CB8AC3E}">
        <p14:creationId xmlns:p14="http://schemas.microsoft.com/office/powerpoint/2010/main" val="2773819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Question type and country selection</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66671"/>
            <a:ext cx="11384923" cy="6134380"/>
          </a:xfrm>
        </p:spPr>
        <p:txBody>
          <a:bodyPr>
            <a:normAutofit/>
          </a:bodyPr>
          <a:lstStyle/>
          <a:p>
            <a:pPr algn="l"/>
            <a:r>
              <a:rPr lang="en-GB" b="1" u="sng" dirty="0" smtClean="0">
                <a:latin typeface="Times New Roman" panose="02020603050405020304" pitchFamily="18" charset="0"/>
                <a:cs typeface="Times New Roman" panose="02020603050405020304" pitchFamily="18" charset="0"/>
              </a:rPr>
              <a:t>Question type:</a:t>
            </a:r>
            <a:r>
              <a:rPr lang="en-GB" b="1" u="sng" dirty="0">
                <a:latin typeface="Times New Roman" panose="02020603050405020304" pitchFamily="18" charset="0"/>
                <a:cs typeface="Times New Roman" panose="02020603050405020304" pitchFamily="18" charset="0"/>
              </a:rPr>
              <a:t> </a:t>
            </a:r>
            <a:r>
              <a:rPr lang="en-GB" b="1" u="sng" dirty="0" err="1" smtClean="0">
                <a:latin typeface="Times New Roman" panose="02020603050405020304" pitchFamily="18" charset="0"/>
                <a:cs typeface="Times New Roman" panose="02020603050405020304" pitchFamily="18" charset="0"/>
              </a:rPr>
              <a:t>Generalisability</a:t>
            </a:r>
            <a:r>
              <a:rPr lang="en-GB" u="sng" dirty="0" smtClean="0">
                <a:latin typeface="Times New Roman" panose="02020603050405020304" pitchFamily="18" charset="0"/>
                <a:cs typeface="Times New Roman" panose="02020603050405020304" pitchFamily="18" charset="0"/>
              </a:rPr>
              <a:t> </a:t>
            </a: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Example = Girls out-performing boys in reading </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Which countries do you </a:t>
            </a:r>
            <a:r>
              <a:rPr lang="en-GB" sz="2400" dirty="0" smtClean="0">
                <a:solidFill>
                  <a:srgbClr val="FF0000"/>
                </a:solidFill>
                <a:latin typeface="Times New Roman" panose="02020603050405020304" pitchFamily="18" charset="0"/>
                <a:cs typeface="Times New Roman" panose="02020603050405020304" pitchFamily="18" charset="0"/>
              </a:rPr>
              <a:t>hypothesise</a:t>
            </a:r>
            <a:r>
              <a:rPr lang="en-GB" sz="2400" dirty="0" smtClean="0">
                <a:latin typeface="Times New Roman" panose="02020603050405020304" pitchFamily="18" charset="0"/>
                <a:cs typeface="Times New Roman" panose="02020603050405020304" pitchFamily="18" charset="0"/>
              </a:rPr>
              <a:t> this will hold in?</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solidFill>
                  <a:srgbClr val="FF0000"/>
                </a:solidFill>
                <a:latin typeface="Times New Roman" panose="02020603050405020304" pitchFamily="18" charset="0"/>
                <a:cs typeface="Times New Roman" panose="02020603050405020304" pitchFamily="18" charset="0"/>
              </a:rPr>
              <a:t>Every country in the world</a:t>
            </a:r>
            <a:r>
              <a:rPr lang="en-GB" sz="2400" dirty="0" smtClean="0">
                <a:latin typeface="Times New Roman" panose="02020603050405020304" pitchFamily="18" charset="0"/>
                <a:cs typeface="Times New Roman" panose="02020603050405020304" pitchFamily="18" charset="0"/>
              </a:rPr>
              <a:t>? </a:t>
            </a:r>
            <a:r>
              <a:rPr lang="en-GB" sz="2400" i="1" dirty="0" smtClean="0">
                <a:latin typeface="Times New Roman" panose="02020603050405020304" pitchFamily="18" charset="0"/>
                <a:cs typeface="Times New Roman" panose="02020603050405020304" pitchFamily="18" charset="0"/>
              </a:rPr>
              <a:t>Then include every country with data available</a:t>
            </a:r>
          </a:p>
          <a:p>
            <a:pPr lvl="1" algn="l"/>
            <a:endParaRPr lang="en-GB" sz="2400" i="1"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solidFill>
                  <a:srgbClr val="FF0000"/>
                </a:solidFill>
                <a:latin typeface="Times New Roman" panose="02020603050405020304" pitchFamily="18" charset="0"/>
                <a:cs typeface="Times New Roman" panose="02020603050405020304" pitchFamily="18" charset="0"/>
              </a:rPr>
              <a:t>Developed countries only</a:t>
            </a:r>
            <a:r>
              <a:rPr lang="en-GB" sz="2400" dirty="0" smtClean="0">
                <a:latin typeface="Times New Roman" panose="02020603050405020304" pitchFamily="18" charset="0"/>
                <a:cs typeface="Times New Roman" panose="02020603050405020304" pitchFamily="18" charset="0"/>
              </a:rPr>
              <a:t>? </a:t>
            </a:r>
            <a:r>
              <a:rPr lang="en-GB" sz="2400" i="1" dirty="0" smtClean="0">
                <a:latin typeface="Times New Roman" panose="02020603050405020304" pitchFamily="18" charset="0"/>
                <a:cs typeface="Times New Roman" panose="02020603050405020304" pitchFamily="18" charset="0"/>
              </a:rPr>
              <a:t>Then include only OECD countries</a:t>
            </a:r>
          </a:p>
          <a:p>
            <a:pPr lvl="1" algn="l"/>
            <a:endParaRPr lang="en-GB" sz="2400" dirty="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solidFill>
                  <a:srgbClr val="FF0000"/>
                </a:solidFill>
                <a:latin typeface="Times New Roman" panose="02020603050405020304" pitchFamily="18" charset="0"/>
                <a:cs typeface="Times New Roman" panose="02020603050405020304" pitchFamily="18" charset="0"/>
              </a:rPr>
              <a:t>Only countries with sufficient female rights</a:t>
            </a:r>
            <a:r>
              <a:rPr lang="en-GB" sz="2400" dirty="0" smtClean="0">
                <a:latin typeface="Times New Roman" panose="02020603050405020304" pitchFamily="18" charset="0"/>
                <a:cs typeface="Times New Roman" panose="02020603050405020304" pitchFamily="18" charset="0"/>
              </a:rPr>
              <a:t>? </a:t>
            </a:r>
            <a:r>
              <a:rPr lang="en-GB" sz="2400" i="1" dirty="0" smtClean="0">
                <a:latin typeface="Times New Roman" panose="02020603050405020304" pitchFamily="18" charset="0"/>
                <a:cs typeface="Times New Roman" panose="02020603050405020304" pitchFamily="18" charset="0"/>
              </a:rPr>
              <a:t>Then include only those countries which meet some objective criteria (e.g. </a:t>
            </a:r>
            <a:r>
              <a:rPr lang="en-GB" sz="2400" i="1" dirty="0" smtClean="0">
                <a:latin typeface="Times New Roman" panose="02020603050405020304" pitchFamily="18" charset="0"/>
                <a:cs typeface="Times New Roman" panose="02020603050405020304" pitchFamily="18" charset="0"/>
                <a:hlinkClick r:id="rId3"/>
              </a:rPr>
              <a:t>http://www.theguardian.com/news/datablog/2013/oct/25/world-gender-gap-index-2013-countries-compare-iceland-uk</a:t>
            </a:r>
            <a:r>
              <a:rPr lang="en-GB" sz="2400" i="1" dirty="0" smtClean="0">
                <a:latin typeface="Times New Roman" panose="02020603050405020304" pitchFamily="18" charset="0"/>
                <a:cs typeface="Times New Roman" panose="02020603050405020304" pitchFamily="18" charset="0"/>
              </a:rPr>
              <a:t>)</a:t>
            </a:r>
          </a:p>
          <a:p>
            <a:pPr marL="800100" lvl="1" indent="-342900" algn="l">
              <a:buFontTx/>
              <a:buChar char="-"/>
            </a:pPr>
            <a:endParaRPr lang="en-GB" sz="2400" i="1" dirty="0">
              <a:latin typeface="Times New Roman" panose="02020603050405020304" pitchFamily="18" charset="0"/>
              <a:cs typeface="Times New Roman" panose="02020603050405020304" pitchFamily="18" charset="0"/>
            </a:endParaRPr>
          </a:p>
          <a:p>
            <a:pPr lvl="1"/>
            <a:r>
              <a:rPr lang="en-GB" sz="2400" b="1" dirty="0" smtClean="0">
                <a:latin typeface="Times New Roman" panose="02020603050405020304" pitchFamily="18" charset="0"/>
                <a:cs typeface="Times New Roman" panose="02020603050405020304" pitchFamily="18" charset="0"/>
              </a:rPr>
              <a:t>Key point: Becomes harder for people to argue with your choice if it is </a:t>
            </a:r>
            <a:r>
              <a:rPr lang="en-GB" sz="2400" b="1" i="1" u="sng" dirty="0" smtClean="0">
                <a:latin typeface="Times New Roman" panose="02020603050405020304" pitchFamily="18" charset="0"/>
                <a:cs typeface="Times New Roman" panose="02020603050405020304" pitchFamily="18" charset="0"/>
              </a:rPr>
              <a:t>explicitly</a:t>
            </a:r>
            <a:r>
              <a:rPr lang="en-GB" sz="2400" b="1" dirty="0" smtClean="0">
                <a:latin typeface="Times New Roman" panose="02020603050405020304" pitchFamily="18" charset="0"/>
                <a:cs typeface="Times New Roman" panose="02020603050405020304" pitchFamily="18" charset="0"/>
              </a:rPr>
              <a:t> linked to your hypothesis / theoretical argument.</a:t>
            </a:r>
          </a:p>
        </p:txBody>
      </p:sp>
    </p:spTree>
    <p:extLst>
      <p:ext uri="{BB962C8B-B14F-4D97-AF65-F5344CB8AC3E}">
        <p14:creationId xmlns:p14="http://schemas.microsoft.com/office/powerpoint/2010/main" val="703042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Question type and country selection</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66671"/>
            <a:ext cx="11384923" cy="6134380"/>
          </a:xfrm>
        </p:spPr>
        <p:txBody>
          <a:bodyPr>
            <a:normAutofit lnSpcReduction="10000"/>
          </a:bodyPr>
          <a:lstStyle/>
          <a:p>
            <a:pPr algn="l"/>
            <a:endParaRPr lang="en-GB" b="1" u="sng" dirty="0" smtClean="0">
              <a:latin typeface="Times New Roman" panose="02020603050405020304" pitchFamily="18" charset="0"/>
              <a:cs typeface="Times New Roman" panose="02020603050405020304" pitchFamily="18" charset="0"/>
            </a:endParaRPr>
          </a:p>
          <a:p>
            <a:pPr algn="l"/>
            <a:r>
              <a:rPr lang="en-GB" b="1" u="sng" dirty="0" smtClean="0">
                <a:latin typeface="Times New Roman" panose="02020603050405020304" pitchFamily="18" charset="0"/>
                <a:cs typeface="Times New Roman" panose="02020603050405020304" pitchFamily="18" charset="0"/>
              </a:rPr>
              <a:t>Question type:</a:t>
            </a:r>
            <a:r>
              <a:rPr lang="en-GB" b="1" u="sng" dirty="0">
                <a:latin typeface="Times New Roman" panose="02020603050405020304" pitchFamily="18" charset="0"/>
                <a:cs typeface="Times New Roman" panose="02020603050405020304" pitchFamily="18" charset="0"/>
              </a:rPr>
              <a:t> </a:t>
            </a:r>
            <a:r>
              <a:rPr lang="en-GB" b="1" u="sng" dirty="0" smtClean="0">
                <a:latin typeface="Times New Roman" panose="02020603050405020304" pitchFamily="18" charset="0"/>
                <a:cs typeface="Times New Roman" panose="02020603050405020304" pitchFamily="18" charset="0"/>
              </a:rPr>
              <a:t>Impact of institutional structures</a:t>
            </a:r>
            <a:endParaRPr lang="en-GB" u="sng"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Example = Impact of ‘between school’ tracking and equality in pupil achievement</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solidFill>
                  <a:srgbClr val="FF0000"/>
                </a:solidFill>
                <a:latin typeface="Times New Roman" panose="02020603050405020304" pitchFamily="18" charset="0"/>
                <a:cs typeface="Times New Roman" panose="02020603050405020304" pitchFamily="18" charset="0"/>
              </a:rPr>
              <a:t>Countries = Relevant sample size</a:t>
            </a:r>
          </a:p>
          <a:p>
            <a:pPr marL="800100" lvl="1" indent="-342900" algn="l">
              <a:buFontTx/>
              <a:buChar char="-"/>
            </a:pPr>
            <a:endParaRPr lang="en-GB" sz="2400" dirty="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Sample size is never going to be large. But want to maximise!</a:t>
            </a:r>
          </a:p>
          <a:p>
            <a:pPr marL="800100" lvl="1" indent="-342900" algn="l">
              <a:buFontTx/>
              <a:buChar char="-"/>
            </a:pPr>
            <a:endParaRPr lang="en-GB" sz="2400" dirty="0">
              <a:latin typeface="Times New Roman" panose="02020603050405020304" pitchFamily="18" charset="0"/>
              <a:cs typeface="Times New Roman" panose="02020603050405020304" pitchFamily="18" charset="0"/>
            </a:endParaRPr>
          </a:p>
          <a:p>
            <a:pPr marL="800100" lvl="1" indent="-342900" algn="l">
              <a:buFontTx/>
              <a:buChar char="-"/>
            </a:pPr>
            <a:r>
              <a:rPr lang="en-GB" sz="2400" i="1" dirty="0" smtClean="0">
                <a:solidFill>
                  <a:srgbClr val="FF0000"/>
                </a:solidFill>
                <a:latin typeface="Times New Roman" panose="02020603050405020304" pitchFamily="18" charset="0"/>
                <a:cs typeface="Times New Roman" panose="02020603050405020304" pitchFamily="18" charset="0"/>
              </a:rPr>
              <a:t>Include all countries </a:t>
            </a:r>
            <a:r>
              <a:rPr lang="en-GB" sz="2400" i="1" dirty="0" smtClean="0">
                <a:latin typeface="Times New Roman" panose="02020603050405020304" pitchFamily="18" charset="0"/>
                <a:cs typeface="Times New Roman" panose="02020603050405020304" pitchFamily="18" charset="0"/>
              </a:rPr>
              <a:t>with relevant data available.</a:t>
            </a:r>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endParaRPr lang="en-GB" sz="2400" i="1" dirty="0">
              <a:latin typeface="Times New Roman" panose="02020603050405020304" pitchFamily="18" charset="0"/>
              <a:cs typeface="Times New Roman" panose="02020603050405020304" pitchFamily="18" charset="0"/>
            </a:endParaRPr>
          </a:p>
          <a:p>
            <a:pPr marL="800100" lvl="1" indent="-342900" algn="l">
              <a:buFontTx/>
              <a:buChar char="-"/>
            </a:pPr>
            <a:r>
              <a:rPr lang="en-GB" sz="2400" i="1" dirty="0" smtClean="0">
                <a:latin typeface="Times New Roman" panose="02020603050405020304" pitchFamily="18" charset="0"/>
                <a:cs typeface="Times New Roman" panose="02020603050405020304" pitchFamily="18" charset="0"/>
              </a:rPr>
              <a:t>What is the minimum # of countries you need to reasonably answer this question?</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N ≈ 20 in </a:t>
            </a:r>
            <a:r>
              <a:rPr lang="en-GB" sz="2400" dirty="0" err="1" smtClean="0">
                <a:latin typeface="Times New Roman" panose="02020603050405020304" pitchFamily="18" charset="0"/>
                <a:cs typeface="Times New Roman" panose="02020603050405020304" pitchFamily="18" charset="0"/>
              </a:rPr>
              <a:t>Hanushek</a:t>
            </a:r>
            <a:r>
              <a:rPr lang="en-GB" sz="2400" dirty="0" smtClean="0">
                <a:latin typeface="Times New Roman" panose="02020603050405020304" pitchFamily="18" charset="0"/>
                <a:cs typeface="Times New Roman" panose="02020603050405020304" pitchFamily="18" charset="0"/>
              </a:rPr>
              <a:t> and </a:t>
            </a:r>
            <a:r>
              <a:rPr lang="en-GB" sz="2400" dirty="0" err="1" smtClean="0">
                <a:latin typeface="Times New Roman" panose="02020603050405020304" pitchFamily="18" charset="0"/>
                <a:cs typeface="Times New Roman" panose="02020603050405020304" pitchFamily="18" charset="0"/>
              </a:rPr>
              <a:t>Wößmann</a:t>
            </a:r>
            <a:r>
              <a:rPr lang="en-GB" sz="2400" dirty="0" smtClean="0">
                <a:latin typeface="Times New Roman" panose="02020603050405020304" pitchFamily="18" charset="0"/>
                <a:cs typeface="Times New Roman" panose="02020603050405020304" pitchFamily="18" charset="0"/>
              </a:rPr>
              <a:t> (citations = 620!)</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Is a sample size of 20 really enough?</a:t>
            </a:r>
          </a:p>
          <a:p>
            <a:pPr lvl="1" algn="l"/>
            <a:r>
              <a:rPr lang="en-GB" sz="2400" dirty="0" smtClean="0">
                <a:latin typeface="Times New Roman" panose="02020603050405020304" pitchFamily="18" charset="0"/>
                <a:cs typeface="Times New Roman" panose="02020603050405020304" pitchFamily="18" charset="0"/>
              </a:rPr>
              <a:t>	</a:t>
            </a:r>
          </a:p>
          <a:p>
            <a:pPr lvl="1"/>
            <a:r>
              <a:rPr lang="en-GB" sz="2400" b="1" u="sng" dirty="0" smtClean="0">
                <a:latin typeface="Times New Roman" panose="02020603050405020304" pitchFamily="18" charset="0"/>
                <a:cs typeface="Times New Roman" panose="02020603050405020304" pitchFamily="18" charset="0"/>
              </a:rPr>
              <a:t>My opinion </a:t>
            </a:r>
            <a:endParaRPr lang="en-GB" sz="2400" b="1" u="sng" dirty="0">
              <a:latin typeface="Times New Roman" panose="02020603050405020304" pitchFamily="18" charset="0"/>
              <a:cs typeface="Times New Roman" panose="02020603050405020304" pitchFamily="18" charset="0"/>
            </a:endParaRPr>
          </a:p>
          <a:p>
            <a:pPr lvl="1"/>
            <a:r>
              <a:rPr lang="en-GB" sz="2400" dirty="0" smtClean="0">
                <a:latin typeface="Times New Roman" panose="02020603050405020304" pitchFamily="18" charset="0"/>
                <a:cs typeface="Times New Roman" panose="02020603050405020304" pitchFamily="18" charset="0"/>
              </a:rPr>
              <a:t> Small sample size (# of countries) is why cross-national comparisons will always be limited in answering ‘institutional structure’ questions.</a:t>
            </a:r>
          </a:p>
        </p:txBody>
      </p:sp>
    </p:spTree>
    <p:extLst>
      <p:ext uri="{BB962C8B-B14F-4D97-AF65-F5344CB8AC3E}">
        <p14:creationId xmlns:p14="http://schemas.microsoft.com/office/powerpoint/2010/main" val="3272679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Question type and country selection</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730733"/>
            <a:ext cx="11384923" cy="6134380"/>
          </a:xfrm>
        </p:spPr>
        <p:txBody>
          <a:bodyPr>
            <a:normAutofit lnSpcReduction="10000"/>
          </a:bodyPr>
          <a:lstStyle/>
          <a:p>
            <a:pPr algn="l"/>
            <a:r>
              <a:rPr lang="en-GB" b="1" u="sng" dirty="0" smtClean="0">
                <a:latin typeface="Times New Roman" panose="02020603050405020304" pitchFamily="18" charset="0"/>
                <a:cs typeface="Times New Roman" panose="02020603050405020304" pitchFamily="18" charset="0"/>
              </a:rPr>
              <a:t>Question type:</a:t>
            </a:r>
            <a:r>
              <a:rPr lang="en-GB" b="1" u="sng" dirty="0">
                <a:latin typeface="Times New Roman" panose="02020603050405020304" pitchFamily="18" charset="0"/>
                <a:cs typeface="Times New Roman" panose="02020603050405020304" pitchFamily="18" charset="0"/>
              </a:rPr>
              <a:t> </a:t>
            </a:r>
            <a:r>
              <a:rPr lang="en-GB" b="1" u="sng" dirty="0" smtClean="0">
                <a:latin typeface="Times New Roman" panose="02020603050405020304" pitchFamily="18" charset="0"/>
                <a:cs typeface="Times New Roman" panose="02020603050405020304" pitchFamily="18" charset="0"/>
              </a:rPr>
              <a:t>Macro forces</a:t>
            </a:r>
            <a:endParaRPr lang="en-GB" u="sng"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Example = Association between income inequality and social mobility</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solidFill>
                  <a:srgbClr val="FF0000"/>
                </a:solidFill>
                <a:latin typeface="Times New Roman" panose="02020603050405020304" pitchFamily="18" charset="0"/>
                <a:cs typeface="Times New Roman" panose="02020603050405020304" pitchFamily="18" charset="0"/>
              </a:rPr>
              <a:t>Countries = Relevant sample size</a:t>
            </a:r>
          </a:p>
          <a:p>
            <a:pPr marL="800100" lvl="1" indent="-342900" algn="l">
              <a:buFontTx/>
              <a:buChar char="-"/>
            </a:pPr>
            <a:endParaRPr lang="en-GB" sz="2400" dirty="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Want to maximise sample size……..……but also want to </a:t>
            </a:r>
            <a:r>
              <a:rPr lang="en-GB" sz="2400" i="1" dirty="0" smtClean="0">
                <a:solidFill>
                  <a:srgbClr val="FF0000"/>
                </a:solidFill>
                <a:latin typeface="Times New Roman" panose="02020603050405020304" pitchFamily="18" charset="0"/>
                <a:cs typeface="Times New Roman" panose="02020603050405020304" pitchFamily="18" charset="0"/>
              </a:rPr>
              <a:t>base on theory</a:t>
            </a:r>
            <a:r>
              <a:rPr lang="en-GB" sz="2400" dirty="0" smtClean="0">
                <a:latin typeface="Times New Roman" panose="02020603050405020304" pitchFamily="18" charset="0"/>
                <a:cs typeface="Times New Roman" panose="02020603050405020304" pitchFamily="18" charset="0"/>
              </a:rPr>
              <a:t>.</a:t>
            </a:r>
          </a:p>
          <a:p>
            <a:pPr marL="800100" lvl="1" indent="-342900" algn="l">
              <a:buFontTx/>
              <a:buChar char="-"/>
            </a:pPr>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Should only include countries where link between income inequality and social mobility will (theoretically) hold.</a:t>
            </a:r>
          </a:p>
          <a:p>
            <a:pPr marL="800100" lvl="1" indent="-342900" algn="l">
              <a:buFontTx/>
              <a:buChar char="-"/>
            </a:pPr>
            <a:endParaRPr lang="en-GB" sz="2400" dirty="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Has been argued in literature that former communist countries should be excluded:</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See Andrews and Leigh (2008)</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Lots of political / social change when growing up</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Income inequality data of low quality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Reasonable arguments put forward. Does this choice make a difference?</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9639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3037" y="585664"/>
            <a:ext cx="4968753" cy="4808158"/>
          </a:xfrm>
          <a:prstGeom prst="rect">
            <a:avLst/>
          </a:prstGeom>
          <a:noFill/>
          <a:ln>
            <a:noFill/>
          </a:ln>
        </p:spPr>
      </p:pic>
      <p:pic>
        <p:nvPicPr>
          <p:cNvPr id="15" name="Picture 1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6858" y="566672"/>
            <a:ext cx="5146430" cy="4886050"/>
          </a:xfrm>
          <a:prstGeom prst="rect">
            <a:avLst/>
          </a:prstGeom>
          <a:noFill/>
          <a:ln>
            <a:noFill/>
          </a:ln>
        </p:spPr>
      </p:pic>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The Great Gatsby Curve….</a:t>
            </a:r>
            <a:endParaRPr lang="en-GB" sz="40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875705" y="5603571"/>
            <a:ext cx="1883392" cy="646331"/>
          </a:xfrm>
          <a:prstGeom prst="rect">
            <a:avLst/>
          </a:prstGeom>
          <a:noFill/>
        </p:spPr>
        <p:txBody>
          <a:bodyPr wrap="square" rtlCol="0">
            <a:spAutoFit/>
          </a:bodyPr>
          <a:lstStyle/>
          <a:p>
            <a:pPr algn="ctr"/>
            <a:r>
              <a:rPr lang="en-GB" dirty="0" smtClean="0">
                <a:latin typeface="Times New Roman" panose="02020603050405020304" pitchFamily="18" charset="0"/>
                <a:cs typeface="Times New Roman" panose="02020603050405020304" pitchFamily="18" charset="0"/>
              </a:rPr>
              <a:t>Correlation ≈ 0.40</a:t>
            </a:r>
          </a:p>
          <a:p>
            <a:pPr algn="ctr"/>
            <a:r>
              <a:rPr lang="en-GB" dirty="0" smtClean="0">
                <a:latin typeface="Times New Roman" panose="02020603050405020304" pitchFamily="18" charset="0"/>
                <a:cs typeface="Times New Roman" panose="02020603050405020304" pitchFamily="18" charset="0"/>
              </a:rPr>
              <a:t>N = 23</a:t>
            </a:r>
            <a:endParaRPr lang="en-GB" dirty="0">
              <a:latin typeface="Times New Roman" panose="02020603050405020304" pitchFamily="18" charset="0"/>
              <a:cs typeface="Times New Roman" panose="02020603050405020304" pitchFamily="18" charset="0"/>
            </a:endParaRPr>
          </a:p>
        </p:txBody>
      </p:sp>
      <p:sp>
        <p:nvSpPr>
          <p:cNvPr id="8" name="TextBox 7"/>
          <p:cNvSpPr txBox="1"/>
          <p:nvPr/>
        </p:nvSpPr>
        <p:spPr>
          <a:xfrm>
            <a:off x="6870786" y="5530025"/>
            <a:ext cx="1883392" cy="646331"/>
          </a:xfrm>
          <a:prstGeom prst="rect">
            <a:avLst/>
          </a:prstGeom>
          <a:noFill/>
        </p:spPr>
        <p:txBody>
          <a:bodyPr wrap="square" rtlCol="0">
            <a:spAutoFit/>
          </a:bodyPr>
          <a:lstStyle/>
          <a:p>
            <a:pPr algn="ctr"/>
            <a:r>
              <a:rPr lang="en-GB" dirty="0" smtClean="0">
                <a:latin typeface="Times New Roman" panose="02020603050405020304" pitchFamily="18" charset="0"/>
                <a:cs typeface="Times New Roman" panose="02020603050405020304" pitchFamily="18" charset="0"/>
              </a:rPr>
              <a:t>Correlation ≈ 0.85</a:t>
            </a:r>
          </a:p>
          <a:p>
            <a:pPr algn="ctr"/>
            <a:r>
              <a:rPr lang="en-GB" dirty="0" smtClean="0">
                <a:latin typeface="Times New Roman" panose="02020603050405020304" pitchFamily="18" charset="0"/>
                <a:cs typeface="Times New Roman" panose="02020603050405020304" pitchFamily="18" charset="0"/>
              </a:rPr>
              <a:t>N = 18</a:t>
            </a:r>
          </a:p>
        </p:txBody>
      </p:sp>
      <p:sp>
        <p:nvSpPr>
          <p:cNvPr id="9" name="Oval 8"/>
          <p:cNvSpPr/>
          <p:nvPr/>
        </p:nvSpPr>
        <p:spPr>
          <a:xfrm>
            <a:off x="1839842" y="1036389"/>
            <a:ext cx="306212" cy="191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2860073" y="1526413"/>
            <a:ext cx="306212" cy="191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4625949" y="3253181"/>
            <a:ext cx="306212" cy="191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3719881" y="2993295"/>
            <a:ext cx="306212" cy="191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1814401" y="2914162"/>
            <a:ext cx="306212" cy="191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9931790" y="1036389"/>
            <a:ext cx="2053883" cy="3416320"/>
          </a:xfrm>
          <a:prstGeom prst="rect">
            <a:avLst/>
          </a:prstGeom>
          <a:noFill/>
        </p:spPr>
        <p:txBody>
          <a:bodyPr wrap="square" rtlCol="0">
            <a:spAutoFit/>
          </a:bodyPr>
          <a:lstStyle/>
          <a:p>
            <a:r>
              <a:rPr lang="en-GB" b="1" dirty="0" smtClean="0">
                <a:latin typeface="Times New Roman" panose="02020603050405020304" pitchFamily="18" charset="0"/>
                <a:cs typeface="Times New Roman" panose="02020603050405020304" pitchFamily="18" charset="0"/>
              </a:rPr>
              <a:t>Jerrim and </a:t>
            </a:r>
            <a:r>
              <a:rPr lang="en-GB" b="1" dirty="0" err="1" smtClean="0">
                <a:latin typeface="Times New Roman" panose="02020603050405020304" pitchFamily="18" charset="0"/>
                <a:cs typeface="Times New Roman" panose="02020603050405020304" pitchFamily="18" charset="0"/>
              </a:rPr>
              <a:t>MacMillian</a:t>
            </a:r>
            <a:r>
              <a:rPr lang="en-GB" b="1" dirty="0" smtClean="0">
                <a:latin typeface="Times New Roman" panose="02020603050405020304" pitchFamily="18" charset="0"/>
                <a:cs typeface="Times New Roman" panose="02020603050405020304" pitchFamily="18" charset="0"/>
              </a:rPr>
              <a:t> (2014)</a:t>
            </a:r>
          </a:p>
          <a:p>
            <a:endParaRPr lang="en-GB" dirty="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A good example of where country selection was difficult…..</a:t>
            </a:r>
          </a:p>
          <a:p>
            <a:endParaRPr lang="en-GB" dirty="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….and this choice makes a big difference to the result!</a:t>
            </a:r>
          </a:p>
        </p:txBody>
      </p:sp>
    </p:spTree>
    <p:extLst>
      <p:ext uri="{BB962C8B-B14F-4D97-AF65-F5344CB8AC3E}">
        <p14:creationId xmlns:p14="http://schemas.microsoft.com/office/powerpoint/2010/main" val="3063878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Question type and country selection</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730733"/>
            <a:ext cx="11584051" cy="6134380"/>
          </a:xfrm>
        </p:spPr>
        <p:txBody>
          <a:bodyPr>
            <a:normAutofit/>
          </a:bodyPr>
          <a:lstStyle/>
          <a:p>
            <a:pPr algn="l"/>
            <a:r>
              <a:rPr lang="en-GB" b="1" u="sng" dirty="0" smtClean="0">
                <a:latin typeface="Times New Roman" panose="02020603050405020304" pitchFamily="18" charset="0"/>
                <a:cs typeface="Times New Roman" panose="02020603050405020304" pitchFamily="18" charset="0"/>
              </a:rPr>
              <a:t>Question type:</a:t>
            </a:r>
            <a:r>
              <a:rPr lang="en-GB" b="1" u="sng" dirty="0">
                <a:latin typeface="Times New Roman" panose="02020603050405020304" pitchFamily="18" charset="0"/>
                <a:cs typeface="Times New Roman" panose="02020603050405020304" pitchFamily="18" charset="0"/>
              </a:rPr>
              <a:t> </a:t>
            </a:r>
            <a:r>
              <a:rPr lang="en-GB" b="1" u="sng" dirty="0" smtClean="0">
                <a:latin typeface="Times New Roman" panose="02020603050405020304" pitchFamily="18" charset="0"/>
                <a:cs typeface="Times New Roman" panose="02020603050405020304" pitchFamily="18" charset="0"/>
              </a:rPr>
              <a:t>Benchmarking</a:t>
            </a:r>
            <a:endParaRPr lang="en-GB" u="sng"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Example = How does the SES gap in achievement compare in UK to other countries?</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Key point → </a:t>
            </a:r>
            <a:r>
              <a:rPr lang="en-GB" sz="2400" dirty="0" smtClean="0">
                <a:solidFill>
                  <a:srgbClr val="FF0000"/>
                </a:solidFill>
                <a:latin typeface="Times New Roman" panose="02020603050405020304" pitchFamily="18" charset="0"/>
                <a:cs typeface="Times New Roman" panose="02020603050405020304" pitchFamily="18" charset="0"/>
              </a:rPr>
              <a:t>Who do you want to benchmark the UK against?</a:t>
            </a:r>
          </a:p>
          <a:p>
            <a:pPr marL="800100" lvl="1" indent="-342900" algn="l">
              <a:buFontTx/>
              <a:buChar char="-"/>
            </a:pPr>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a:t>
            </a:r>
            <a:r>
              <a:rPr lang="en-GB" sz="2400" u="sng" dirty="0" smtClean="0">
                <a:latin typeface="Times New Roman" panose="02020603050405020304" pitchFamily="18" charset="0"/>
                <a:cs typeface="Times New Roman" panose="02020603050405020304" pitchFamily="18" charset="0"/>
              </a:rPr>
              <a:t>Every country in the world? </a:t>
            </a:r>
          </a:p>
          <a:p>
            <a:pPr marL="800100" lvl="1" indent="-342900" algn="l">
              <a:buFontTx/>
              <a:buChar char="-"/>
            </a:pPr>
            <a:r>
              <a:rPr lang="en-GB" sz="2400" i="1" dirty="0" smtClean="0">
                <a:latin typeface="Times New Roman" panose="02020603050405020304" pitchFamily="18" charset="0"/>
                <a:cs typeface="Times New Roman" panose="02020603050405020304" pitchFamily="18" charset="0"/>
              </a:rPr>
              <a:t>Probably not</a:t>
            </a:r>
            <a:r>
              <a:rPr lang="en-GB" sz="2400" dirty="0" smtClean="0">
                <a:latin typeface="Times New Roman" panose="02020603050405020304" pitchFamily="18" charset="0"/>
                <a:cs typeface="Times New Roman" panose="02020603050405020304" pitchFamily="18" charset="0"/>
              </a:rPr>
              <a:t>. </a:t>
            </a:r>
            <a:r>
              <a:rPr lang="en-GB" sz="2400" i="1" dirty="0" smtClean="0">
                <a:latin typeface="Times New Roman" panose="02020603050405020304" pitchFamily="18" charset="0"/>
                <a:cs typeface="Times New Roman" panose="02020603050405020304" pitchFamily="18" charset="0"/>
              </a:rPr>
              <a:t>Do I care about UK compares in this respect against Malawi? </a:t>
            </a:r>
            <a:endParaRPr lang="en-GB" sz="2400" dirty="0" smtClean="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a:latin typeface="Times New Roman" panose="02020603050405020304" pitchFamily="18" charset="0"/>
                <a:cs typeface="Times New Roman" panose="02020603050405020304" pitchFamily="18" charset="0"/>
              </a:rPr>
              <a:t>	</a:t>
            </a:r>
            <a:r>
              <a:rPr lang="en-GB" sz="2400" u="sng" dirty="0" smtClean="0">
                <a:latin typeface="Times New Roman" panose="02020603050405020304" pitchFamily="18" charset="0"/>
                <a:cs typeface="Times New Roman" panose="02020603050405020304" pitchFamily="18" charset="0"/>
              </a:rPr>
              <a:t>Other rich countries?</a:t>
            </a:r>
          </a:p>
          <a:p>
            <a:pPr marL="800100" lvl="1" indent="-342900" algn="l">
              <a:buFontTx/>
              <a:buChar char="-"/>
            </a:pPr>
            <a:r>
              <a:rPr lang="en-GB" sz="2400" dirty="0" smtClean="0">
                <a:latin typeface="Times New Roman" panose="02020603050405020304" pitchFamily="18" charset="0"/>
                <a:cs typeface="Times New Roman" panose="02020603050405020304" pitchFamily="18" charset="0"/>
              </a:rPr>
              <a:t>Possibly (given benchmarking exercise). But some (e.g. Australia, US, Canada) likely to be more relevant comparators than others (e.g. Estonia, Chile, Mexico).</a:t>
            </a:r>
          </a:p>
          <a:p>
            <a:pPr marL="800100" lvl="1" indent="-342900" algn="l">
              <a:buFontTx/>
              <a:buChar char="-"/>
            </a:pPr>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a:t>
            </a:r>
            <a:r>
              <a:rPr lang="en-GB" sz="2400" u="sng" dirty="0" smtClean="0">
                <a:latin typeface="Times New Roman" panose="02020603050405020304" pitchFamily="18" charset="0"/>
                <a:cs typeface="Times New Roman" panose="02020603050405020304" pitchFamily="18" charset="0"/>
              </a:rPr>
              <a:t>Countries of particular interest?</a:t>
            </a:r>
          </a:p>
          <a:p>
            <a:pPr lvl="1" algn="l"/>
            <a:r>
              <a:rPr lang="en-GB" sz="2400" dirty="0" smtClean="0">
                <a:latin typeface="Times New Roman" panose="02020603050405020304" pitchFamily="18" charset="0"/>
                <a:cs typeface="Times New Roman" panose="02020603050405020304" pitchFamily="18" charset="0"/>
              </a:rPr>
              <a:t>- Ok. But this then really starts to move away from a benchmarking exercise……</a:t>
            </a:r>
          </a:p>
        </p:txBody>
      </p:sp>
    </p:spTree>
    <p:extLst>
      <p:ext uri="{BB962C8B-B14F-4D97-AF65-F5344CB8AC3E}">
        <p14:creationId xmlns:p14="http://schemas.microsoft.com/office/powerpoint/2010/main" val="1252312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fontScale="90000"/>
          </a:bodyPr>
          <a:lstStyle/>
          <a:p>
            <a:r>
              <a:rPr lang="en-GB" sz="4000" dirty="0" smtClean="0">
                <a:latin typeface="Times New Roman" panose="02020603050405020304" pitchFamily="18" charset="0"/>
                <a:cs typeface="Times New Roman" panose="02020603050405020304" pitchFamily="18" charset="0"/>
              </a:rPr>
              <a:t>Benchmarking: SES gap in UK in comparative perspective</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805754" y="723620"/>
            <a:ext cx="3264326" cy="6134380"/>
          </a:xfrm>
        </p:spPr>
        <p:txBody>
          <a:bodyPr>
            <a:normAutofit/>
          </a:bodyPr>
          <a:lstStyle/>
          <a:p>
            <a:pPr algn="l"/>
            <a:r>
              <a:rPr lang="en-GB" sz="2400" b="1" dirty="0" smtClean="0">
                <a:latin typeface="Times New Roman" panose="02020603050405020304" pitchFamily="18" charset="0"/>
                <a:cs typeface="Times New Roman" panose="02020603050405020304" pitchFamily="18" charset="0"/>
              </a:rPr>
              <a:t>Source</a:t>
            </a:r>
            <a:r>
              <a:rPr lang="en-GB" sz="2400" dirty="0" smtClean="0">
                <a:latin typeface="Times New Roman" panose="02020603050405020304" pitchFamily="18" charset="0"/>
                <a:cs typeface="Times New Roman" panose="02020603050405020304" pitchFamily="18" charset="0"/>
              </a:rPr>
              <a:t>:</a:t>
            </a:r>
          </a:p>
          <a:p>
            <a:pPr algn="l"/>
            <a:r>
              <a:rPr lang="en-GB" dirty="0" smtClean="0">
                <a:latin typeface="Times New Roman" panose="02020603050405020304" pitchFamily="18" charset="0"/>
                <a:cs typeface="Times New Roman" panose="02020603050405020304" pitchFamily="18" charset="0"/>
              </a:rPr>
              <a:t>Jerrim (2012)</a:t>
            </a:r>
          </a:p>
          <a:p>
            <a:pPr algn="l"/>
            <a:endParaRPr lang="en-GB" sz="2400" dirty="0">
              <a:latin typeface="Times New Roman" panose="02020603050405020304" pitchFamily="18" charset="0"/>
              <a:cs typeface="Times New Roman" panose="02020603050405020304" pitchFamily="18" charset="0"/>
            </a:endParaRPr>
          </a:p>
          <a:p>
            <a:pPr algn="l"/>
            <a:r>
              <a:rPr lang="en-GB" dirty="0" smtClean="0">
                <a:latin typeface="Times New Roman" panose="02020603050405020304" pitchFamily="18" charset="0"/>
                <a:cs typeface="Times New Roman" panose="02020603050405020304" pitchFamily="18" charset="0"/>
              </a:rPr>
              <a:t>Benchmark England against 23 OECD countries……</a:t>
            </a:r>
          </a:p>
          <a:p>
            <a:pPr algn="l"/>
            <a:endParaRPr lang="en-GB" sz="2400" dirty="0">
              <a:latin typeface="Times New Roman" panose="02020603050405020304" pitchFamily="18" charset="0"/>
              <a:cs typeface="Times New Roman" panose="02020603050405020304" pitchFamily="18" charset="0"/>
            </a:endParaRPr>
          </a:p>
          <a:p>
            <a:pPr algn="l"/>
            <a:r>
              <a:rPr lang="en-GB" dirty="0" smtClean="0">
                <a:latin typeface="Times New Roman" panose="02020603050405020304" pitchFamily="18" charset="0"/>
                <a:cs typeface="Times New Roman" panose="02020603050405020304" pitchFamily="18" charset="0"/>
              </a:rPr>
              <a:t>….but then also highlight comparison with five countries of particular interest.</a:t>
            </a:r>
            <a:endParaRPr lang="en-GB" sz="2400" dirty="0" smtClean="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0" y="730733"/>
            <a:ext cx="8693212" cy="5993624"/>
          </a:xfrm>
          <a:prstGeom prst="rect">
            <a:avLst/>
          </a:prstGeom>
        </p:spPr>
      </p:pic>
    </p:spTree>
    <p:extLst>
      <p:ext uri="{BB962C8B-B14F-4D97-AF65-F5344CB8AC3E}">
        <p14:creationId xmlns:p14="http://schemas.microsoft.com/office/powerpoint/2010/main" val="500239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588" y="2667828"/>
            <a:ext cx="109728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How do I compare estimates across countries?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3783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Two common approaches: Multi-level model</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730733"/>
            <a:ext cx="11384923" cy="6134380"/>
          </a:xfrm>
        </p:spPr>
        <p:txBody>
          <a:bodyPr>
            <a:normAutofit/>
          </a:bodyPr>
          <a:lstStyle/>
          <a:p>
            <a:pPr algn="l"/>
            <a:r>
              <a:rPr lang="en-GB" b="1" u="sng" dirty="0" smtClean="0">
                <a:latin typeface="Times New Roman" panose="02020603050405020304" pitchFamily="18" charset="0"/>
                <a:cs typeface="Times New Roman" panose="02020603050405020304" pitchFamily="18" charset="0"/>
              </a:rPr>
              <a:t>Approach 1</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Estimate a multi-level (random effects model)</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Pupil = level 1; School = level 2; country level 3</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Very popular to cross-national comparisons in sociology</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E.g. ESR published 340 papers 2005-2012. 43 (13%) used MLM</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Data for all countries </a:t>
            </a:r>
            <a:r>
              <a:rPr lang="en-GB" sz="2400" b="1" u="sng" dirty="0" smtClean="0">
                <a:latin typeface="Times New Roman" panose="02020603050405020304" pitchFamily="18" charset="0"/>
                <a:cs typeface="Times New Roman" panose="02020603050405020304" pitchFamily="18" charset="0"/>
              </a:rPr>
              <a:t>has to be</a:t>
            </a:r>
            <a:r>
              <a:rPr lang="en-GB" sz="2400" dirty="0" smtClean="0">
                <a:latin typeface="Times New Roman" panose="02020603050405020304" pitchFamily="18" charset="0"/>
                <a:cs typeface="Times New Roman" panose="02020603050405020304" pitchFamily="18" charset="0"/>
              </a:rPr>
              <a:t> pooled together into a single </a:t>
            </a:r>
            <a:r>
              <a:rPr lang="en-GB" sz="2400" dirty="0" err="1" smtClean="0">
                <a:latin typeface="Times New Roman" panose="02020603050405020304" pitchFamily="18" charset="0"/>
                <a:cs typeface="Times New Roman" panose="02020603050405020304" pitchFamily="18" charset="0"/>
              </a:rPr>
              <a:t>datafile</a:t>
            </a:r>
            <a:r>
              <a:rPr lang="en-GB" sz="2400" dirty="0" smtClean="0">
                <a:latin typeface="Times New Roman" panose="02020603050405020304" pitchFamily="18" charset="0"/>
                <a:cs typeface="Times New Roman" panose="02020603050405020304" pitchFamily="18" charset="0"/>
              </a:rPr>
              <a:t>.</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Typically attempting to identify “macro-effects” (e.g. income inequality) or of “institutional structures” (e.g. between school tracking) </a:t>
            </a:r>
            <a:endParaRPr lang="en-GB" sz="2400" dirty="0">
              <a:latin typeface="Times New Roman" panose="02020603050405020304" pitchFamily="18" charset="0"/>
              <a:cs typeface="Times New Roman" panose="02020603050405020304" pitchFamily="18" charset="0"/>
            </a:endParaRPr>
          </a:p>
          <a:p>
            <a:pPr algn="l"/>
            <a:endParaRPr lang="en-GB" sz="2400" b="1" u="sng"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206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dirty="0" smtClean="0">
                <a:latin typeface="Times New Roman" panose="02020603050405020304" pitchFamily="18" charset="0"/>
                <a:cs typeface="Times New Roman" panose="02020603050405020304" pitchFamily="18" charset="0"/>
              </a:rPr>
              <a:t>Two common approaches: Separate country estimates</a:t>
            </a:r>
            <a:endParaRPr lang="en-GB"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730733"/>
            <a:ext cx="11384923" cy="6134380"/>
          </a:xfrm>
        </p:spPr>
        <p:txBody>
          <a:bodyPr>
            <a:normAutofit/>
          </a:bodyPr>
          <a:lstStyle/>
          <a:p>
            <a:pPr algn="l"/>
            <a:r>
              <a:rPr lang="en-GB" b="1" u="sng" dirty="0" smtClean="0">
                <a:latin typeface="Times New Roman" panose="02020603050405020304" pitchFamily="18" charset="0"/>
                <a:cs typeface="Times New Roman" panose="02020603050405020304" pitchFamily="18" charset="0"/>
              </a:rPr>
              <a:t>Approach 2</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Analyse each country one-by-one</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Data for each country </a:t>
            </a:r>
            <a:r>
              <a:rPr lang="en-GB" sz="2400" b="1" u="sng" dirty="0" smtClean="0">
                <a:latin typeface="Times New Roman" panose="02020603050405020304" pitchFamily="18" charset="0"/>
                <a:cs typeface="Times New Roman" panose="02020603050405020304" pitchFamily="18" charset="0"/>
              </a:rPr>
              <a:t>may be</a:t>
            </a:r>
            <a:r>
              <a:rPr lang="en-GB" sz="2400" b="1" dirty="0" smtClean="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in a separate </a:t>
            </a:r>
            <a:r>
              <a:rPr lang="en-GB" sz="2400" dirty="0" err="1" smtClean="0">
                <a:latin typeface="Times New Roman" panose="02020603050405020304" pitchFamily="18" charset="0"/>
                <a:cs typeface="Times New Roman" panose="02020603050405020304" pitchFamily="18" charset="0"/>
              </a:rPr>
              <a:t>datafile</a:t>
            </a:r>
            <a:r>
              <a:rPr lang="en-GB" sz="2400" dirty="0" smtClean="0">
                <a:latin typeface="Times New Roman" panose="02020603050405020304" pitchFamily="18" charset="0"/>
                <a:cs typeface="Times New Roman" panose="02020603050405020304" pitchFamily="18" charset="0"/>
              </a:rPr>
              <a:t> for each</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Popular in economics (and education?)</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Approach (implicitly) advocated by the OECD for PISA</a:t>
            </a: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Similar to estimating model using pooled data from all countries and including country fixed effects</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The approach I have used in almost all my papers using PISA / TIMSS…..</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See PISA 2003 User Guide for further information</a:t>
            </a:r>
          </a:p>
          <a:p>
            <a:pPr algn="l"/>
            <a:endParaRPr lang="en-GB" sz="2400" b="1" u="sng"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0787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 have never used approach 1……</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66671"/>
            <a:ext cx="11384923" cy="6298442"/>
          </a:xfrm>
        </p:spPr>
        <p:txBody>
          <a:bodyPr>
            <a:normAutofit/>
          </a:bodyPr>
          <a:lstStyle/>
          <a:p>
            <a:pPr algn="l"/>
            <a:r>
              <a:rPr lang="en-GB" sz="2400" b="1" u="sng" dirty="0" smtClean="0">
                <a:latin typeface="Times New Roman" panose="02020603050405020304" pitchFamily="18" charset="0"/>
                <a:cs typeface="Times New Roman" panose="02020603050405020304" pitchFamily="18" charset="0"/>
              </a:rPr>
              <a:t>Why?</a:t>
            </a:r>
          </a:p>
          <a:p>
            <a:pPr marL="342900" indent="-342900" algn="l">
              <a:buFont typeface="Arial" panose="020B0604020202020204" pitchFamily="34" charset="0"/>
              <a:buChar char="•"/>
            </a:pPr>
            <a:r>
              <a:rPr lang="en-GB" sz="2400" u="sng" dirty="0" smtClean="0">
                <a:latin typeface="Times New Roman" panose="02020603050405020304" pitchFamily="18" charset="0"/>
                <a:cs typeface="Times New Roman" panose="02020603050405020304" pitchFamily="18" charset="0"/>
              </a:rPr>
              <a:t>Issue 1</a:t>
            </a:r>
            <a:r>
              <a:rPr lang="en-GB" sz="2400" dirty="0" smtClean="0">
                <a:latin typeface="Times New Roman" panose="02020603050405020304" pitchFamily="18" charset="0"/>
                <a:cs typeface="Times New Roman" panose="02020603050405020304" pitchFamily="18" charset="0"/>
              </a:rPr>
              <a:t>: Are the countries included in your analysis </a:t>
            </a:r>
            <a:r>
              <a:rPr lang="en-GB" sz="2400" i="1" dirty="0" smtClean="0">
                <a:latin typeface="Times New Roman" panose="02020603050405020304" pitchFamily="18" charset="0"/>
                <a:cs typeface="Times New Roman" panose="02020603050405020304" pitchFamily="18" charset="0"/>
              </a:rPr>
              <a:t>really</a:t>
            </a:r>
            <a:r>
              <a:rPr lang="en-GB" sz="2400" dirty="0" smtClean="0">
                <a:latin typeface="Times New Roman" panose="02020603050405020304" pitchFamily="18" charset="0"/>
                <a:cs typeface="Times New Roman" panose="02020603050405020304" pitchFamily="18" charset="0"/>
              </a:rPr>
              <a:t> a random sample from a population? (Can you really generalise your results outside your sample of countries)?</a:t>
            </a:r>
            <a:endParaRPr lang="en-GB" sz="240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GB" sz="2400"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u="sng" dirty="0" smtClean="0">
                <a:latin typeface="Times New Roman" panose="02020603050405020304" pitchFamily="18" charset="0"/>
                <a:cs typeface="Times New Roman" panose="02020603050405020304" pitchFamily="18" charset="0"/>
              </a:rPr>
              <a:t>Issue 2</a:t>
            </a:r>
            <a:r>
              <a:rPr lang="en-GB" dirty="0" smtClean="0">
                <a:latin typeface="Times New Roman" panose="02020603050405020304" pitchFamily="18" charset="0"/>
                <a:cs typeface="Times New Roman" panose="02020603050405020304" pitchFamily="18" charset="0"/>
              </a:rPr>
              <a:t>: Do you really have enough countries to produce reliable estimates at the country level?</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See Bryan and Jenkins (2013) for discussion</a:t>
            </a:r>
          </a:p>
          <a:p>
            <a:pPr algn="l"/>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Problems even when C ≈ 25. (More than many people use)</a:t>
            </a:r>
            <a:endParaRPr lang="en-GB"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GB" sz="2400"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u="sng" dirty="0" smtClean="0">
                <a:latin typeface="Times New Roman" panose="02020603050405020304" pitchFamily="18" charset="0"/>
                <a:cs typeface="Times New Roman" panose="02020603050405020304" pitchFamily="18" charset="0"/>
              </a:rPr>
              <a:t>Issue 3</a:t>
            </a:r>
            <a:r>
              <a:rPr lang="en-GB" dirty="0" smtClean="0">
                <a:latin typeface="Times New Roman" panose="02020603050405020304" pitchFamily="18" charset="0"/>
                <a:cs typeface="Times New Roman" panose="02020603050405020304" pitchFamily="18" charset="0"/>
              </a:rPr>
              <a:t>: It never feels very upfront regarding the sample size often of most interest</a:t>
            </a:r>
          </a:p>
          <a:p>
            <a:pPr marL="0" lvl="1" algn="l">
              <a:spcBef>
                <a:spcPts val="1000"/>
              </a:spcBef>
            </a:pPr>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Remember, often interested in country factors – so sample size is small!</a:t>
            </a:r>
          </a:p>
          <a:p>
            <a:pPr marL="0" lvl="1" algn="l">
              <a:spcBef>
                <a:spcPts val="1000"/>
              </a:spcBef>
            </a:pPr>
            <a:endParaRPr lang="en-GB"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u="sng" dirty="0" smtClean="0">
                <a:latin typeface="Times New Roman" panose="02020603050405020304" pitchFamily="18" charset="0"/>
                <a:cs typeface="Times New Roman" panose="02020603050405020304" pitchFamily="18" charset="0"/>
              </a:rPr>
              <a:t>Issue 4</a:t>
            </a:r>
            <a:r>
              <a:rPr lang="en-GB" dirty="0" smtClean="0">
                <a:latin typeface="Times New Roman" panose="02020603050405020304" pitchFamily="18" charset="0"/>
                <a:cs typeface="Times New Roman" panose="02020603050405020304" pitchFamily="18" charset="0"/>
              </a:rPr>
              <a:t>: It becomes very tempting to start over-fitting the data!</a:t>
            </a:r>
          </a:p>
          <a:p>
            <a:pPr lvl="1" algn="l"/>
            <a:r>
              <a:rPr lang="en-GB" sz="2400" dirty="0" smtClean="0">
                <a:latin typeface="Times New Roman" panose="02020603050405020304" pitchFamily="18" charset="0"/>
                <a:cs typeface="Times New Roman" panose="02020603050405020304" pitchFamily="18" charset="0"/>
              </a:rPr>
              <a:t>	- E.g. including lots of country-level factors (when sample size is so small!)</a:t>
            </a:r>
            <a:endParaRPr lang="en-GB" sz="2400" dirty="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3686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How to execute approach 2</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373487" y="573784"/>
                <a:ext cx="11384923" cy="6298442"/>
              </a:xfrm>
            </p:spPr>
            <p:txBody>
              <a:bodyPr>
                <a:normAutofit/>
              </a:bodyPr>
              <a:lstStyle/>
              <a:p>
                <a:pPr lvl="1" algn="l"/>
                <a:r>
                  <a:rPr lang="en-GB" sz="2400" b="1" dirty="0" smtClean="0">
                    <a:latin typeface="Times New Roman" panose="02020603050405020304" pitchFamily="18" charset="0"/>
                    <a:cs typeface="Times New Roman" panose="02020603050405020304" pitchFamily="18" charset="0"/>
                  </a:rPr>
                  <a:t>Example: Comparing SES gap in academic achievement across countries</a:t>
                </a:r>
              </a:p>
              <a:p>
                <a:pPr lvl="1" algn="l"/>
                <a:endParaRPr lang="en-GB" sz="2400" b="1"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Estimate model of interest separately within each country.</a:t>
                </a:r>
              </a:p>
              <a:p>
                <a:pPr lvl="1" algn="l"/>
                <a:endParaRPr lang="en-GB" sz="2400" dirty="0" smtClean="0">
                  <a:latin typeface="Times New Roman" panose="02020603050405020304" pitchFamily="18" charset="0"/>
                  <a:cs typeface="Times New Roman" panose="02020603050405020304" pitchFamily="18" charset="0"/>
                </a:endParaRPr>
              </a:p>
              <a:p>
                <a:pPr lvl="1"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cs typeface="Times New Roman" panose="02020603050405020304" pitchFamily="18" charset="0"/>
                        </a:rPr>
                        <m:t>𝑇</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𝛼</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𝛽</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𝑆𝐸𝑆</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𝜀</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𝐾</m:t>
                      </m:r>
                    </m:oMath>
                  </m:oMathPara>
                </a14:m>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Parameter of interest is </a:t>
                </a:r>
                <a14:m>
                  <m:oMath xmlns:m="http://schemas.openxmlformats.org/officeDocument/2006/math">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𝛽</m:t>
                    </m:r>
                  </m:oMath>
                </a14:m>
                <a:r>
                  <a:rPr lang="en-GB" sz="2400" dirty="0" smtClean="0">
                    <a:latin typeface="Times New Roman" panose="02020603050405020304" pitchFamily="18" charset="0"/>
                    <a:cs typeface="Times New Roman" panose="02020603050405020304" pitchFamily="18" charset="0"/>
                  </a:rPr>
                  <a:t> – the strength of the association between socio-economic status (SES) and children’s test scores.</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Respondent and replicate weights need to be applied to get correct estimates!</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Will result in a separate estimate of </a:t>
                </a:r>
                <a14:m>
                  <m:oMath xmlns:m="http://schemas.openxmlformats.org/officeDocument/2006/math">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𝛽</m:t>
                    </m:r>
                  </m:oMath>
                </a14:m>
                <a:r>
                  <a:rPr lang="en-GB" sz="2400" dirty="0" smtClean="0">
                    <a:latin typeface="Times New Roman" panose="02020603050405020304" pitchFamily="18" charset="0"/>
                    <a:cs typeface="Times New Roman" panose="02020603050405020304" pitchFamily="18" charset="0"/>
                  </a:rPr>
                  <a:t> and associated SE for each country. Can use these to construct confidence intervals.</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Will often see results graphed, along with 95% confidence interval as follows…..</a:t>
                </a:r>
                <a:endParaRPr lang="en-GB" sz="2400" dirty="0">
                  <a:latin typeface="Times New Roman" panose="02020603050405020304" pitchFamily="18" charset="0"/>
                  <a:cs typeface="Times New Roman" panose="02020603050405020304" pitchFamily="18" charset="0"/>
                </a:endParaRP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t="-1355"/>
                </a:stretch>
              </a:blipFill>
            </p:spPr>
            <p:txBody>
              <a:bodyPr/>
              <a:lstStyle/>
              <a:p>
                <a:r>
                  <a:rPr lang="en-GB">
                    <a:noFill/>
                  </a:rPr>
                  <a:t> </a:t>
                </a:r>
              </a:p>
            </p:txBody>
          </p:sp>
        </mc:Fallback>
      </mc:AlternateContent>
    </p:spTree>
    <p:extLst>
      <p:ext uri="{BB962C8B-B14F-4D97-AF65-F5344CB8AC3E}">
        <p14:creationId xmlns:p14="http://schemas.microsoft.com/office/powerpoint/2010/main" val="3789818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Hypothetical example of results</a:t>
            </a:r>
            <a:endParaRPr lang="en-GB" sz="4000" b="1" dirty="0">
              <a:latin typeface="Times New Roman" panose="02020603050405020304" pitchFamily="18" charset="0"/>
              <a:cs typeface="Times New Roman" panose="02020603050405020304" pitchFamily="18" charset="0"/>
            </a:endParaRPr>
          </a:p>
        </p:txBody>
      </p:sp>
      <p:graphicFrame>
        <p:nvGraphicFramePr>
          <p:cNvPr id="4" name="Chart 3"/>
          <p:cNvGraphicFramePr>
            <a:graphicFrameLocks/>
          </p:cNvGraphicFramePr>
          <p:nvPr>
            <p:extLst>
              <p:ext uri="{D42A27DB-BD31-4B8C-83A1-F6EECF244321}">
                <p14:modId xmlns:p14="http://schemas.microsoft.com/office/powerpoint/2010/main" val="475806653"/>
              </p:ext>
            </p:extLst>
          </p:nvPr>
        </p:nvGraphicFramePr>
        <p:xfrm>
          <a:off x="528033" y="573783"/>
          <a:ext cx="6527860" cy="564959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8011236" y="696036"/>
            <a:ext cx="3747174" cy="646331"/>
          </a:xfrm>
          <a:prstGeom prst="rect">
            <a:avLst/>
          </a:prstGeom>
          <a:noFill/>
        </p:spPr>
        <p:txBody>
          <a:bodyPr wrap="square" rtlCol="0">
            <a:spAutoFit/>
          </a:bodyPr>
          <a:lstStyle/>
          <a:p>
            <a:r>
              <a:rPr lang="en-GB" dirty="0" smtClean="0"/>
              <a:t>Bar = Estimated association between SES in pupil achievement</a:t>
            </a:r>
            <a:endParaRPr lang="en-GB" dirty="0"/>
          </a:p>
        </p:txBody>
      </p:sp>
      <p:cxnSp>
        <p:nvCxnSpPr>
          <p:cNvPr id="7" name="Straight Arrow Connector 6"/>
          <p:cNvCxnSpPr>
            <a:stCxn id="5" idx="1"/>
          </p:cNvCxnSpPr>
          <p:nvPr/>
        </p:nvCxnSpPr>
        <p:spPr>
          <a:xfrm flipH="1">
            <a:off x="5813946" y="1019202"/>
            <a:ext cx="2197290" cy="999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011236" y="1794898"/>
            <a:ext cx="3747174" cy="646331"/>
          </a:xfrm>
          <a:prstGeom prst="rect">
            <a:avLst/>
          </a:prstGeom>
          <a:noFill/>
        </p:spPr>
        <p:txBody>
          <a:bodyPr wrap="square" rtlCol="0">
            <a:spAutoFit/>
          </a:bodyPr>
          <a:lstStyle/>
          <a:p>
            <a:r>
              <a:rPr lang="en-GB" dirty="0" smtClean="0"/>
              <a:t>Line = Estimated 95% confidence interval</a:t>
            </a:r>
            <a:endParaRPr lang="en-GB" dirty="0"/>
          </a:p>
        </p:txBody>
      </p:sp>
      <p:cxnSp>
        <p:nvCxnSpPr>
          <p:cNvPr id="10" name="Straight Arrow Connector 9"/>
          <p:cNvCxnSpPr>
            <a:stCxn id="9" idx="1"/>
          </p:cNvCxnSpPr>
          <p:nvPr/>
        </p:nvCxnSpPr>
        <p:spPr>
          <a:xfrm flipH="1" flipV="1">
            <a:off x="6591869" y="1571647"/>
            <a:ext cx="1419367" cy="5464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011236" y="2924222"/>
            <a:ext cx="3747174" cy="3416320"/>
          </a:xfrm>
          <a:prstGeom prst="rect">
            <a:avLst/>
          </a:prstGeom>
          <a:noFill/>
        </p:spPr>
        <p:txBody>
          <a:bodyPr wrap="square" rtlCol="0">
            <a:spAutoFit/>
          </a:bodyPr>
          <a:lstStyle/>
          <a:p>
            <a:pPr algn="ctr"/>
            <a:r>
              <a:rPr lang="en-GB" b="1" u="sng" dirty="0" smtClean="0"/>
              <a:t>Question</a:t>
            </a:r>
            <a:endParaRPr lang="en-GB" b="1" u="sng" dirty="0"/>
          </a:p>
          <a:p>
            <a:r>
              <a:rPr lang="en-GB" dirty="0" smtClean="0"/>
              <a:t>Can we tell from this graph which countries are significantly different from one another at the 5 percent level?</a:t>
            </a:r>
          </a:p>
          <a:p>
            <a:endParaRPr lang="en-GB" dirty="0"/>
          </a:p>
          <a:p>
            <a:pPr algn="ctr"/>
            <a:r>
              <a:rPr lang="en-GB" dirty="0" smtClean="0"/>
              <a:t>Is </a:t>
            </a:r>
            <a:r>
              <a:rPr lang="en-GB" u="sng" dirty="0" smtClean="0"/>
              <a:t>Country A </a:t>
            </a:r>
            <a:r>
              <a:rPr lang="en-GB" dirty="0" smtClean="0"/>
              <a:t>sig diff to </a:t>
            </a:r>
            <a:r>
              <a:rPr lang="en-GB" u="sng" dirty="0" smtClean="0"/>
              <a:t>Country B</a:t>
            </a:r>
            <a:r>
              <a:rPr lang="en-GB" dirty="0" smtClean="0"/>
              <a:t>?</a:t>
            </a:r>
          </a:p>
          <a:p>
            <a:pPr algn="ctr"/>
            <a:endParaRPr lang="en-GB" dirty="0" smtClean="0"/>
          </a:p>
          <a:p>
            <a:pPr algn="ctr"/>
            <a:r>
              <a:rPr lang="en-GB" dirty="0" smtClean="0"/>
              <a:t>Is </a:t>
            </a:r>
            <a:r>
              <a:rPr lang="en-GB" u="sng" dirty="0" smtClean="0"/>
              <a:t>Country A </a:t>
            </a:r>
            <a:r>
              <a:rPr lang="en-GB" dirty="0" smtClean="0"/>
              <a:t>sig diff to </a:t>
            </a:r>
            <a:r>
              <a:rPr lang="en-GB" u="sng" dirty="0" smtClean="0"/>
              <a:t>Country C</a:t>
            </a:r>
            <a:r>
              <a:rPr lang="en-GB" dirty="0" smtClean="0"/>
              <a:t>?</a:t>
            </a:r>
            <a:endParaRPr lang="en-GB" dirty="0"/>
          </a:p>
          <a:p>
            <a:pPr algn="ctr"/>
            <a:endParaRPr lang="en-GB" dirty="0"/>
          </a:p>
          <a:p>
            <a:pPr algn="ctr"/>
            <a:r>
              <a:rPr lang="en-GB" dirty="0" smtClean="0"/>
              <a:t>Is </a:t>
            </a:r>
            <a:r>
              <a:rPr lang="en-GB" u="sng" dirty="0" smtClean="0"/>
              <a:t>Country B </a:t>
            </a:r>
            <a:r>
              <a:rPr lang="en-GB" dirty="0" smtClean="0"/>
              <a:t>sig diff </a:t>
            </a:r>
            <a:r>
              <a:rPr lang="en-GB" u="sng" dirty="0" smtClean="0"/>
              <a:t>to Country C</a:t>
            </a:r>
            <a:r>
              <a:rPr lang="en-GB" dirty="0" smtClean="0"/>
              <a:t>?</a:t>
            </a:r>
          </a:p>
          <a:p>
            <a:pPr algn="ctr"/>
            <a:endParaRPr lang="en-GB" dirty="0"/>
          </a:p>
        </p:txBody>
      </p:sp>
    </p:spTree>
    <p:extLst>
      <p:ext uri="{BB962C8B-B14F-4D97-AF65-F5344CB8AC3E}">
        <p14:creationId xmlns:p14="http://schemas.microsoft.com/office/powerpoint/2010/main" val="671139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Answer…..</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r>
              <a:rPr lang="en-GB" sz="2400" b="1" u="sng" dirty="0" smtClean="0">
                <a:latin typeface="Times New Roman" panose="02020603050405020304" pitchFamily="18" charset="0"/>
                <a:cs typeface="Times New Roman" panose="02020603050405020304" pitchFamily="18" charset="0"/>
              </a:rPr>
              <a:t>Country A versus Country B </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CI for country A </a:t>
            </a:r>
            <a:r>
              <a:rPr lang="en-GB" sz="2400" u="sng" dirty="0" smtClean="0">
                <a:solidFill>
                  <a:srgbClr val="FF0000"/>
                </a:solidFill>
                <a:latin typeface="Times New Roman" panose="02020603050405020304" pitchFamily="18" charset="0"/>
                <a:cs typeface="Times New Roman" panose="02020603050405020304" pitchFamily="18" charset="0"/>
              </a:rPr>
              <a:t>overlaps</a:t>
            </a:r>
            <a:r>
              <a:rPr lang="en-GB" sz="2400" dirty="0" smtClean="0">
                <a:latin typeface="Times New Roman" panose="02020603050405020304" pitchFamily="18" charset="0"/>
                <a:cs typeface="Times New Roman" panose="02020603050405020304" pitchFamily="18" charset="0"/>
              </a:rPr>
              <a:t> with the </a:t>
            </a:r>
            <a:r>
              <a:rPr lang="en-GB" sz="2400" u="sng" dirty="0" smtClean="0">
                <a:latin typeface="Times New Roman" panose="02020603050405020304" pitchFamily="18" charset="0"/>
                <a:cs typeface="Times New Roman" panose="02020603050405020304" pitchFamily="18" charset="0"/>
              </a:rPr>
              <a:t>point estimate</a:t>
            </a:r>
            <a:r>
              <a:rPr lang="en-GB" sz="2400" dirty="0" smtClean="0">
                <a:latin typeface="Times New Roman" panose="02020603050405020304" pitchFamily="18" charset="0"/>
                <a:cs typeface="Times New Roman" panose="02020603050405020304" pitchFamily="18" charset="0"/>
              </a:rPr>
              <a:t> for country B.</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Can therefore be sure that one </a:t>
            </a:r>
            <a:r>
              <a:rPr lang="en-GB" sz="2400" u="sng" dirty="0" smtClean="0">
                <a:latin typeface="Times New Roman" panose="02020603050405020304" pitchFamily="18" charset="0"/>
                <a:cs typeface="Times New Roman" panose="02020603050405020304" pitchFamily="18" charset="0"/>
              </a:rPr>
              <a:t>can not </a:t>
            </a:r>
            <a:r>
              <a:rPr lang="en-GB" sz="2400" dirty="0" smtClean="0">
                <a:latin typeface="Times New Roman" panose="02020603050405020304" pitchFamily="18" charset="0"/>
                <a:cs typeface="Times New Roman" panose="02020603050405020304" pitchFamily="18" charset="0"/>
              </a:rPr>
              <a:t>reject null hypothesis of </a:t>
            </a:r>
            <a:r>
              <a:rPr lang="en-GB" sz="2400" u="sng" dirty="0" smtClean="0">
                <a:latin typeface="Times New Roman" panose="02020603050405020304" pitchFamily="18" charset="0"/>
                <a:cs typeface="Times New Roman" panose="02020603050405020304" pitchFamily="18" charset="0"/>
              </a:rPr>
              <a:t>no difference </a:t>
            </a:r>
            <a:r>
              <a:rPr lang="en-GB" sz="2400" dirty="0" smtClean="0">
                <a:latin typeface="Times New Roman" panose="02020603050405020304" pitchFamily="18" charset="0"/>
                <a:cs typeface="Times New Roman" panose="02020603050405020304" pitchFamily="18" charset="0"/>
              </a:rPr>
              <a:t>between country A and country B at the five percent level.</a:t>
            </a:r>
            <a:endParaRPr lang="en-GB" sz="2400" dirty="0">
              <a:latin typeface="Times New Roman" panose="02020603050405020304" pitchFamily="18" charset="0"/>
              <a:cs typeface="Times New Roman" panose="02020603050405020304" pitchFamily="18" charset="0"/>
            </a:endParaRPr>
          </a:p>
          <a:p>
            <a:pPr lvl="1" algn="l"/>
            <a:endParaRPr lang="en-GB" sz="2400" b="1" u="sng" dirty="0" smtClean="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Country A versus Country C </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CI for country A </a:t>
            </a:r>
            <a:r>
              <a:rPr lang="en-GB" sz="2400" u="sng" dirty="0" smtClean="0">
                <a:latin typeface="Times New Roman" panose="02020603050405020304" pitchFamily="18" charset="0"/>
                <a:cs typeface="Times New Roman" panose="02020603050405020304" pitchFamily="18" charset="0"/>
              </a:rPr>
              <a:t>does not</a:t>
            </a:r>
            <a:r>
              <a:rPr lang="en-GB" sz="2400" dirty="0" smtClean="0">
                <a:latin typeface="Times New Roman" panose="02020603050405020304" pitchFamily="18" charset="0"/>
                <a:cs typeface="Times New Roman" panose="02020603050405020304" pitchFamily="18" charset="0"/>
              </a:rPr>
              <a:t> overlap with the CI for country C.</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Can therefore be certain that one </a:t>
            </a:r>
            <a:r>
              <a:rPr lang="en-GB" sz="2400" u="sng" dirty="0" smtClean="0">
                <a:latin typeface="Times New Roman" panose="02020603050405020304" pitchFamily="18" charset="0"/>
                <a:cs typeface="Times New Roman" panose="02020603050405020304" pitchFamily="18" charset="0"/>
              </a:rPr>
              <a:t>can</a:t>
            </a:r>
            <a:r>
              <a:rPr lang="en-GB" sz="2400" dirty="0" smtClean="0">
                <a:latin typeface="Times New Roman" panose="02020603050405020304" pitchFamily="18" charset="0"/>
                <a:cs typeface="Times New Roman" panose="02020603050405020304" pitchFamily="18" charset="0"/>
              </a:rPr>
              <a:t> reject null hypothesis of no difference between country A and country C at the five percent level.</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Country B versus Country C</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CI for country B </a:t>
            </a:r>
            <a:r>
              <a:rPr lang="en-GB" sz="2400" u="sng" dirty="0" smtClean="0">
                <a:latin typeface="Times New Roman" panose="02020603050405020304" pitchFamily="18" charset="0"/>
                <a:cs typeface="Times New Roman" panose="02020603050405020304" pitchFamily="18" charset="0"/>
              </a:rPr>
              <a:t>overlaps</a:t>
            </a:r>
            <a:r>
              <a:rPr lang="en-GB" sz="2400" dirty="0" smtClean="0">
                <a:latin typeface="Times New Roman" panose="02020603050405020304" pitchFamily="18" charset="0"/>
                <a:cs typeface="Times New Roman" panose="02020603050405020304" pitchFamily="18" charset="0"/>
              </a:rPr>
              <a:t> with CI for country C…..</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….BUT neither CI overlaps the other country’s point estimate</a:t>
            </a:r>
          </a:p>
          <a:p>
            <a:pPr marL="800100" lvl="1" indent="-342900" algn="l">
              <a:buFont typeface="Arial" panose="020B0604020202020204" pitchFamily="34" charset="0"/>
              <a:buChar char="•"/>
            </a:pPr>
            <a:r>
              <a:rPr lang="en-GB" sz="2400" i="1" dirty="0" smtClean="0">
                <a:latin typeface="Times New Roman" panose="02020603050405020304" pitchFamily="18" charset="0"/>
                <a:cs typeface="Times New Roman" panose="02020603050405020304" pitchFamily="18" charset="0"/>
              </a:rPr>
              <a:t>We can not tell whether difference between country B and country C is statistically significant at the five percent level </a:t>
            </a:r>
            <a:r>
              <a:rPr lang="en-GB" sz="2400" i="1" u="sng" dirty="0" smtClean="0">
                <a:latin typeface="Times New Roman" panose="02020603050405020304" pitchFamily="18" charset="0"/>
                <a:cs typeface="Times New Roman" panose="02020603050405020304" pitchFamily="18" charset="0"/>
              </a:rPr>
              <a:t>from this graph</a:t>
            </a:r>
            <a:r>
              <a:rPr lang="en-GB" sz="2400" i="1" dirty="0" smtClean="0">
                <a:latin typeface="Times New Roman" panose="02020603050405020304" pitchFamily="18" charset="0"/>
                <a:cs typeface="Times New Roman" panose="02020603050405020304" pitchFamily="18" charset="0"/>
              </a:rPr>
              <a:t>.</a:t>
            </a:r>
            <a:endParaRPr lang="en-GB"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5040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Two-sample t-test</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373487" y="573784"/>
                <a:ext cx="11384923" cy="6298442"/>
              </a:xfrm>
            </p:spPr>
            <p:txBody>
              <a:bodyPr>
                <a:normAutofit/>
              </a:bodyPr>
              <a:lstStyle/>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In the situation of country B versus country C, a </a:t>
                </a:r>
                <a:r>
                  <a:rPr lang="en-GB" sz="2400" u="sng" dirty="0" smtClean="0">
                    <a:latin typeface="Times New Roman" panose="02020603050405020304" pitchFamily="18" charset="0"/>
                    <a:cs typeface="Times New Roman" panose="02020603050405020304" pitchFamily="18" charset="0"/>
                  </a:rPr>
                  <a:t>formal test </a:t>
                </a:r>
                <a:r>
                  <a:rPr lang="en-GB" sz="2400" dirty="0" smtClean="0">
                    <a:latin typeface="Times New Roman" panose="02020603050405020304" pitchFamily="18" charset="0"/>
                    <a:cs typeface="Times New Roman" panose="02020603050405020304" pitchFamily="18" charset="0"/>
                  </a:rPr>
                  <a:t>for statistical significance is required.</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This is the ‘two-sample t-test’ defined as:</a:t>
                </a:r>
              </a:p>
              <a:p>
                <a:pPr lvl="1" algn="l"/>
                <a:endParaRPr lang="en-GB" sz="2400" dirty="0">
                  <a:latin typeface="Times New Roman" panose="02020603050405020304" pitchFamily="18" charset="0"/>
                  <a:cs typeface="Times New Roman" panose="02020603050405020304" pitchFamily="18" charset="0"/>
                </a:endParaRPr>
              </a:p>
              <a:p>
                <a:pPr lvl="1"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cs typeface="Times New Roman" panose="02020603050405020304" pitchFamily="18" charset="0"/>
                        </a:rPr>
                        <m:t>𝑇</m:t>
                      </m:r>
                      <m:r>
                        <a:rPr lang="en-GB" sz="2400" b="0" i="1" smtClean="0">
                          <a:latin typeface="Cambria Math" panose="02040503050406030204" pitchFamily="18" charset="0"/>
                          <a:cs typeface="Times New Roman" panose="02020603050405020304" pitchFamily="18" charset="0"/>
                        </a:rPr>
                        <m:t>−</m:t>
                      </m:r>
                      <m:r>
                        <a:rPr lang="en-GB" sz="2400" b="0" i="1" smtClean="0">
                          <a:latin typeface="Cambria Math" panose="02040503050406030204" pitchFamily="18" charset="0"/>
                          <a:cs typeface="Times New Roman" panose="02020603050405020304" pitchFamily="18" charset="0"/>
                        </a:rPr>
                        <m:t>𝑆𝑡𝑎𝑡</m:t>
                      </m:r>
                      <m:r>
                        <a:rPr lang="en-GB" sz="2400" b="0" i="1" smtClean="0">
                          <a:latin typeface="Cambria Math" panose="02040503050406030204" pitchFamily="18" charset="0"/>
                          <a:cs typeface="Times New Roman" panose="02020603050405020304" pitchFamily="18" charset="0"/>
                        </a:rPr>
                        <m:t>= </m:t>
                      </m:r>
                      <m:f>
                        <m:fPr>
                          <m:ctrlPr>
                            <a:rPr lang="en-GB" sz="2400" i="1" smtClean="0">
                              <a:latin typeface="Cambria Math" panose="02040503050406030204" pitchFamily="18" charset="0"/>
                              <a:cs typeface="Times New Roman" panose="02020603050405020304" pitchFamily="18" charset="0"/>
                            </a:rPr>
                          </m:ctrlPr>
                        </m:fPr>
                        <m:num>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𝑏</m:t>
                              </m:r>
                            </m:sub>
                          </m:sSub>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𝑐</m:t>
                              </m:r>
                            </m:sub>
                          </m:sSub>
                        </m:num>
                        <m:den>
                          <m:rad>
                            <m:radPr>
                              <m:degHide m:val="on"/>
                              <m:ctrlPr>
                                <a:rPr lang="en-GB" sz="2400" i="1" smtClean="0">
                                  <a:latin typeface="Cambria Math" panose="02040503050406030204" pitchFamily="18" charset="0"/>
                                  <a:cs typeface="Times New Roman" panose="02020603050405020304" pitchFamily="18" charset="0"/>
                                </a:rPr>
                              </m:ctrlPr>
                            </m:radPr>
                            <m:deg/>
                            <m:e>
                              <m:sSubSup>
                                <m:sSubSupPr>
                                  <m:ctrlPr>
                                    <a:rPr lang="en-GB" sz="2400" i="1" smtClean="0">
                                      <a:latin typeface="Cambria Math" panose="02040503050406030204" pitchFamily="18" charset="0"/>
                                      <a:cs typeface="Times New Roman" panose="02020603050405020304" pitchFamily="18" charset="0"/>
                                    </a:rPr>
                                  </m:ctrlPr>
                                </m:sSubSupPr>
                                <m:e>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𝑆𝐸</m:t>
                                  </m:r>
                                </m:e>
                                <m:sub>
                                  <m:r>
                                    <a:rPr lang="en-GB" sz="2400" b="0" i="1" smtClean="0">
                                      <a:latin typeface="Cambria Math" panose="02040503050406030204" pitchFamily="18" charset="0"/>
                                      <a:cs typeface="Times New Roman" panose="02020603050405020304" pitchFamily="18" charset="0"/>
                                    </a:rPr>
                                    <m:t>𝑏</m:t>
                                  </m:r>
                                </m:sub>
                                <m:sup>
                                  <m:r>
                                    <a:rPr lang="en-GB" sz="2400" b="0" i="1" smtClean="0">
                                      <a:latin typeface="Cambria Math" panose="02040503050406030204" pitchFamily="18" charset="0"/>
                                      <a:cs typeface="Times New Roman" panose="02020603050405020304" pitchFamily="18" charset="0"/>
                                    </a:rPr>
                                    <m:t>2</m:t>
                                  </m:r>
                                </m:sup>
                              </m:sSubSup>
                              <m:r>
                                <a:rPr lang="en-GB" sz="2400" b="0" i="1" smtClean="0">
                                  <a:latin typeface="Cambria Math" panose="02040503050406030204" pitchFamily="18" charset="0"/>
                                  <a:cs typeface="Times New Roman" panose="02020603050405020304" pitchFamily="18" charset="0"/>
                                </a:rPr>
                                <m:t>+</m:t>
                              </m:r>
                              <m:sSubSup>
                                <m:sSubSupPr>
                                  <m:ctrlPr>
                                    <a:rPr lang="en-GB" sz="2400" i="1" smtClean="0">
                                      <a:latin typeface="Cambria Math" panose="02040503050406030204" pitchFamily="18" charset="0"/>
                                      <a:cs typeface="Times New Roman" panose="02020603050405020304" pitchFamily="18" charset="0"/>
                                    </a:rPr>
                                  </m:ctrlPr>
                                </m:sSubSupPr>
                                <m:e>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𝑆𝐸</m:t>
                                  </m:r>
                                </m:e>
                                <m:sub>
                                  <m:r>
                                    <a:rPr lang="en-GB" sz="2400" b="0" i="1" smtClean="0">
                                      <a:latin typeface="Cambria Math" panose="02040503050406030204" pitchFamily="18" charset="0"/>
                                      <a:cs typeface="Times New Roman" panose="02020603050405020304" pitchFamily="18" charset="0"/>
                                    </a:rPr>
                                    <m:t>𝑐</m:t>
                                  </m:r>
                                </m:sub>
                                <m:sup>
                                  <m:r>
                                    <a:rPr lang="en-GB" sz="2400" b="0" i="1" smtClean="0">
                                      <a:latin typeface="Cambria Math" panose="02040503050406030204" pitchFamily="18" charset="0"/>
                                      <a:cs typeface="Times New Roman" panose="02020603050405020304" pitchFamily="18" charset="0"/>
                                    </a:rPr>
                                    <m:t>2</m:t>
                                  </m:r>
                                </m:sup>
                              </m:sSubSup>
                              <m:r>
                                <a:rPr lang="en-GB" sz="2400" b="0" i="1" smtClean="0">
                                  <a:latin typeface="Cambria Math" panose="02040503050406030204" pitchFamily="18" charset="0"/>
                                  <a:cs typeface="Times New Roman" panose="02020603050405020304" pitchFamily="18" charset="0"/>
                                </a:rPr>
                                <m:t>−2.</m:t>
                              </m:r>
                              <m:r>
                                <a:rPr lang="en-GB" sz="2400" b="0" i="1" smtClean="0">
                                  <a:latin typeface="Cambria Math" panose="02040503050406030204" pitchFamily="18" charset="0"/>
                                  <a:cs typeface="Times New Roman" panose="02020603050405020304" pitchFamily="18" charset="0"/>
                                </a:rPr>
                                <m:t>𝑐𝑜𝑣</m:t>
                              </m:r>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𝑏</m:t>
                                  </m:r>
                                </m:sub>
                              </m:sSub>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𝑐</m:t>
                                  </m:r>
                                </m:sub>
                              </m:sSub>
                              <m:r>
                                <a:rPr lang="en-GB" sz="2400" b="0" i="1" smtClean="0">
                                  <a:latin typeface="Cambria Math" panose="02040503050406030204" pitchFamily="18" charset="0"/>
                                  <a:cs typeface="Times New Roman" panose="02020603050405020304" pitchFamily="18" charset="0"/>
                                </a:rPr>
                                <m:t>)</m:t>
                              </m:r>
                            </m:e>
                          </m:rad>
                        </m:den>
                      </m:f>
                    </m:oMath>
                  </m:oMathPara>
                </a14:m>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Where:</a:t>
                </a:r>
              </a:p>
              <a:p>
                <a:pPr lvl="1" algn="l"/>
                <a14:m>
                  <m:oMath xmlns:m="http://schemas.openxmlformats.org/officeDocument/2006/math">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𝑘</m:t>
                        </m:r>
                      </m:sub>
                    </m:sSub>
                  </m:oMath>
                </a14:m>
                <a:r>
                  <a:rPr lang="en-GB" sz="2400" dirty="0" smtClean="0">
                    <a:latin typeface="Times New Roman" panose="02020603050405020304" pitchFamily="18" charset="0"/>
                    <a:cs typeface="Times New Roman" panose="02020603050405020304" pitchFamily="18" charset="0"/>
                  </a:rPr>
                  <a:t> = Estimated socio-economic gap in country k</a:t>
                </a:r>
              </a:p>
              <a:p>
                <a:pPr lvl="1" algn="l"/>
                <a14:m>
                  <m:oMath xmlns:m="http://schemas.openxmlformats.org/officeDocument/2006/math">
                    <m:sSub>
                      <m:sSubPr>
                        <m:ctrlPr>
                          <a:rPr lang="en-GB" sz="2400" i="1" smtClean="0">
                            <a:latin typeface="Cambria Math" panose="02040503050406030204" pitchFamily="18" charset="0"/>
                            <a:cs typeface="Times New Roman" panose="02020603050405020304" pitchFamily="18" charset="0"/>
                          </a:rPr>
                        </m:ctrlPr>
                      </m:sSubPr>
                      <m:e>
                        <m:r>
                          <a:rPr lang="en-GB" sz="2400" b="0" i="1" smtClean="0">
                            <a:latin typeface="Cambria Math" panose="02040503050406030204" pitchFamily="18" charset="0"/>
                            <a:cs typeface="Times New Roman" panose="02020603050405020304" pitchFamily="18" charset="0"/>
                          </a:rPr>
                          <m:t>𝑆𝐸</m:t>
                        </m:r>
                      </m:e>
                      <m:sub>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𝑘</m:t>
                        </m:r>
                      </m:sub>
                    </m:sSub>
                  </m:oMath>
                </a14:m>
                <a:r>
                  <a:rPr lang="en-GB" sz="2400" dirty="0" smtClean="0">
                    <a:latin typeface="Times New Roman" panose="02020603050405020304" pitchFamily="18" charset="0"/>
                    <a:cs typeface="Times New Roman" panose="02020603050405020304" pitchFamily="18" charset="0"/>
                  </a:rPr>
                  <a:t> = Standard error of estimate in country k</a:t>
                </a:r>
              </a:p>
              <a:p>
                <a:pPr lvl="1" algn="l"/>
                <a14:m>
                  <m:oMath xmlns:m="http://schemas.openxmlformats.org/officeDocument/2006/math">
                    <m:r>
                      <a:rPr lang="en-GB" sz="2400" b="0" i="1" smtClean="0">
                        <a:latin typeface="Cambria Math" panose="02040503050406030204" pitchFamily="18" charset="0"/>
                        <a:cs typeface="Times New Roman" panose="02020603050405020304" pitchFamily="18" charset="0"/>
                      </a:rPr>
                      <m:t>2.</m:t>
                    </m:r>
                    <m:r>
                      <a:rPr lang="en-GB" sz="2400" b="0" i="1" smtClean="0">
                        <a:latin typeface="Cambria Math" panose="02040503050406030204" pitchFamily="18" charset="0"/>
                        <a:cs typeface="Times New Roman" panose="02020603050405020304" pitchFamily="18" charset="0"/>
                      </a:rPr>
                      <m:t>𝑐𝑜𝑣</m:t>
                    </m:r>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𝑗</m:t>
                        </m:r>
                      </m:sub>
                    </m:sSub>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𝑘</m:t>
                        </m:r>
                      </m:sub>
                    </m:sSub>
                    <m:r>
                      <a:rPr lang="en-GB" sz="2400" b="0" i="1" smtClean="0">
                        <a:latin typeface="Cambria Math" panose="02040503050406030204" pitchFamily="18" charset="0"/>
                        <a:cs typeface="Times New Roman" panose="02020603050405020304" pitchFamily="18" charset="0"/>
                      </a:rPr>
                      <m:t>)</m:t>
                    </m:r>
                  </m:oMath>
                </a14:m>
                <a:r>
                  <a:rPr lang="en-GB" sz="2400" dirty="0" smtClean="0">
                    <a:latin typeface="Times New Roman" panose="02020603050405020304" pitchFamily="18" charset="0"/>
                    <a:cs typeface="Times New Roman" panose="02020603050405020304" pitchFamily="18" charset="0"/>
                  </a:rPr>
                  <a:t> = The covariance between estimates for countries j and k</a:t>
                </a:r>
                <a:endParaRPr lang="en-GB" sz="2400" dirty="0">
                  <a:latin typeface="Times New Roman" panose="02020603050405020304" pitchFamily="18" charset="0"/>
                  <a:cs typeface="Times New Roman" panose="02020603050405020304" pitchFamily="18" charset="0"/>
                </a:endParaRP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r="-1445"/>
                </a:stretch>
              </a:blipFill>
            </p:spPr>
            <p:txBody>
              <a:bodyPr/>
              <a:lstStyle/>
              <a:p>
                <a:r>
                  <a:rPr lang="en-GB">
                    <a:noFill/>
                  </a:rPr>
                  <a:t> </a:t>
                </a:r>
              </a:p>
            </p:txBody>
          </p:sp>
        </mc:Fallback>
      </mc:AlternateContent>
    </p:spTree>
    <p:extLst>
      <p:ext uri="{BB962C8B-B14F-4D97-AF65-F5344CB8AC3E}">
        <p14:creationId xmlns:p14="http://schemas.microsoft.com/office/powerpoint/2010/main" val="908748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Two-sample t-test</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373487" y="573784"/>
                <a:ext cx="11384923" cy="6298442"/>
              </a:xfrm>
            </p:spPr>
            <p:txBody>
              <a:bodyPr>
                <a:normAutofit lnSpcReduction="10000"/>
              </a:bodyPr>
              <a:lstStyle/>
              <a:p>
                <a:pPr lvl="1" algn="l"/>
                <a:r>
                  <a:rPr lang="en-GB" sz="2400" dirty="0" smtClean="0">
                    <a:latin typeface="Times New Roman" panose="02020603050405020304" pitchFamily="18" charset="0"/>
                    <a:cs typeface="Times New Roman" panose="02020603050405020304" pitchFamily="18" charset="0"/>
                  </a:rPr>
                  <a:t>Note, however, that samples are usually drawn independently across countries…</a:t>
                </a:r>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This means we can reasonably assume that </a:t>
                </a:r>
                <a14:m>
                  <m:oMath xmlns:m="http://schemas.openxmlformats.org/officeDocument/2006/math">
                    <m:r>
                      <a:rPr lang="en-GB" sz="2400" b="0" i="1" smtClean="0">
                        <a:latin typeface="Cambria Math" panose="02040503050406030204" pitchFamily="18" charset="0"/>
                        <a:cs typeface="Times New Roman" panose="02020603050405020304" pitchFamily="18" charset="0"/>
                      </a:rPr>
                      <m:t>2.</m:t>
                    </m:r>
                    <m:r>
                      <a:rPr lang="en-GB" sz="2400" b="0" i="1" smtClean="0">
                        <a:latin typeface="Cambria Math" panose="02040503050406030204" pitchFamily="18" charset="0"/>
                        <a:cs typeface="Times New Roman" panose="02020603050405020304" pitchFamily="18" charset="0"/>
                      </a:rPr>
                      <m:t>𝑐𝑜𝑣</m:t>
                    </m:r>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𝑗</m:t>
                        </m:r>
                      </m:sub>
                    </m:sSub>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𝑘</m:t>
                        </m:r>
                      </m:sub>
                    </m:sSub>
                    <m:r>
                      <a:rPr lang="en-GB" sz="2400" b="0" i="1" smtClean="0">
                        <a:latin typeface="Cambria Math" panose="02040503050406030204" pitchFamily="18" charset="0"/>
                        <a:cs typeface="Times New Roman" panose="02020603050405020304" pitchFamily="18" charset="0"/>
                      </a:rPr>
                      <m:t>)</m:t>
                    </m:r>
                  </m:oMath>
                </a14:m>
                <a:r>
                  <a:rPr lang="en-GB" sz="2400" dirty="0" smtClean="0">
                    <a:latin typeface="Times New Roman" panose="02020603050405020304" pitchFamily="18" charset="0"/>
                    <a:cs typeface="Times New Roman" panose="02020603050405020304" pitchFamily="18" charset="0"/>
                  </a:rPr>
                  <a:t> = 0.</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Thus, when comparing estimates across countries, the formula reduces to:</a:t>
                </a:r>
                <a:endParaRPr lang="en-GB" sz="2400" dirty="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cs typeface="Times New Roman" panose="02020603050405020304" pitchFamily="18" charset="0"/>
                        </a:rPr>
                        <m:t>𝑇</m:t>
                      </m:r>
                      <m:r>
                        <a:rPr lang="en-GB" sz="2400" b="0" i="1" smtClean="0">
                          <a:latin typeface="Cambria Math" panose="02040503050406030204" pitchFamily="18" charset="0"/>
                          <a:cs typeface="Times New Roman" panose="02020603050405020304" pitchFamily="18" charset="0"/>
                        </a:rPr>
                        <m:t>−</m:t>
                      </m:r>
                      <m:r>
                        <a:rPr lang="en-GB" sz="2400" b="0" i="1" smtClean="0">
                          <a:latin typeface="Cambria Math" panose="02040503050406030204" pitchFamily="18" charset="0"/>
                          <a:cs typeface="Times New Roman" panose="02020603050405020304" pitchFamily="18" charset="0"/>
                        </a:rPr>
                        <m:t>𝑆𝑡𝑎𝑡</m:t>
                      </m:r>
                      <m:r>
                        <a:rPr lang="en-GB" sz="2400" b="0" i="1" smtClean="0">
                          <a:latin typeface="Cambria Math" panose="02040503050406030204" pitchFamily="18" charset="0"/>
                          <a:cs typeface="Times New Roman" panose="02020603050405020304" pitchFamily="18" charset="0"/>
                        </a:rPr>
                        <m:t>= </m:t>
                      </m:r>
                      <m:f>
                        <m:fPr>
                          <m:ctrlPr>
                            <a:rPr lang="en-GB" sz="2400" i="1" smtClean="0">
                              <a:latin typeface="Cambria Math" panose="02040503050406030204" pitchFamily="18" charset="0"/>
                              <a:cs typeface="Times New Roman" panose="02020603050405020304" pitchFamily="18" charset="0"/>
                            </a:rPr>
                          </m:ctrlPr>
                        </m:fPr>
                        <m:num>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𝑏</m:t>
                              </m:r>
                            </m:sub>
                          </m:sSub>
                          <m:r>
                            <a:rPr lang="en-GB" sz="2400" b="0" i="1" smtClean="0">
                              <a:latin typeface="Cambria Math" panose="02040503050406030204" pitchFamily="18" charset="0"/>
                              <a:cs typeface="Times New Roman" panose="02020603050405020304" pitchFamily="18" charset="0"/>
                            </a:rPr>
                            <m:t>−</m:t>
                          </m:r>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𝛽</m:t>
                              </m:r>
                            </m:e>
                            <m:sub>
                              <m:r>
                                <a:rPr lang="en-GB" sz="2400" b="0" i="1" smtClean="0">
                                  <a:latin typeface="Cambria Math" panose="02040503050406030204" pitchFamily="18" charset="0"/>
                                  <a:cs typeface="Times New Roman" panose="02020603050405020304" pitchFamily="18" charset="0"/>
                                </a:rPr>
                                <m:t>𝑐</m:t>
                              </m:r>
                            </m:sub>
                          </m:sSub>
                        </m:num>
                        <m:den>
                          <m:rad>
                            <m:radPr>
                              <m:degHide m:val="on"/>
                              <m:ctrlPr>
                                <a:rPr lang="en-GB" sz="2400" i="1" smtClean="0">
                                  <a:latin typeface="Cambria Math" panose="02040503050406030204" pitchFamily="18" charset="0"/>
                                  <a:cs typeface="Times New Roman" panose="02020603050405020304" pitchFamily="18" charset="0"/>
                                </a:rPr>
                              </m:ctrlPr>
                            </m:radPr>
                            <m:deg/>
                            <m:e>
                              <m:sSubSup>
                                <m:sSubSupPr>
                                  <m:ctrlPr>
                                    <a:rPr lang="en-GB" sz="2400" i="1" smtClean="0">
                                      <a:latin typeface="Cambria Math" panose="02040503050406030204" pitchFamily="18" charset="0"/>
                                      <a:cs typeface="Times New Roman" panose="02020603050405020304" pitchFamily="18" charset="0"/>
                                    </a:rPr>
                                  </m:ctrlPr>
                                </m:sSubSupPr>
                                <m:e>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𝑆𝐸</m:t>
                                  </m:r>
                                </m:e>
                                <m:sub>
                                  <m:r>
                                    <a:rPr lang="en-GB" sz="2400" b="0" i="1" smtClean="0">
                                      <a:latin typeface="Cambria Math" panose="02040503050406030204" pitchFamily="18" charset="0"/>
                                      <a:cs typeface="Times New Roman" panose="02020603050405020304" pitchFamily="18" charset="0"/>
                                    </a:rPr>
                                    <m:t>𝑏</m:t>
                                  </m:r>
                                </m:sub>
                                <m:sup>
                                  <m:r>
                                    <a:rPr lang="en-GB" sz="2400" b="0" i="1" smtClean="0">
                                      <a:latin typeface="Cambria Math" panose="02040503050406030204" pitchFamily="18" charset="0"/>
                                      <a:cs typeface="Times New Roman" panose="02020603050405020304" pitchFamily="18" charset="0"/>
                                    </a:rPr>
                                    <m:t>2</m:t>
                                  </m:r>
                                </m:sup>
                              </m:sSubSup>
                              <m:r>
                                <a:rPr lang="en-GB" sz="2400" b="0" i="1" smtClean="0">
                                  <a:latin typeface="Cambria Math" panose="02040503050406030204" pitchFamily="18" charset="0"/>
                                  <a:cs typeface="Times New Roman" panose="02020603050405020304" pitchFamily="18" charset="0"/>
                                </a:rPr>
                                <m:t>+</m:t>
                              </m:r>
                              <m:sSubSup>
                                <m:sSubSupPr>
                                  <m:ctrlPr>
                                    <a:rPr lang="en-GB" sz="2400" i="1" smtClean="0">
                                      <a:latin typeface="Cambria Math" panose="02040503050406030204" pitchFamily="18" charset="0"/>
                                      <a:cs typeface="Times New Roman" panose="02020603050405020304" pitchFamily="18" charset="0"/>
                                    </a:rPr>
                                  </m:ctrlPr>
                                </m:sSubSupPr>
                                <m:e>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𝑆𝐸</m:t>
                                  </m:r>
                                </m:e>
                                <m:sub>
                                  <m:r>
                                    <a:rPr lang="en-GB" sz="2400" b="0" i="1" smtClean="0">
                                      <a:latin typeface="Cambria Math" panose="02040503050406030204" pitchFamily="18" charset="0"/>
                                      <a:cs typeface="Times New Roman" panose="02020603050405020304" pitchFamily="18" charset="0"/>
                                    </a:rPr>
                                    <m:t>𝑐</m:t>
                                  </m:r>
                                </m:sub>
                                <m:sup>
                                  <m:r>
                                    <a:rPr lang="en-GB" sz="2400" b="0" i="1" smtClean="0">
                                      <a:latin typeface="Cambria Math" panose="02040503050406030204" pitchFamily="18" charset="0"/>
                                      <a:cs typeface="Times New Roman" panose="02020603050405020304" pitchFamily="18" charset="0"/>
                                    </a:rPr>
                                    <m:t>2</m:t>
                                  </m:r>
                                </m:sup>
                              </m:sSubSup>
                            </m:e>
                          </m:rad>
                        </m:den>
                      </m:f>
                    </m:oMath>
                  </m:oMathPara>
                </a14:m>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 resulting T-Stat is then compared to the ‘critical value’. If it is greater than the critical value, then we can declare that there is a statistically significant difference between countries B and C at the 5 percent level.</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Recall: Critical value depends upon DF.</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DF = Number of replicate weights – 1</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E.g. DF in TALIS = 79; Critical value = 1.9842</a:t>
                </a: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t="-1936"/>
                </a:stretch>
              </a:blipFill>
            </p:spPr>
            <p:txBody>
              <a:bodyPr/>
              <a:lstStyle/>
              <a:p>
                <a:r>
                  <a:rPr lang="en-GB">
                    <a:noFill/>
                  </a:rPr>
                  <a:t> </a:t>
                </a:r>
              </a:p>
            </p:txBody>
          </p:sp>
        </mc:Fallback>
      </mc:AlternateContent>
    </p:spTree>
    <p:extLst>
      <p:ext uri="{BB962C8B-B14F-4D97-AF65-F5344CB8AC3E}">
        <p14:creationId xmlns:p14="http://schemas.microsoft.com/office/powerpoint/2010/main" val="380730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1763" y="338735"/>
            <a:ext cx="11230377" cy="860983"/>
          </a:xfrm>
        </p:spPr>
        <p:txBody>
          <a:bodyPr>
            <a:normAutofit fontScale="90000"/>
          </a:bodyPr>
          <a:lstStyle/>
          <a:p>
            <a:r>
              <a:rPr lang="en-GB" sz="4000" b="1" dirty="0" smtClean="0">
                <a:latin typeface="Times New Roman" panose="02020603050405020304" pitchFamily="18" charset="0"/>
                <a:cs typeface="Times New Roman" panose="02020603050405020304" pitchFamily="18" charset="0"/>
              </a:rPr>
              <a:t>Task: Use figures below to formally test for a significant difference between each of the countries</a:t>
            </a:r>
            <a:endParaRPr lang="en-GB" sz="4000" b="1" dirty="0">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79251492"/>
              </p:ext>
            </p:extLst>
          </p:nvPr>
        </p:nvGraphicFramePr>
        <p:xfrm>
          <a:off x="4116265" y="1702044"/>
          <a:ext cx="4436891" cy="2053289"/>
        </p:xfrm>
        <a:graphic>
          <a:graphicData uri="http://schemas.openxmlformats.org/drawingml/2006/table">
            <a:tbl>
              <a:tblPr>
                <a:tableStyleId>{5C22544A-7EE6-4342-B048-85BDC9FD1C3A}</a:tableStyleId>
              </a:tblPr>
              <a:tblGrid>
                <a:gridCol w="1567260"/>
                <a:gridCol w="2054756"/>
                <a:gridCol w="814875"/>
              </a:tblGrid>
              <a:tr h="399711">
                <a:tc>
                  <a:txBody>
                    <a:bodyPr/>
                    <a:lstStyle/>
                    <a:p>
                      <a:pPr algn="l" fontAlgn="b"/>
                      <a:r>
                        <a:rPr lang="en-GB" sz="2400" u="none" strike="noStrike" dirty="0">
                          <a:effectLst/>
                          <a:latin typeface="Times New Roman" panose="02020603050405020304" pitchFamily="18" charset="0"/>
                          <a:cs typeface="Times New Roman" panose="02020603050405020304" pitchFamily="18" charset="0"/>
                        </a:rPr>
                        <a:t> </a:t>
                      </a:r>
                      <a:endParaRPr lang="en-GB"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400" u="none" strike="noStrike" dirty="0" smtClean="0">
                          <a:effectLst/>
                          <a:latin typeface="Times New Roman" panose="02020603050405020304" pitchFamily="18" charset="0"/>
                          <a:cs typeface="Times New Roman" panose="02020603050405020304" pitchFamily="18" charset="0"/>
                        </a:rPr>
                        <a:t>SES Gap (</a:t>
                      </a:r>
                      <a:r>
                        <a:rPr lang="el-GR" sz="2400" u="none" strike="noStrike" dirty="0" smtClean="0">
                          <a:effectLst/>
                          <a:latin typeface="Times New Roman" panose="02020603050405020304" pitchFamily="18" charset="0"/>
                          <a:cs typeface="Times New Roman" panose="02020603050405020304" pitchFamily="18" charset="0"/>
                        </a:rPr>
                        <a:t>β</a:t>
                      </a:r>
                      <a:r>
                        <a:rPr lang="en-GB" sz="2400" u="none" strike="noStrike" dirty="0" smtClean="0">
                          <a:effectLst/>
                          <a:latin typeface="Times New Roman" panose="02020603050405020304" pitchFamily="18" charset="0"/>
                          <a:cs typeface="Times New Roman" panose="02020603050405020304" pitchFamily="18" charset="0"/>
                        </a:rPr>
                        <a:t>)</a:t>
                      </a:r>
                      <a:endParaRPr lang="en-GB"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400" u="none" strike="noStrike" dirty="0">
                          <a:effectLst/>
                          <a:latin typeface="Times New Roman" panose="02020603050405020304" pitchFamily="18" charset="0"/>
                          <a:cs typeface="Times New Roman" panose="02020603050405020304" pitchFamily="18" charset="0"/>
                        </a:rPr>
                        <a:t>SE</a:t>
                      </a:r>
                      <a:endParaRPr lang="en-GB"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2157">
                <a:tc>
                  <a:txBody>
                    <a:bodyPr/>
                    <a:lstStyle/>
                    <a:p>
                      <a:pPr algn="l" fontAlgn="b"/>
                      <a:r>
                        <a:rPr lang="en-GB" sz="2400" u="none" strike="noStrike" dirty="0">
                          <a:effectLst/>
                          <a:latin typeface="Times New Roman" panose="02020603050405020304" pitchFamily="18" charset="0"/>
                          <a:cs typeface="Times New Roman" panose="02020603050405020304" pitchFamily="18" charset="0"/>
                        </a:rPr>
                        <a:t>Country A</a:t>
                      </a:r>
                      <a:endParaRPr lang="en-GB"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en-GB" sz="2400" u="none" strike="noStrike">
                          <a:effectLst/>
                          <a:latin typeface="Times New Roman" panose="02020603050405020304" pitchFamily="18" charset="0"/>
                          <a:cs typeface="Times New Roman" panose="02020603050405020304" pitchFamily="18" charset="0"/>
                        </a:rPr>
                        <a:t>50</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GB" sz="2400" u="none" strike="noStrike">
                          <a:effectLst/>
                          <a:latin typeface="Times New Roman" panose="02020603050405020304" pitchFamily="18" charset="0"/>
                          <a:cs typeface="Times New Roman" panose="02020603050405020304" pitchFamily="18" charset="0"/>
                        </a:rPr>
                        <a:t>16</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r>
              <a:tr h="542157">
                <a:tc>
                  <a:txBody>
                    <a:bodyPr/>
                    <a:lstStyle/>
                    <a:p>
                      <a:pPr algn="l" fontAlgn="b"/>
                      <a:r>
                        <a:rPr lang="en-GB" sz="2400" u="none" strike="noStrike">
                          <a:effectLst/>
                          <a:latin typeface="Times New Roman" panose="02020603050405020304" pitchFamily="18" charset="0"/>
                          <a:cs typeface="Times New Roman" panose="02020603050405020304" pitchFamily="18" charset="0"/>
                        </a:rPr>
                        <a:t>Country B</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en-GB" sz="2400" u="none" strike="noStrike">
                          <a:effectLst/>
                          <a:latin typeface="Times New Roman" panose="02020603050405020304" pitchFamily="18" charset="0"/>
                          <a:cs typeface="Times New Roman" panose="02020603050405020304" pitchFamily="18" charset="0"/>
                        </a:rPr>
                        <a:t>80</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noFill/>
                  </a:tcPr>
                </a:tc>
                <a:tc>
                  <a:txBody>
                    <a:bodyPr/>
                    <a:lstStyle/>
                    <a:p>
                      <a:pPr algn="ctr" fontAlgn="b"/>
                      <a:r>
                        <a:rPr lang="en-GB" sz="2400" u="none" strike="noStrike">
                          <a:effectLst/>
                          <a:latin typeface="Times New Roman" panose="02020603050405020304" pitchFamily="18" charset="0"/>
                          <a:cs typeface="Times New Roman" panose="02020603050405020304" pitchFamily="18" charset="0"/>
                        </a:rPr>
                        <a:t>7</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noFill/>
                  </a:tcPr>
                </a:tc>
              </a:tr>
              <a:tr h="569264">
                <a:tc>
                  <a:txBody>
                    <a:bodyPr/>
                    <a:lstStyle/>
                    <a:p>
                      <a:pPr algn="l" fontAlgn="b"/>
                      <a:r>
                        <a:rPr lang="en-GB" sz="2400" u="none" strike="noStrike">
                          <a:effectLst/>
                          <a:latin typeface="Times New Roman" panose="02020603050405020304" pitchFamily="18" charset="0"/>
                          <a:cs typeface="Times New Roman" panose="02020603050405020304" pitchFamily="18" charset="0"/>
                        </a:rPr>
                        <a:t>Country C</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en-GB" sz="2400" u="none" strike="noStrike">
                          <a:effectLst/>
                          <a:latin typeface="Times New Roman" panose="02020603050405020304" pitchFamily="18" charset="0"/>
                          <a:cs typeface="Times New Roman" panose="02020603050405020304" pitchFamily="18" charset="0"/>
                        </a:rPr>
                        <a:t>100</a:t>
                      </a:r>
                      <a:endParaRPr lang="en-GB"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GB" sz="2400" u="none" strike="noStrike" dirty="0">
                          <a:effectLst/>
                          <a:latin typeface="Times New Roman" panose="02020603050405020304" pitchFamily="18" charset="0"/>
                          <a:cs typeface="Times New Roman" panose="02020603050405020304" pitchFamily="18" charset="0"/>
                        </a:rPr>
                        <a:t>7</a:t>
                      </a:r>
                      <a:endParaRPr lang="en-GB"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r>
            </a:tbl>
          </a:graphicData>
        </a:graphic>
      </p:graphicFrame>
      <p:sp>
        <p:nvSpPr>
          <p:cNvPr id="7" name="TextBox 6"/>
          <p:cNvSpPr txBox="1"/>
          <p:nvPr/>
        </p:nvSpPr>
        <p:spPr>
          <a:xfrm>
            <a:off x="859809" y="4476466"/>
            <a:ext cx="10263116" cy="1569660"/>
          </a:xfrm>
          <a:prstGeom prst="rect">
            <a:avLst/>
          </a:prstGeom>
          <a:noFill/>
        </p:spPr>
        <p:txBody>
          <a:bodyPr wrap="square" rtlCol="0">
            <a:spAutoFit/>
          </a:bodyPr>
          <a:lstStyle/>
          <a:p>
            <a:r>
              <a:rPr lang="en-GB" sz="2400" b="1" u="sng" dirty="0" smtClean="0">
                <a:latin typeface="Times New Roman" panose="02020603050405020304" pitchFamily="18" charset="0"/>
                <a:cs typeface="Times New Roman" panose="02020603050405020304" pitchFamily="18" charset="0"/>
              </a:rPr>
              <a:t>Note</a:t>
            </a:r>
            <a:endParaRPr lang="en-GB" sz="2400" u="sng"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When reaching your conclusion, assume that the critical value is 1.984.</a:t>
            </a: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3374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1763" y="0"/>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Answers</a:t>
            </a:r>
            <a:endParaRPr lang="en-GB" sz="40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71763" y="4068503"/>
            <a:ext cx="11471708" cy="3046988"/>
          </a:xfrm>
          <a:prstGeom prst="rect">
            <a:avLst/>
          </a:prstGeom>
          <a:noFill/>
        </p:spPr>
        <p:txBody>
          <a:bodyPr wrap="square" rtlCol="0">
            <a:spAutoFit/>
          </a:bodyPr>
          <a:lstStyle/>
          <a:p>
            <a:pPr marL="342900" indent="-342900">
              <a:buFont typeface="Arial" panose="020B0604020202020204" pitchFamily="34" charset="0"/>
              <a:buChar char="•"/>
            </a:pPr>
            <a:r>
              <a:rPr lang="en-GB" sz="2400" u="sng" dirty="0" smtClean="0">
                <a:latin typeface="Times New Roman" panose="02020603050405020304" pitchFamily="18" charset="0"/>
                <a:cs typeface="Times New Roman" panose="02020603050405020304" pitchFamily="18" charset="0"/>
              </a:rPr>
              <a:t>No significant difference </a:t>
            </a:r>
            <a:r>
              <a:rPr lang="en-GB" sz="2400" dirty="0" smtClean="0">
                <a:latin typeface="Times New Roman" panose="02020603050405020304" pitchFamily="18" charset="0"/>
                <a:cs typeface="Times New Roman" panose="02020603050405020304" pitchFamily="18" charset="0"/>
              </a:rPr>
              <a:t>between country A and B (possible to tell this from CI’s alone)</a:t>
            </a:r>
          </a:p>
          <a:p>
            <a:pPr marL="342900" indent="-342900">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B" sz="2400" u="sng" dirty="0" smtClean="0">
                <a:latin typeface="Times New Roman" panose="02020603050405020304" pitchFamily="18" charset="0"/>
                <a:cs typeface="Times New Roman" panose="02020603050405020304" pitchFamily="18" charset="0"/>
              </a:rPr>
              <a:t>Significant difference </a:t>
            </a:r>
            <a:r>
              <a:rPr lang="en-GB" sz="2400" dirty="0" smtClean="0">
                <a:latin typeface="Times New Roman" panose="02020603050405020304" pitchFamily="18" charset="0"/>
                <a:cs typeface="Times New Roman" panose="02020603050405020304" pitchFamily="18" charset="0"/>
              </a:rPr>
              <a:t>between country A and C (possible to tell this from CI’s alone)</a:t>
            </a:r>
          </a:p>
          <a:p>
            <a:pPr marL="342900" indent="-342900">
              <a:buFont typeface="Arial" panose="020B0604020202020204" pitchFamily="34" charset="0"/>
              <a:buChar char="•"/>
            </a:pPr>
            <a:endParaRPr lang="en-GB"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B" sz="2400" u="sng" dirty="0" smtClean="0">
                <a:latin typeface="Times New Roman" panose="02020603050405020304" pitchFamily="18" charset="0"/>
                <a:cs typeface="Times New Roman" panose="02020603050405020304" pitchFamily="18" charset="0"/>
              </a:rPr>
              <a:t>Significant difference </a:t>
            </a:r>
            <a:r>
              <a:rPr lang="en-GB" sz="2400" dirty="0" smtClean="0">
                <a:latin typeface="Times New Roman" panose="02020603050405020304" pitchFamily="18" charset="0"/>
                <a:cs typeface="Times New Roman" panose="02020603050405020304" pitchFamily="18" charset="0"/>
              </a:rPr>
              <a:t>between country B and C (needed formal t-test)</a:t>
            </a:r>
          </a:p>
          <a:p>
            <a:endParaRPr lang="en-GB"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82676014"/>
              </p:ext>
            </p:extLst>
          </p:nvPr>
        </p:nvGraphicFramePr>
        <p:xfrm>
          <a:off x="3049877" y="860983"/>
          <a:ext cx="5556819" cy="2487784"/>
        </p:xfrm>
        <a:graphic>
          <a:graphicData uri="http://schemas.openxmlformats.org/drawingml/2006/table">
            <a:tbl>
              <a:tblPr>
                <a:tableStyleId>{5C22544A-7EE6-4342-B048-85BDC9FD1C3A}</a:tableStyleId>
              </a:tblPr>
              <a:tblGrid>
                <a:gridCol w="1474893"/>
                <a:gridCol w="1277550"/>
                <a:gridCol w="1402188"/>
                <a:gridCol w="1402188"/>
              </a:tblGrid>
              <a:tr h="507218">
                <a:tc>
                  <a:txBody>
                    <a:bodyPr/>
                    <a:lstStyle/>
                    <a:p>
                      <a:pPr algn="l" fontAlgn="ctr"/>
                      <a:r>
                        <a:rPr lang="en-GB" sz="2200" u="none" strike="noStrike" dirty="0">
                          <a:effectLst/>
                          <a:latin typeface="Times New Roman" panose="02020603050405020304" pitchFamily="18" charset="0"/>
                          <a:cs typeface="Times New Roman" panose="02020603050405020304" pitchFamily="18" charset="0"/>
                        </a:rPr>
                        <a:t> </a:t>
                      </a:r>
                      <a:endParaRPr lang="en-GB" sz="2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gridSpan="3">
                  <a:txBody>
                    <a:bodyPr/>
                    <a:lstStyle/>
                    <a:p>
                      <a:pPr algn="ctr" fontAlgn="ctr"/>
                      <a:r>
                        <a:rPr lang="en-GB" sz="2200" b="1" u="none" strike="noStrike" dirty="0">
                          <a:effectLst/>
                          <a:latin typeface="Times New Roman" panose="02020603050405020304" pitchFamily="18" charset="0"/>
                          <a:cs typeface="Times New Roman" panose="02020603050405020304" pitchFamily="18" charset="0"/>
                        </a:rPr>
                        <a:t>T-statistic for difference</a:t>
                      </a:r>
                      <a:endParaRPr lang="en-GB" sz="2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r>
              <a:tr h="507218">
                <a:tc>
                  <a:txBody>
                    <a:bodyPr/>
                    <a:lstStyle/>
                    <a:p>
                      <a:pPr algn="l" fontAlgn="b"/>
                      <a:r>
                        <a:rPr lang="en-GB" sz="2200" u="none" strike="noStrike">
                          <a:effectLst/>
                          <a:latin typeface="Times New Roman" panose="02020603050405020304" pitchFamily="18" charset="0"/>
                          <a:cs typeface="Times New Roman" panose="02020603050405020304" pitchFamily="18" charset="0"/>
                        </a:rPr>
                        <a:t> </a:t>
                      </a:r>
                      <a:endParaRPr lang="en-GB" sz="2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Country A</a:t>
                      </a:r>
                      <a:endParaRPr lang="en-GB" sz="2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Country B</a:t>
                      </a:r>
                      <a:endParaRPr lang="en-GB" sz="2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Country C</a:t>
                      </a:r>
                      <a:endParaRPr lang="en-GB" sz="2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83065">
                <a:tc>
                  <a:txBody>
                    <a:bodyPr/>
                    <a:lstStyle/>
                    <a:p>
                      <a:pPr algn="l" fontAlgn="b"/>
                      <a:r>
                        <a:rPr lang="en-GB" sz="2200" u="none" strike="noStrike" dirty="0">
                          <a:effectLst/>
                          <a:latin typeface="Times New Roman" panose="02020603050405020304" pitchFamily="18" charset="0"/>
                          <a:cs typeface="Times New Roman" panose="02020603050405020304" pitchFamily="18" charset="0"/>
                        </a:rPr>
                        <a:t>Country A</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r>
              <a:tr h="483065">
                <a:tc>
                  <a:txBody>
                    <a:bodyPr/>
                    <a:lstStyle/>
                    <a:p>
                      <a:pPr algn="l" fontAlgn="b"/>
                      <a:r>
                        <a:rPr lang="en-GB" sz="2200" u="none" strike="noStrike">
                          <a:effectLst/>
                          <a:latin typeface="Times New Roman" panose="02020603050405020304" pitchFamily="18" charset="0"/>
                          <a:cs typeface="Times New Roman" panose="02020603050405020304" pitchFamily="18" charset="0"/>
                        </a:rPr>
                        <a:t>Country B</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-1.72</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noFill/>
                  </a:tcPr>
                </a:tc>
              </a:tr>
              <a:tr h="507218">
                <a:tc>
                  <a:txBody>
                    <a:bodyPr/>
                    <a:lstStyle/>
                    <a:p>
                      <a:pPr algn="l" fontAlgn="b"/>
                      <a:r>
                        <a:rPr lang="en-GB" sz="2200" u="none" strike="noStrike">
                          <a:effectLst/>
                          <a:latin typeface="Times New Roman" panose="02020603050405020304" pitchFamily="18" charset="0"/>
                          <a:cs typeface="Times New Roman" panose="02020603050405020304" pitchFamily="18" charset="0"/>
                        </a:rPr>
                        <a:t>Country C</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a:t>
                      </a:r>
                      <a:r>
                        <a:rPr lang="en-GB" sz="2200" u="none" strike="noStrike" dirty="0" smtClean="0">
                          <a:effectLst/>
                          <a:latin typeface="Times New Roman" panose="02020603050405020304" pitchFamily="18" charset="0"/>
                          <a:cs typeface="Times New Roman" panose="02020603050405020304" pitchFamily="18" charset="0"/>
                        </a:rPr>
                        <a:t>2.86*</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smtClean="0">
                          <a:effectLst/>
                          <a:latin typeface="Times New Roman" panose="02020603050405020304" pitchFamily="18" charset="0"/>
                          <a:cs typeface="Times New Roman" panose="02020603050405020304" pitchFamily="18" charset="0"/>
                        </a:rPr>
                        <a:t>2.02*</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579558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6531" y="2981727"/>
            <a:ext cx="109728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Corrections for multiple hypothesis testing</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363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The problem……</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Typically, we do not compare our country of interest (e.g. the UK) against just other country of interest (e.g. France).</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Rather, our country is compared to </a:t>
            </a:r>
            <a:r>
              <a:rPr lang="en-GB" sz="2400" i="1" u="sng" dirty="0" smtClean="0">
                <a:latin typeface="Times New Roman" panose="02020603050405020304" pitchFamily="18" charset="0"/>
                <a:cs typeface="Times New Roman" panose="02020603050405020304" pitchFamily="18" charset="0"/>
              </a:rPr>
              <a:t>many</a:t>
            </a:r>
            <a:r>
              <a:rPr lang="en-GB" sz="2400" dirty="0" smtClean="0">
                <a:latin typeface="Times New Roman" panose="02020603050405020304" pitchFamily="18" charset="0"/>
                <a:cs typeface="Times New Roman" panose="02020603050405020304" pitchFamily="18" charset="0"/>
              </a:rPr>
              <a:t> other countries (e.g. around 60 in PISA).</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However, the more countries we draw comparisons to, the greater the probability that we will find a difference with respect to at least one other country simply by chance.</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We should thus not be too confident that this significant difference is ‘real’.</a:t>
            </a:r>
          </a:p>
          <a:p>
            <a:pPr lvl="1" algn="l"/>
            <a:endParaRPr lang="en-GB" sz="2400" dirty="0" smtClean="0">
              <a:latin typeface="Times New Roman" panose="02020603050405020304" pitchFamily="18" charset="0"/>
              <a:cs typeface="Times New Roman" panose="02020603050405020304" pitchFamily="18" charset="0"/>
            </a:endParaRPr>
          </a:p>
          <a:p>
            <a:pPr lvl="1"/>
            <a:r>
              <a:rPr lang="en-GB" sz="2400" i="1" dirty="0" smtClean="0">
                <a:latin typeface="Times New Roman" panose="02020603050405020304" pitchFamily="18" charset="0"/>
                <a:cs typeface="Times New Roman" panose="02020603050405020304" pitchFamily="18" charset="0"/>
              </a:rPr>
              <a:t>If you look hard enough you will find something!</a:t>
            </a:r>
          </a:p>
          <a:p>
            <a:pPr lvl="1"/>
            <a:endParaRPr lang="en-GB" sz="2400" i="1"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Something important to take into account when comparing across multiple countries….</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Choice → Whether this issue is recognised </a:t>
            </a:r>
            <a:r>
              <a:rPr lang="en-GB" sz="2400" i="1" u="sng" dirty="0" smtClean="0">
                <a:latin typeface="Times New Roman" panose="02020603050405020304" pitchFamily="18" charset="0"/>
                <a:cs typeface="Times New Roman" panose="02020603050405020304" pitchFamily="18" charset="0"/>
              </a:rPr>
              <a:t>implicitly</a:t>
            </a:r>
            <a:r>
              <a:rPr lang="en-GB" sz="2400" dirty="0" smtClean="0">
                <a:latin typeface="Times New Roman" panose="02020603050405020304" pitchFamily="18" charset="0"/>
                <a:cs typeface="Times New Roman" panose="02020603050405020304" pitchFamily="18" charset="0"/>
              </a:rPr>
              <a:t> or </a:t>
            </a:r>
            <a:r>
              <a:rPr lang="en-GB" sz="2400" i="1" u="sng" dirty="0" smtClean="0">
                <a:latin typeface="Times New Roman" panose="02020603050405020304" pitchFamily="18" charset="0"/>
                <a:cs typeface="Times New Roman" panose="02020603050405020304" pitchFamily="18" charset="0"/>
              </a:rPr>
              <a:t>explicitly</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2969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Example of problem</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lnSpcReduction="10000"/>
          </a:bodyPr>
          <a:lstStyle/>
          <a:p>
            <a:pPr lvl="1" algn="l"/>
            <a:r>
              <a:rPr lang="en-GB" sz="2400" b="1" u="sng" dirty="0" smtClean="0">
                <a:latin typeface="Times New Roman" panose="02020603050405020304" pitchFamily="18" charset="0"/>
                <a:cs typeface="Times New Roman" panose="02020603050405020304" pitchFamily="18" charset="0"/>
              </a:rPr>
              <a:t>Two country comparison</a:t>
            </a:r>
          </a:p>
          <a:p>
            <a:pPr lvl="1" algn="l"/>
            <a:r>
              <a:rPr lang="en-GB" sz="2400" dirty="0" smtClean="0">
                <a:latin typeface="Times New Roman" panose="02020603050405020304" pitchFamily="18" charset="0"/>
                <a:cs typeface="Times New Roman" panose="02020603050405020304" pitchFamily="18" charset="0"/>
              </a:rPr>
              <a:t>We </a:t>
            </a:r>
            <a:r>
              <a:rPr lang="en-GB" sz="2400" dirty="0">
                <a:latin typeface="Times New Roman" panose="02020603050405020304" pitchFamily="18" charset="0"/>
                <a:cs typeface="Times New Roman" panose="02020603050405020304" pitchFamily="18" charset="0"/>
              </a:rPr>
              <a:t>compare </a:t>
            </a:r>
            <a:r>
              <a:rPr lang="en-GB" sz="2400" dirty="0" smtClean="0">
                <a:latin typeface="Times New Roman" panose="02020603050405020304" pitchFamily="18" charset="0"/>
                <a:cs typeface="Times New Roman" panose="02020603050405020304" pitchFamily="18" charset="0"/>
              </a:rPr>
              <a:t>the SES gap in </a:t>
            </a:r>
            <a:r>
              <a:rPr lang="en-GB" sz="2400" dirty="0">
                <a:latin typeface="Times New Roman" panose="02020603050405020304" pitchFamily="18" charset="0"/>
                <a:cs typeface="Times New Roman" panose="02020603050405020304" pitchFamily="18" charset="0"/>
              </a:rPr>
              <a:t>UK to </a:t>
            </a:r>
            <a:r>
              <a:rPr lang="en-GB" sz="2400" dirty="0" smtClean="0">
                <a:latin typeface="Times New Roman" panose="02020603050405020304" pitchFamily="18" charset="0"/>
                <a:cs typeface="Times New Roman" panose="02020603050405020304" pitchFamily="18" charset="0"/>
              </a:rPr>
              <a:t>France. </a:t>
            </a:r>
            <a:r>
              <a:rPr lang="en-GB" sz="2400" dirty="0">
                <a:latin typeface="Times New Roman" panose="02020603050405020304" pitchFamily="18" charset="0"/>
                <a:cs typeface="Times New Roman" panose="02020603050405020304" pitchFamily="18" charset="0"/>
              </a:rPr>
              <a:t>and test for significance at the 5% </a:t>
            </a:r>
            <a:r>
              <a:rPr lang="en-GB" sz="2400" dirty="0" smtClean="0">
                <a:latin typeface="Times New Roman" panose="02020603050405020304" pitchFamily="18" charset="0"/>
                <a:cs typeface="Times New Roman" panose="02020603050405020304" pitchFamily="18" charset="0"/>
              </a:rPr>
              <a:t>level.</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 ‘real’ difference in the population is 0 (SES gap equal across the two).</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Only 5 percent chance that we will incorrectly reject null hypothesis (declare that there is a difference between UK and France when there is not).</a:t>
            </a:r>
            <a:endParaRPr lang="en-GB" sz="2400" dirty="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Multi-country comparison</a:t>
            </a:r>
          </a:p>
          <a:p>
            <a:pPr lvl="1" algn="l"/>
            <a:r>
              <a:rPr lang="en-GB" sz="2400" dirty="0">
                <a:latin typeface="Times New Roman" panose="02020603050405020304" pitchFamily="18" charset="0"/>
                <a:cs typeface="Times New Roman" panose="02020603050405020304" pitchFamily="18" charset="0"/>
              </a:rPr>
              <a:t>We compare the SES gap in UK </a:t>
            </a:r>
            <a:r>
              <a:rPr lang="en-GB" sz="2400" dirty="0" smtClean="0">
                <a:latin typeface="Times New Roman" panose="02020603050405020304" pitchFamily="18" charset="0"/>
                <a:cs typeface="Times New Roman" panose="02020603050405020304" pitchFamily="18" charset="0"/>
              </a:rPr>
              <a:t>to 100 other countries.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 ‘real’ difference is 0 (SES gap equal across all countries)</a:t>
            </a:r>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But, as performing 100 tests, your likely to conclude UK sig diff for 5 other countries purely by chance!</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99.5% chance you will make at least one incorrect rejection! </a:t>
            </a:r>
          </a:p>
        </p:txBody>
      </p:sp>
    </p:spTree>
    <p:extLst>
      <p:ext uri="{BB962C8B-B14F-4D97-AF65-F5344CB8AC3E}">
        <p14:creationId xmlns:p14="http://schemas.microsoft.com/office/powerpoint/2010/main" val="3074714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err="1">
                <a:latin typeface="Times New Roman" panose="02020603050405020304" pitchFamily="18" charset="0"/>
                <a:cs typeface="Times New Roman" panose="02020603050405020304" pitchFamily="18" charset="0"/>
              </a:rPr>
              <a:t>Bonferroni</a:t>
            </a:r>
            <a:r>
              <a:rPr lang="en-GB" sz="4000" b="1" dirty="0">
                <a:latin typeface="Times New Roman" panose="02020603050405020304" pitchFamily="18" charset="0"/>
                <a:cs typeface="Times New Roman" panose="02020603050405020304" pitchFamily="18" charset="0"/>
              </a:rPr>
              <a:t> </a:t>
            </a:r>
            <a:r>
              <a:rPr lang="en-GB" sz="4000" b="1" dirty="0" smtClean="0">
                <a:latin typeface="Times New Roman" panose="02020603050405020304" pitchFamily="18" charset="0"/>
                <a:cs typeface="Times New Roman" panose="02020603050405020304" pitchFamily="18" charset="0"/>
              </a:rPr>
              <a:t>corrections….</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You can recognise this problem either explicitly or implicitly….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Explicit corrections</a:t>
                </a:r>
              </a:p>
              <a:p>
                <a:pPr lvl="1" algn="l"/>
                <a:endParaRPr lang="en-GB" sz="2400" u="sng"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Adjust the </a:t>
                </a:r>
                <a:r>
                  <a:rPr lang="el-GR" sz="2400" dirty="0" smtClean="0">
                    <a:latin typeface="Times New Roman" panose="02020603050405020304" pitchFamily="18" charset="0"/>
                    <a:cs typeface="Times New Roman" panose="02020603050405020304" pitchFamily="18" charset="0"/>
                  </a:rPr>
                  <a:t>α</a:t>
                </a:r>
                <a:r>
                  <a:rPr lang="en-GB" sz="2400" dirty="0" smtClean="0">
                    <a:latin typeface="Times New Roman" panose="02020603050405020304" pitchFamily="18" charset="0"/>
                    <a:cs typeface="Times New Roman" panose="02020603050405020304" pitchFamily="18" charset="0"/>
                  </a:rPr>
                  <a:t> level where you declare statistical significance.</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a:latin typeface="Times New Roman" panose="02020603050405020304" pitchFamily="18" charset="0"/>
                    <a:cs typeface="Times New Roman" panose="02020603050405020304" pitchFamily="18" charset="0"/>
                  </a:rPr>
                  <a:t>→ Very </a:t>
                </a:r>
                <a:r>
                  <a:rPr lang="en-GB" sz="2400" dirty="0" smtClean="0">
                    <a:latin typeface="Times New Roman" panose="02020603050405020304" pitchFamily="18" charset="0"/>
                    <a:cs typeface="Times New Roman" panose="02020603050405020304" pitchFamily="18" charset="0"/>
                  </a:rPr>
                  <a:t>common to see in fields like genetics (due to increasing of use of GWAS)…</a:t>
                </a:r>
                <a:endParaRPr lang="en-GB" sz="2400" dirty="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correction = </a:t>
                </a:r>
                <a14:m>
                  <m:oMath xmlns:m="http://schemas.openxmlformats.org/officeDocument/2006/math">
                    <m:f>
                      <m:fPr>
                        <m:ctrlPr>
                          <a:rPr lang="en-GB" sz="2400" i="1" smtClean="0">
                            <a:latin typeface="Cambria Math" panose="02040503050406030204" pitchFamily="18" charset="0"/>
                            <a:cs typeface="Times New Roman" panose="02020603050405020304" pitchFamily="18" charset="0"/>
                          </a:rPr>
                        </m:ctrlPr>
                      </m:fPr>
                      <m:num>
                        <m:r>
                          <a:rPr lang="en-GB" sz="2400" i="1" smtClean="0">
                            <a:latin typeface="Cambria Math" panose="02040503050406030204" pitchFamily="18" charset="0"/>
                            <a:ea typeface="Cambria Math" panose="02040503050406030204" pitchFamily="18" charset="0"/>
                            <a:cs typeface="Times New Roman" panose="02020603050405020304" pitchFamily="18" charset="0"/>
                          </a:rPr>
                          <m:t>𝛼</m:t>
                        </m:r>
                      </m:num>
                      <m:den>
                        <m:r>
                          <a:rPr lang="en-GB" sz="2400" b="0" i="1" smtClean="0">
                            <a:latin typeface="Cambria Math" panose="02040503050406030204" pitchFamily="18" charset="0"/>
                            <a:cs typeface="Times New Roman" panose="02020603050405020304" pitchFamily="18" charset="0"/>
                          </a:rPr>
                          <m:t>𝑁𝑢𝑚𝑏𝑒𝑟</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𝑜𝑓</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𝑡𝑒𝑠𝑡𝑠</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𝑝𝑒𝑟𝑓𝑜𝑟𝑚𝑒𝑑</m:t>
                        </m:r>
                      </m:den>
                    </m:f>
                  </m:oMath>
                </a14:m>
                <a:endParaRPr lang="en-GB" sz="2400" dirty="0" smtClean="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Example</a:t>
                </a:r>
              </a:p>
              <a:p>
                <a:pPr lvl="1" algn="l"/>
                <a:r>
                  <a:rPr lang="en-GB" sz="2400" dirty="0" smtClean="0">
                    <a:latin typeface="Times New Roman" panose="02020603050405020304" pitchFamily="18" charset="0"/>
                    <a:cs typeface="Times New Roman" panose="02020603050405020304" pitchFamily="18" charset="0"/>
                  </a:rPr>
                  <a:t>Comparing UK </a:t>
                </a:r>
                <a:r>
                  <a:rPr lang="en-GB" sz="2400" dirty="0">
                    <a:latin typeface="Times New Roman" panose="02020603050405020304" pitchFamily="18" charset="0"/>
                    <a:cs typeface="Times New Roman" panose="02020603050405020304" pitchFamily="18" charset="0"/>
                  </a:rPr>
                  <a:t>to </a:t>
                </a:r>
                <a:r>
                  <a:rPr lang="en-GB" sz="2400" dirty="0" smtClean="0">
                    <a:latin typeface="Times New Roman" panose="02020603050405020304" pitchFamily="18" charset="0"/>
                    <a:cs typeface="Times New Roman" panose="02020603050405020304" pitchFamily="18" charset="0"/>
                  </a:rPr>
                  <a:t>France at 5% level </a:t>
                </a:r>
                <a:r>
                  <a:rPr lang="en-GB"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i="1" smtClean="0">
                            <a:latin typeface="Cambria Math" panose="02040503050406030204" pitchFamily="18" charset="0"/>
                            <a:cs typeface="Times New Roman" panose="02020603050405020304" pitchFamily="18" charset="0"/>
                          </a:rPr>
                        </m:ctrlPr>
                      </m:sSubPr>
                      <m:e>
                        <m:r>
                          <a:rPr lang="en-GB" sz="2400" i="1" smtClean="0">
                            <a:latin typeface="Cambria Math" panose="02040503050406030204" pitchFamily="18" charset="0"/>
                            <a:ea typeface="Cambria Math" panose="02040503050406030204" pitchFamily="18" charset="0"/>
                            <a:cs typeface="Times New Roman" panose="02020603050405020304" pitchFamily="18" charset="0"/>
                          </a:rPr>
                          <m:t>𝛼</m:t>
                        </m:r>
                      </m:e>
                      <m:sub>
                        <m:r>
                          <a:rPr lang="en-GB" sz="2400" b="0" i="1" smtClean="0">
                            <a:latin typeface="Cambria Math" panose="02040503050406030204" pitchFamily="18" charset="0"/>
                            <a:cs typeface="Times New Roman" panose="02020603050405020304" pitchFamily="18" charset="0"/>
                          </a:rPr>
                          <m:t>𝑏𝑜𝑛𝑓</m:t>
                        </m:r>
                      </m:sub>
                    </m:sSub>
                    <m:r>
                      <a:rPr lang="en-GB" sz="2400" b="0" i="1" smtClean="0">
                        <a:latin typeface="Cambria Math" panose="02040503050406030204" pitchFamily="18" charset="0"/>
                        <a:cs typeface="Times New Roman" panose="02020603050405020304" pitchFamily="18" charset="0"/>
                      </a:rPr>
                      <m:t>=</m:t>
                    </m:r>
                  </m:oMath>
                </a14:m>
                <a:r>
                  <a:rPr lang="en-GB"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GB" sz="2400" i="1">
                            <a:latin typeface="Cambria Math" panose="02040503050406030204" pitchFamily="18" charset="0"/>
                            <a:cs typeface="Times New Roman" panose="02020603050405020304" pitchFamily="18" charset="0"/>
                          </a:rPr>
                        </m:ctrlPr>
                      </m:fPr>
                      <m:num>
                        <m:r>
                          <a:rPr lang="en-GB" sz="2400" i="1">
                            <a:latin typeface="Cambria Math" panose="02040503050406030204" pitchFamily="18" charset="0"/>
                            <a:ea typeface="Cambria Math" panose="02040503050406030204" pitchFamily="18" charset="0"/>
                            <a:cs typeface="Times New Roman" panose="02020603050405020304" pitchFamily="18" charset="0"/>
                          </a:rPr>
                          <m:t>𝛼</m:t>
                        </m:r>
                      </m:num>
                      <m:den>
                        <m:r>
                          <a:rPr lang="en-GB" sz="2400" b="0" i="1" smtClean="0">
                            <a:latin typeface="Cambria Math" panose="02040503050406030204" pitchFamily="18" charset="0"/>
                            <a:cs typeface="Times New Roman" panose="02020603050405020304" pitchFamily="18" charset="0"/>
                          </a:rPr>
                          <m:t>1</m:t>
                        </m:r>
                      </m:den>
                    </m:f>
                  </m:oMath>
                </a14:m>
                <a:r>
                  <a:rPr lang="en-GB" sz="2400" dirty="0" smtClean="0">
                    <a:latin typeface="Times New Roman" panose="02020603050405020304" pitchFamily="18" charset="0"/>
                    <a:cs typeface="Times New Roman" panose="02020603050405020304" pitchFamily="18" charset="0"/>
                  </a:rPr>
                  <a:t> = </a:t>
                </a:r>
                <a14:m>
                  <m:oMath xmlns:m="http://schemas.openxmlformats.org/officeDocument/2006/math">
                    <m:f>
                      <m:fPr>
                        <m:ctrlPr>
                          <a:rPr lang="en-GB" sz="2400" i="1">
                            <a:latin typeface="Cambria Math" panose="02040503050406030204" pitchFamily="18" charset="0"/>
                            <a:cs typeface="Times New Roman" panose="02020603050405020304" pitchFamily="18" charset="0"/>
                          </a:rPr>
                        </m:ctrlPr>
                      </m:fPr>
                      <m:num>
                        <m:r>
                          <a:rPr lang="en-GB" sz="2400" b="0" i="1" smtClean="0">
                            <a:latin typeface="Cambria Math" panose="02040503050406030204" pitchFamily="18" charset="0"/>
                            <a:ea typeface="Cambria Math" panose="02040503050406030204" pitchFamily="18" charset="0"/>
                            <a:cs typeface="Times New Roman" panose="02020603050405020304" pitchFamily="18" charset="0"/>
                          </a:rPr>
                          <m:t>0.05</m:t>
                        </m:r>
                      </m:num>
                      <m:den>
                        <m:r>
                          <a:rPr lang="en-GB" sz="2400" i="1">
                            <a:latin typeface="Cambria Math" panose="02040503050406030204" pitchFamily="18" charset="0"/>
                            <a:cs typeface="Times New Roman" panose="02020603050405020304" pitchFamily="18" charset="0"/>
                          </a:rPr>
                          <m:t>1</m:t>
                        </m:r>
                      </m:den>
                    </m:f>
                  </m:oMath>
                </a14:m>
                <a:r>
                  <a:rPr lang="en-GB" sz="2400" dirty="0" smtClean="0">
                    <a:ea typeface="Cambria Math" panose="020405030504060302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0.05</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a:latin typeface="Times New Roman" panose="02020603050405020304" pitchFamily="18" charset="0"/>
                    <a:cs typeface="Times New Roman" panose="02020603050405020304" pitchFamily="18" charset="0"/>
                  </a:rPr>
                  <a:t>Comparing UK to </a:t>
                </a:r>
                <a:r>
                  <a:rPr lang="en-GB" sz="2400" dirty="0" smtClean="0">
                    <a:latin typeface="Times New Roman" panose="02020603050405020304" pitchFamily="18" charset="0"/>
                    <a:cs typeface="Times New Roman" panose="02020603050405020304" pitchFamily="18" charset="0"/>
                  </a:rPr>
                  <a:t>100 other countries </a:t>
                </a:r>
                <a:r>
                  <a:rPr lang="en-GB"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i="1">
                            <a:latin typeface="Cambria Math" panose="02040503050406030204" pitchFamily="18" charset="0"/>
                            <a:cs typeface="Times New Roman" panose="02020603050405020304" pitchFamily="18" charset="0"/>
                          </a:rPr>
                        </m:ctrlPr>
                      </m:sSubPr>
                      <m:e>
                        <m:r>
                          <a:rPr lang="en-GB" sz="2400" i="1">
                            <a:latin typeface="Cambria Math" panose="02040503050406030204" pitchFamily="18" charset="0"/>
                            <a:ea typeface="Cambria Math" panose="02040503050406030204" pitchFamily="18" charset="0"/>
                            <a:cs typeface="Times New Roman" panose="02020603050405020304" pitchFamily="18" charset="0"/>
                          </a:rPr>
                          <m:t>𝛼</m:t>
                        </m:r>
                      </m:e>
                      <m:sub>
                        <m:r>
                          <a:rPr lang="en-GB" sz="2400" i="1">
                            <a:latin typeface="Cambria Math" panose="02040503050406030204" pitchFamily="18" charset="0"/>
                            <a:cs typeface="Times New Roman" panose="02020603050405020304" pitchFamily="18" charset="0"/>
                          </a:rPr>
                          <m:t>𝑏𝑜𝑛𝑓</m:t>
                        </m:r>
                      </m:sub>
                    </m:sSub>
                    <m:r>
                      <a:rPr lang="en-GB" sz="2400" i="1">
                        <a:latin typeface="Cambria Math" panose="02040503050406030204" pitchFamily="18" charset="0"/>
                        <a:cs typeface="Times New Roman" panose="02020603050405020304" pitchFamily="18" charset="0"/>
                      </a:rPr>
                      <m:t>=</m:t>
                    </m:r>
                  </m:oMath>
                </a14:m>
                <a:r>
                  <a:rPr lang="en-GB"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GB" sz="2400" i="1">
                            <a:latin typeface="Cambria Math" panose="02040503050406030204" pitchFamily="18" charset="0"/>
                            <a:cs typeface="Times New Roman" panose="02020603050405020304" pitchFamily="18" charset="0"/>
                          </a:rPr>
                        </m:ctrlPr>
                      </m:fPr>
                      <m:num>
                        <m:r>
                          <a:rPr lang="en-GB" sz="2400" i="1">
                            <a:latin typeface="Cambria Math" panose="02040503050406030204" pitchFamily="18" charset="0"/>
                            <a:ea typeface="Cambria Math" panose="02040503050406030204" pitchFamily="18" charset="0"/>
                            <a:cs typeface="Times New Roman" panose="02020603050405020304" pitchFamily="18" charset="0"/>
                          </a:rPr>
                          <m:t>𝛼</m:t>
                        </m:r>
                      </m:num>
                      <m:den>
                        <m:r>
                          <a:rPr lang="en-GB" sz="2400" i="1">
                            <a:latin typeface="Cambria Math" panose="02040503050406030204" pitchFamily="18" charset="0"/>
                            <a:cs typeface="Times New Roman" panose="02020603050405020304" pitchFamily="18" charset="0"/>
                          </a:rPr>
                          <m:t>1</m:t>
                        </m:r>
                        <m:r>
                          <a:rPr lang="en-GB" sz="2400" b="0" i="1" smtClean="0">
                            <a:latin typeface="Cambria Math" panose="02040503050406030204" pitchFamily="18" charset="0"/>
                            <a:cs typeface="Times New Roman" panose="02020603050405020304" pitchFamily="18" charset="0"/>
                          </a:rPr>
                          <m:t>00</m:t>
                        </m:r>
                      </m:den>
                    </m:f>
                  </m:oMath>
                </a14:m>
                <a:r>
                  <a:rPr lang="en-GB"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GB" sz="2400" i="1">
                            <a:latin typeface="Cambria Math" panose="02040503050406030204" pitchFamily="18" charset="0"/>
                            <a:cs typeface="Times New Roman" panose="02020603050405020304" pitchFamily="18" charset="0"/>
                          </a:rPr>
                        </m:ctrlPr>
                      </m:fPr>
                      <m:num>
                        <m:r>
                          <a:rPr lang="en-GB" sz="2400" i="1">
                            <a:latin typeface="Cambria Math" panose="02040503050406030204" pitchFamily="18" charset="0"/>
                            <a:ea typeface="Cambria Math" panose="02040503050406030204" pitchFamily="18" charset="0"/>
                            <a:cs typeface="Times New Roman" panose="02020603050405020304" pitchFamily="18" charset="0"/>
                          </a:rPr>
                          <m:t>0.05</m:t>
                        </m:r>
                      </m:num>
                      <m:den>
                        <m:r>
                          <a:rPr lang="en-GB" sz="2400" i="1">
                            <a:latin typeface="Cambria Math" panose="02040503050406030204" pitchFamily="18" charset="0"/>
                            <a:cs typeface="Times New Roman" panose="02020603050405020304" pitchFamily="18" charset="0"/>
                          </a:rPr>
                          <m:t>1</m:t>
                        </m:r>
                        <m:r>
                          <a:rPr lang="en-GB" sz="2400" b="0" i="1" smtClean="0">
                            <a:latin typeface="Cambria Math" panose="02040503050406030204" pitchFamily="18" charset="0"/>
                            <a:cs typeface="Times New Roman" panose="02020603050405020304" pitchFamily="18" charset="0"/>
                          </a:rPr>
                          <m:t>00</m:t>
                        </m:r>
                      </m:den>
                    </m:f>
                  </m:oMath>
                </a14:m>
                <a:r>
                  <a:rPr lang="en-GB" sz="2400" dirty="0">
                    <a:ea typeface="Cambria Math" panose="020405030504060302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0.0005 </a:t>
                </a:r>
                <a:endParaRPr lang="en-GB" sz="2400" dirty="0">
                  <a:latin typeface="Times New Roman" panose="02020603050405020304" pitchFamily="18" charset="0"/>
                  <a:cs typeface="Times New Roman" panose="02020603050405020304" pitchFamily="18" charset="0"/>
                </a:endParaRP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t="-1355"/>
                </a:stretch>
              </a:blipFill>
            </p:spPr>
            <p:txBody>
              <a:bodyPr/>
              <a:lstStyle/>
              <a:p>
                <a:r>
                  <a:rPr lang="en-GB">
                    <a:noFill/>
                  </a:rPr>
                  <a:t> </a:t>
                </a:r>
              </a:p>
            </p:txBody>
          </p:sp>
        </mc:Fallback>
      </mc:AlternateContent>
    </p:spTree>
    <p:extLst>
      <p:ext uri="{BB962C8B-B14F-4D97-AF65-F5344CB8AC3E}">
        <p14:creationId xmlns:p14="http://schemas.microsoft.com/office/powerpoint/2010/main" val="4080437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Exercise</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Using the T-statistics you calculated previously:</a:t>
            </a:r>
          </a:p>
          <a:p>
            <a:pPr lvl="1" algn="l"/>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Convert these into p-values using the following link:</a:t>
            </a:r>
          </a:p>
          <a:p>
            <a:pPr lvl="1" algn="l"/>
            <a:r>
              <a:rPr lang="en-GB" sz="2400" dirty="0">
                <a:latin typeface="Times New Roman" panose="02020603050405020304" pitchFamily="18" charset="0"/>
                <a:cs typeface="Times New Roman" panose="02020603050405020304" pitchFamily="18" charset="0"/>
              </a:rPr>
              <a:t>	</a:t>
            </a:r>
            <a:r>
              <a:rPr lang="en-GB" sz="2400" dirty="0">
                <a:solidFill>
                  <a:srgbClr val="00B050"/>
                </a:solidFill>
                <a:latin typeface="Times New Roman" panose="02020603050405020304" pitchFamily="18" charset="0"/>
                <a:cs typeface="Times New Roman" panose="02020603050405020304" pitchFamily="18" charset="0"/>
                <a:hlinkClick r:id="rId3"/>
              </a:rPr>
              <a:t>http://</a:t>
            </a:r>
            <a:r>
              <a:rPr lang="en-GB" sz="2400" dirty="0" smtClean="0">
                <a:solidFill>
                  <a:srgbClr val="00B050"/>
                </a:solidFill>
                <a:latin typeface="Times New Roman" panose="02020603050405020304" pitchFamily="18" charset="0"/>
                <a:cs typeface="Times New Roman" panose="02020603050405020304" pitchFamily="18" charset="0"/>
                <a:hlinkClick r:id="rId3"/>
              </a:rPr>
              <a:t>www.socscistatistics.com/pvalues/tdistribution.aspx</a:t>
            </a:r>
            <a:endParaRPr lang="en-GB" sz="2400" dirty="0" smtClean="0">
              <a:solidFill>
                <a:srgbClr val="00B050"/>
              </a:solidFill>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Calculate the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corrected’ 5 percent significance level</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For which countries do you now find there to be a significant difference?</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Have your conclusions regarding ‘significant differences’ changed now that a correction for multi-hypothesis testing has been made?</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8412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1763" y="-300251"/>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Answers</a:t>
            </a:r>
            <a:endParaRPr lang="en-GB" sz="40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71763" y="4623648"/>
            <a:ext cx="11471708" cy="3046988"/>
          </a:xfrm>
          <a:prstGeom prst="rect">
            <a:avLst/>
          </a:prstGeom>
          <a:noFill/>
        </p:spPr>
        <p:txBody>
          <a:bodyPr wrap="square" rtlCol="0">
            <a:spAutoFit/>
          </a:bodyPr>
          <a:lstStyle/>
          <a:p>
            <a:pPr marL="342900" indent="-342900">
              <a:buFont typeface="Arial" panose="020B0604020202020204" pitchFamily="34" charset="0"/>
              <a:buChar char="•"/>
            </a:pPr>
            <a:r>
              <a:rPr lang="en-GB" sz="2400" u="sng" dirty="0" smtClean="0">
                <a:latin typeface="Times New Roman" panose="02020603050405020304" pitchFamily="18" charset="0"/>
                <a:cs typeface="Times New Roman" panose="02020603050405020304" pitchFamily="18" charset="0"/>
              </a:rPr>
              <a:t>No significant difference </a:t>
            </a:r>
            <a:r>
              <a:rPr lang="en-GB" sz="2400" dirty="0" smtClean="0">
                <a:latin typeface="Times New Roman" panose="02020603050405020304" pitchFamily="18" charset="0"/>
                <a:cs typeface="Times New Roman" panose="02020603050405020304" pitchFamily="18" charset="0"/>
              </a:rPr>
              <a:t>between country A and B </a:t>
            </a: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B" sz="2400" u="sng" dirty="0" smtClean="0">
                <a:latin typeface="Times New Roman" panose="02020603050405020304" pitchFamily="18" charset="0"/>
                <a:cs typeface="Times New Roman" panose="02020603050405020304" pitchFamily="18" charset="0"/>
              </a:rPr>
              <a:t>Significant difference </a:t>
            </a:r>
            <a:r>
              <a:rPr lang="en-GB" sz="2400" dirty="0" smtClean="0">
                <a:latin typeface="Times New Roman" panose="02020603050405020304" pitchFamily="18" charset="0"/>
                <a:cs typeface="Times New Roman" panose="02020603050405020304" pitchFamily="18" charset="0"/>
              </a:rPr>
              <a:t>between country A and C </a:t>
            </a:r>
          </a:p>
          <a:p>
            <a:pPr marL="342900" indent="-342900">
              <a:buFont typeface="Arial" panose="020B0604020202020204" pitchFamily="34" charset="0"/>
              <a:buChar char="•"/>
            </a:pPr>
            <a:endParaRPr lang="en-GB"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B" sz="2400" u="sng" dirty="0" smtClean="0">
                <a:solidFill>
                  <a:srgbClr val="FF0000"/>
                </a:solidFill>
                <a:latin typeface="Times New Roman" panose="02020603050405020304" pitchFamily="18" charset="0"/>
                <a:cs typeface="Times New Roman" panose="02020603050405020304" pitchFamily="18" charset="0"/>
              </a:rPr>
              <a:t>No Significant difference </a:t>
            </a:r>
            <a:r>
              <a:rPr lang="en-GB" sz="2400" dirty="0" smtClean="0">
                <a:solidFill>
                  <a:srgbClr val="FF0000"/>
                </a:solidFill>
                <a:latin typeface="Times New Roman" panose="02020603050405020304" pitchFamily="18" charset="0"/>
                <a:cs typeface="Times New Roman" panose="02020603050405020304" pitchFamily="18" charset="0"/>
              </a:rPr>
              <a:t>between country B and C (</a:t>
            </a:r>
            <a:r>
              <a:rPr lang="en-GB" sz="2400" b="1" dirty="0" smtClean="0">
                <a:solidFill>
                  <a:srgbClr val="FF0000"/>
                </a:solidFill>
                <a:latin typeface="Times New Roman" panose="02020603050405020304" pitchFamily="18" charset="0"/>
                <a:cs typeface="Times New Roman" panose="02020603050405020304" pitchFamily="18" charset="0"/>
              </a:rPr>
              <a:t>CHANGED FROM BEFORE</a:t>
            </a:r>
            <a:r>
              <a:rPr lang="en-GB" sz="2400" dirty="0" smtClean="0">
                <a:solidFill>
                  <a:srgbClr val="FF0000"/>
                </a:solidFill>
                <a:latin typeface="Times New Roman" panose="02020603050405020304" pitchFamily="18" charset="0"/>
                <a:cs typeface="Times New Roman" panose="02020603050405020304" pitchFamily="18" charset="0"/>
              </a:rPr>
              <a:t>)</a:t>
            </a:r>
          </a:p>
          <a:p>
            <a:endParaRPr lang="en-GB"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233635694"/>
              </p:ext>
            </p:extLst>
          </p:nvPr>
        </p:nvGraphicFramePr>
        <p:xfrm>
          <a:off x="3022581" y="738153"/>
          <a:ext cx="5556819" cy="2538950"/>
        </p:xfrm>
        <a:graphic>
          <a:graphicData uri="http://schemas.openxmlformats.org/drawingml/2006/table">
            <a:tbl>
              <a:tblPr>
                <a:tableStyleId>{5C22544A-7EE6-4342-B048-85BDC9FD1C3A}</a:tableStyleId>
              </a:tblPr>
              <a:tblGrid>
                <a:gridCol w="1474893"/>
                <a:gridCol w="1277550"/>
                <a:gridCol w="1402188"/>
                <a:gridCol w="1402188"/>
              </a:tblGrid>
              <a:tr h="558384">
                <a:tc>
                  <a:txBody>
                    <a:bodyPr/>
                    <a:lstStyle/>
                    <a:p>
                      <a:pPr algn="l" fontAlgn="ctr"/>
                      <a:r>
                        <a:rPr lang="en-GB" sz="2200" u="none" strike="noStrike" dirty="0">
                          <a:effectLst/>
                          <a:latin typeface="Times New Roman" panose="02020603050405020304" pitchFamily="18" charset="0"/>
                          <a:cs typeface="Times New Roman" panose="02020603050405020304" pitchFamily="18" charset="0"/>
                        </a:rPr>
                        <a:t> </a:t>
                      </a:r>
                      <a:endParaRPr lang="en-GB" sz="2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gridSpan="3">
                  <a:txBody>
                    <a:bodyPr/>
                    <a:lstStyle/>
                    <a:p>
                      <a:pPr algn="ctr" fontAlgn="ctr"/>
                      <a:r>
                        <a:rPr lang="en-GB" sz="2200" b="1" u="none" strike="noStrike" dirty="0" smtClean="0">
                          <a:effectLst/>
                          <a:latin typeface="Times New Roman" panose="02020603050405020304" pitchFamily="18" charset="0"/>
                          <a:cs typeface="Times New Roman" panose="02020603050405020304" pitchFamily="18" charset="0"/>
                        </a:rPr>
                        <a:t>P-value </a:t>
                      </a:r>
                      <a:r>
                        <a:rPr lang="en-GB" sz="2200" b="1" u="none" strike="noStrike" dirty="0">
                          <a:effectLst/>
                          <a:latin typeface="Times New Roman" panose="02020603050405020304" pitchFamily="18" charset="0"/>
                          <a:cs typeface="Times New Roman" panose="02020603050405020304" pitchFamily="18" charset="0"/>
                        </a:rPr>
                        <a:t>for difference</a:t>
                      </a:r>
                      <a:endParaRPr lang="en-GB" sz="2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r>
              <a:tr h="507218">
                <a:tc>
                  <a:txBody>
                    <a:bodyPr/>
                    <a:lstStyle/>
                    <a:p>
                      <a:pPr algn="l" fontAlgn="b"/>
                      <a:r>
                        <a:rPr lang="en-GB" sz="2200" u="none" strike="noStrike">
                          <a:effectLst/>
                          <a:latin typeface="Times New Roman" panose="02020603050405020304" pitchFamily="18" charset="0"/>
                          <a:cs typeface="Times New Roman" panose="02020603050405020304" pitchFamily="18" charset="0"/>
                        </a:rPr>
                        <a:t> </a:t>
                      </a:r>
                      <a:endParaRPr lang="en-GB" sz="2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Country A</a:t>
                      </a:r>
                      <a:endParaRPr lang="en-GB" sz="2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Country B</a:t>
                      </a:r>
                      <a:endParaRPr lang="en-GB" sz="2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Country C</a:t>
                      </a:r>
                      <a:endParaRPr lang="en-GB" sz="2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83065">
                <a:tc>
                  <a:txBody>
                    <a:bodyPr/>
                    <a:lstStyle/>
                    <a:p>
                      <a:pPr algn="l" fontAlgn="b"/>
                      <a:r>
                        <a:rPr lang="en-GB" sz="2200" u="none" strike="noStrike" dirty="0">
                          <a:effectLst/>
                          <a:latin typeface="Times New Roman" panose="02020603050405020304" pitchFamily="18" charset="0"/>
                          <a:cs typeface="Times New Roman" panose="02020603050405020304" pitchFamily="18" charset="0"/>
                        </a:rPr>
                        <a:t>Country A</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r>
              <a:tr h="483065">
                <a:tc>
                  <a:txBody>
                    <a:bodyPr/>
                    <a:lstStyle/>
                    <a:p>
                      <a:pPr algn="l" fontAlgn="b"/>
                      <a:r>
                        <a:rPr lang="en-GB" sz="2200" u="none" strike="noStrike">
                          <a:effectLst/>
                          <a:latin typeface="Times New Roman" panose="02020603050405020304" pitchFamily="18" charset="0"/>
                          <a:cs typeface="Times New Roman" panose="02020603050405020304" pitchFamily="18" charset="0"/>
                        </a:rPr>
                        <a:t>Country B</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en-GB" sz="2200" b="0" i="0" u="none" strike="noStrike" dirty="0" smtClean="0">
                          <a:solidFill>
                            <a:schemeClr val="dk1"/>
                          </a:solidFill>
                          <a:effectLst/>
                          <a:latin typeface="Times New Roman" panose="02020603050405020304" pitchFamily="18" charset="0"/>
                          <a:cs typeface="Times New Roman" panose="02020603050405020304" pitchFamily="18" charset="0"/>
                        </a:rPr>
                        <a:t>0.0886</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noFill/>
                  </a:tcPr>
                </a:tc>
                <a:tc>
                  <a:txBody>
                    <a:bodyPr/>
                    <a:lstStyle/>
                    <a:p>
                      <a:pPr algn="ctr" fontAlgn="b"/>
                      <a:r>
                        <a:rPr lang="en-GB" sz="2200" u="none" strike="noStrike">
                          <a:effectLst/>
                          <a:latin typeface="Times New Roman" panose="02020603050405020304" pitchFamily="18" charset="0"/>
                          <a:cs typeface="Times New Roman" panose="02020603050405020304" pitchFamily="18" charset="0"/>
                        </a:rPr>
                        <a:t>-</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noFill/>
                  </a:tcPr>
                </a:tc>
              </a:tr>
              <a:tr h="507218">
                <a:tc>
                  <a:txBody>
                    <a:bodyPr/>
                    <a:lstStyle/>
                    <a:p>
                      <a:pPr algn="l" fontAlgn="b"/>
                      <a:r>
                        <a:rPr lang="en-GB" sz="2200" u="none" strike="noStrike">
                          <a:effectLst/>
                          <a:latin typeface="Times New Roman" panose="02020603050405020304" pitchFamily="18" charset="0"/>
                          <a:cs typeface="Times New Roman" panose="02020603050405020304" pitchFamily="18" charset="0"/>
                        </a:rPr>
                        <a:t>Country C</a:t>
                      </a:r>
                      <a:endParaRPr lang="en-GB"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smtClean="0">
                          <a:effectLst/>
                          <a:latin typeface="Times New Roman" panose="02020603050405020304" pitchFamily="18" charset="0"/>
                          <a:cs typeface="Times New Roman" panose="02020603050405020304" pitchFamily="18" charset="0"/>
                        </a:rPr>
                        <a:t>0.0052</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smtClean="0">
                          <a:effectLst/>
                          <a:latin typeface="Times New Roman" panose="02020603050405020304" pitchFamily="18" charset="0"/>
                          <a:cs typeface="Times New Roman" panose="02020603050405020304" pitchFamily="18" charset="0"/>
                        </a:rPr>
                        <a:t>0.0461</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GB" sz="2200" u="none" strike="noStrike" dirty="0">
                          <a:effectLst/>
                          <a:latin typeface="Times New Roman" panose="02020603050405020304" pitchFamily="18" charset="0"/>
                          <a:cs typeface="Times New Roman" panose="02020603050405020304" pitchFamily="18" charset="0"/>
                        </a:rPr>
                        <a:t>-</a:t>
                      </a:r>
                      <a:endParaRPr lang="en-GB"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r>
            </a:tbl>
          </a:graphicData>
        </a:graphic>
      </p:graphicFrame>
      <mc:AlternateContent xmlns:mc="http://schemas.openxmlformats.org/markup-compatibility/2006" xmlns:a14="http://schemas.microsoft.com/office/drawing/2010/main">
        <mc:Choice Requires="a14">
          <p:sp>
            <p:nvSpPr>
              <p:cNvPr id="4" name="Rectangle 3"/>
              <p:cNvSpPr/>
              <p:nvPr/>
            </p:nvSpPr>
            <p:spPr>
              <a:xfrm>
                <a:off x="3665165" y="3622856"/>
                <a:ext cx="3950569" cy="621773"/>
              </a:xfrm>
              <a:prstGeom prst="rect">
                <a:avLst/>
              </a:prstGeom>
            </p:spPr>
            <p:txBody>
              <a:bodyPr wrap="none">
                <a:spAutoFit/>
              </a:bodyPr>
              <a:lstStyle/>
              <a:p>
                <a:pPr lvl="1"/>
                <a:r>
                  <a:rPr lang="en-GB"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i="1">
                            <a:latin typeface="Cambria Math" panose="02040503050406030204" pitchFamily="18" charset="0"/>
                            <a:cs typeface="Times New Roman" panose="02020603050405020304" pitchFamily="18" charset="0"/>
                          </a:rPr>
                        </m:ctrlPr>
                      </m:sSubPr>
                      <m:e>
                        <m:r>
                          <a:rPr lang="en-GB" sz="2400" i="1">
                            <a:latin typeface="Cambria Math" panose="02040503050406030204" pitchFamily="18" charset="0"/>
                            <a:ea typeface="Cambria Math" panose="02040503050406030204" pitchFamily="18" charset="0"/>
                            <a:cs typeface="Times New Roman" panose="02020603050405020304" pitchFamily="18" charset="0"/>
                          </a:rPr>
                          <m:t>𝛼</m:t>
                        </m:r>
                      </m:e>
                      <m:sub>
                        <m:r>
                          <a:rPr lang="en-GB" sz="2400" i="1">
                            <a:latin typeface="Cambria Math" panose="02040503050406030204" pitchFamily="18" charset="0"/>
                            <a:cs typeface="Times New Roman" panose="02020603050405020304" pitchFamily="18" charset="0"/>
                          </a:rPr>
                          <m:t>𝑏𝑜𝑛𝑓</m:t>
                        </m:r>
                      </m:sub>
                    </m:sSub>
                    <m:r>
                      <a:rPr lang="en-GB" sz="2400" i="1">
                        <a:latin typeface="Cambria Math" panose="02040503050406030204" pitchFamily="18" charset="0"/>
                        <a:cs typeface="Times New Roman" panose="02020603050405020304" pitchFamily="18" charset="0"/>
                      </a:rPr>
                      <m:t>=</m:t>
                    </m:r>
                  </m:oMath>
                </a14:m>
                <a:r>
                  <a:rPr lang="en-GB"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GB" sz="2400" i="1">
                            <a:latin typeface="Cambria Math" panose="02040503050406030204" pitchFamily="18" charset="0"/>
                            <a:cs typeface="Times New Roman" panose="02020603050405020304" pitchFamily="18" charset="0"/>
                          </a:rPr>
                        </m:ctrlPr>
                      </m:fPr>
                      <m:num>
                        <m:r>
                          <a:rPr lang="en-GB" sz="2400" i="1">
                            <a:latin typeface="Cambria Math" panose="02040503050406030204" pitchFamily="18" charset="0"/>
                            <a:ea typeface="Cambria Math" panose="02040503050406030204" pitchFamily="18" charset="0"/>
                            <a:cs typeface="Times New Roman" panose="02020603050405020304" pitchFamily="18" charset="0"/>
                          </a:rPr>
                          <m:t>𝛼</m:t>
                        </m:r>
                      </m:num>
                      <m:den>
                        <m:r>
                          <a:rPr lang="en-GB" sz="2400" b="0" i="1" smtClean="0">
                            <a:latin typeface="Cambria Math" panose="02040503050406030204" pitchFamily="18" charset="0"/>
                            <a:ea typeface="Cambria Math" panose="02040503050406030204" pitchFamily="18" charset="0"/>
                            <a:cs typeface="Times New Roman" panose="02020603050405020304" pitchFamily="18" charset="0"/>
                          </a:rPr>
                          <m:t>3</m:t>
                        </m:r>
                      </m:den>
                    </m:f>
                  </m:oMath>
                </a14:m>
                <a:r>
                  <a:rPr lang="en-GB"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GB" sz="2400" i="1">
                            <a:latin typeface="Cambria Math" panose="02040503050406030204" pitchFamily="18" charset="0"/>
                            <a:cs typeface="Times New Roman" panose="02020603050405020304" pitchFamily="18" charset="0"/>
                          </a:rPr>
                        </m:ctrlPr>
                      </m:fPr>
                      <m:num>
                        <m:r>
                          <a:rPr lang="en-GB" sz="2400" i="1">
                            <a:latin typeface="Cambria Math" panose="02040503050406030204" pitchFamily="18" charset="0"/>
                            <a:ea typeface="Cambria Math" panose="02040503050406030204" pitchFamily="18" charset="0"/>
                            <a:cs typeface="Times New Roman" panose="02020603050405020304" pitchFamily="18" charset="0"/>
                          </a:rPr>
                          <m:t>0.05</m:t>
                        </m:r>
                      </m:num>
                      <m:den>
                        <m:r>
                          <a:rPr lang="en-GB" sz="2400" b="0" i="1" smtClean="0">
                            <a:latin typeface="Cambria Math" panose="02040503050406030204" pitchFamily="18" charset="0"/>
                            <a:cs typeface="Times New Roman" panose="02020603050405020304" pitchFamily="18" charset="0"/>
                          </a:rPr>
                          <m:t>3</m:t>
                        </m:r>
                      </m:den>
                    </m:f>
                  </m:oMath>
                </a14:m>
                <a:r>
                  <a:rPr lang="en-GB" sz="2400" dirty="0">
                    <a:ea typeface="Cambria Math" panose="020405030504060302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0.0167</a:t>
                </a:r>
                <a:endParaRPr lang="en-GB" sz="2400" dirty="0">
                  <a:latin typeface="Times New Roman" panose="02020603050405020304" pitchFamily="18" charset="0"/>
                  <a:cs typeface="Times New Roman" panose="02020603050405020304"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3665165" y="3622856"/>
                <a:ext cx="3950569" cy="621773"/>
              </a:xfrm>
              <a:prstGeom prst="rect">
                <a:avLst/>
              </a:prstGeom>
              <a:blipFill rotWithShape="0">
                <a:blip r:embed="rId3"/>
                <a:stretch>
                  <a:fillRect r="-1543" b="-8824"/>
                </a:stretch>
              </a:blipFill>
            </p:spPr>
            <p:txBody>
              <a:bodyPr/>
              <a:lstStyle/>
              <a:p>
                <a:r>
                  <a:rPr lang="en-GB">
                    <a:noFill/>
                  </a:rPr>
                  <a:t> </a:t>
                </a:r>
              </a:p>
            </p:txBody>
          </p:sp>
        </mc:Fallback>
      </mc:AlternateContent>
    </p:spTree>
    <p:extLst>
      <p:ext uri="{BB962C8B-B14F-4D97-AF65-F5344CB8AC3E}">
        <p14:creationId xmlns:p14="http://schemas.microsoft.com/office/powerpoint/2010/main" val="2653426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Issues…</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9307" y="573784"/>
            <a:ext cx="11499103" cy="6298442"/>
          </a:xfrm>
        </p:spPr>
        <p:txBody>
          <a:bodyPr>
            <a:normAutofit fontScale="92500"/>
          </a:bodyPr>
          <a:lstStyle/>
          <a:p>
            <a:pPr lvl="1" algn="l"/>
            <a:r>
              <a:rPr lang="en-GB" sz="2400" dirty="0" smtClean="0">
                <a:latin typeface="Times New Roman" panose="02020603050405020304" pitchFamily="18" charset="0"/>
                <a:cs typeface="Times New Roman" panose="02020603050405020304" pitchFamily="18" charset="0"/>
              </a:rPr>
              <a:t>Widely recognised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correction goes too far the other way….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solidFill>
                  <a:srgbClr val="FF0000"/>
                </a:solidFill>
                <a:latin typeface="Times New Roman" panose="02020603050405020304" pitchFamily="18" charset="0"/>
                <a:cs typeface="Times New Roman" panose="02020603050405020304" pitchFamily="18" charset="0"/>
              </a:rPr>
              <a:t>Too conservative!</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Reduces chance of making a ‘Type I’ error (Incorrect rejection of null)…..</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….by increasing the chance of a ‘Type II’ error (Incorrectly not rejecting the null)</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Alternatives have been proposed </a:t>
            </a:r>
            <a:endParaRPr lang="en-GB" sz="2400" b="1" u="sng"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err="1">
                <a:solidFill>
                  <a:srgbClr val="FF0000"/>
                </a:solidFill>
                <a:latin typeface="Times New Roman" panose="02020603050405020304" pitchFamily="18" charset="0"/>
                <a:cs typeface="Times New Roman" panose="02020603050405020304" pitchFamily="18" charset="0"/>
              </a:rPr>
              <a:t>Benjamini</a:t>
            </a:r>
            <a:r>
              <a:rPr lang="en-GB" sz="2400" dirty="0">
                <a:solidFill>
                  <a:srgbClr val="FF0000"/>
                </a:solidFill>
                <a:latin typeface="Times New Roman" panose="02020603050405020304" pitchFamily="18" charset="0"/>
                <a:cs typeface="Times New Roman" panose="02020603050405020304" pitchFamily="18" charset="0"/>
              </a:rPr>
              <a:t> and Hochberg </a:t>
            </a:r>
            <a:r>
              <a:rPr lang="en-GB" sz="2400" dirty="0" smtClean="0">
                <a:solidFill>
                  <a:srgbClr val="FF0000"/>
                </a:solidFill>
                <a:latin typeface="Times New Roman" panose="02020603050405020304" pitchFamily="18" charset="0"/>
                <a:cs typeface="Times New Roman" panose="02020603050405020304" pitchFamily="18" charset="0"/>
              </a:rPr>
              <a:t>correction</a:t>
            </a:r>
          </a:p>
          <a:p>
            <a:pPr lvl="1" algn="l"/>
            <a:r>
              <a:rPr lang="en-GB" sz="2400" dirty="0" smtClean="0">
                <a:latin typeface="Times New Roman" panose="02020603050405020304" pitchFamily="18" charset="0"/>
                <a:cs typeface="Times New Roman" panose="02020603050405020304" pitchFamily="18" charset="0"/>
              </a:rPr>
              <a:t>http</a:t>
            </a:r>
            <a:r>
              <a:rPr lang="en-GB" sz="2400" dirty="0">
                <a:latin typeface="Times New Roman" panose="02020603050405020304" pitchFamily="18" charset="0"/>
                <a:cs typeface="Times New Roman" panose="02020603050405020304" pitchFamily="18" charset="0"/>
              </a:rPr>
              <a:t>://</a:t>
            </a:r>
            <a:r>
              <a:rPr lang="en-GB" sz="2400" dirty="0" smtClean="0">
                <a:latin typeface="Times New Roman" panose="02020603050405020304" pitchFamily="18" charset="0"/>
                <a:cs typeface="Times New Roman" panose="02020603050405020304" pitchFamily="18" charset="0"/>
              </a:rPr>
              <a:t>nebc.nerc.ac.uk/courses/GeneSpring/GS_Mar2006/Multiple%20testing%20corrections.pdf</a:t>
            </a:r>
            <a:endParaRPr lang="en-GB" sz="2400" b="1" dirty="0" smtClean="0">
              <a:latin typeface="Times New Roman" panose="02020603050405020304" pitchFamily="18" charset="0"/>
              <a:cs typeface="Times New Roman" panose="02020603050405020304" pitchFamily="18" charset="0"/>
            </a:endParaRPr>
          </a:p>
          <a:p>
            <a:pPr lvl="1" algn="l"/>
            <a:endParaRPr lang="en-GB" sz="2400" b="1"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solidFill>
                  <a:srgbClr val="FF0000"/>
                </a:solidFill>
                <a:latin typeface="Times New Roman" panose="02020603050405020304" pitchFamily="18" charset="0"/>
                <a:cs typeface="Times New Roman" panose="02020603050405020304" pitchFamily="18" charset="0"/>
              </a:rPr>
              <a:t>Less conservative</a:t>
            </a:r>
            <a:r>
              <a:rPr lang="en-GB" sz="2400" dirty="0" smtClean="0">
                <a:latin typeface="Times New Roman" panose="02020603050405020304" pitchFamily="18" charset="0"/>
                <a:cs typeface="Times New Roman" panose="02020603050405020304" pitchFamily="18" charset="0"/>
              </a:rPr>
              <a:t>, but a little </a:t>
            </a:r>
            <a:r>
              <a:rPr lang="en-GB" sz="2400" dirty="0" smtClean="0">
                <a:solidFill>
                  <a:srgbClr val="FF0000"/>
                </a:solidFill>
                <a:latin typeface="Times New Roman" panose="02020603050405020304" pitchFamily="18" charset="0"/>
                <a:cs typeface="Times New Roman" panose="02020603050405020304" pitchFamily="18" charset="0"/>
              </a:rPr>
              <a:t>more complex </a:t>
            </a:r>
            <a:r>
              <a:rPr lang="en-GB" sz="2400" dirty="0" smtClean="0">
                <a:latin typeface="Times New Roman" panose="02020603050405020304" pitchFamily="18" charset="0"/>
                <a:cs typeface="Times New Roman" panose="02020603050405020304" pitchFamily="18" charset="0"/>
              </a:rPr>
              <a:t>to implement.</a:t>
            </a:r>
          </a:p>
          <a:p>
            <a:pPr lvl="1" algn="l"/>
            <a:endParaRPr lang="en-GB" sz="2400" b="1"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Conclusion</a:t>
            </a:r>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Important issue to recognise / understand in cross-country comparisons….</a:t>
            </a:r>
          </a:p>
          <a:p>
            <a:pPr lvl="1" algn="l"/>
            <a:r>
              <a:rPr lang="en-GB" sz="2400" dirty="0" smtClean="0">
                <a:latin typeface="Times New Roman" panose="02020603050405020304" pitchFamily="18" charset="0"/>
                <a:cs typeface="Times New Roman" panose="02020603050405020304" pitchFamily="18" charset="0"/>
              </a:rPr>
              <a:t>…whether you make this explicit (via a correction) = judgement call!</a:t>
            </a:r>
          </a:p>
        </p:txBody>
      </p:sp>
    </p:spTree>
    <p:extLst>
      <p:ext uri="{BB962C8B-B14F-4D97-AF65-F5344CB8AC3E}">
        <p14:creationId xmlns:p14="http://schemas.microsoft.com/office/powerpoint/2010/main" val="3919704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Use of multiple corrections in PISA……</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OECD policy on whether to make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correction when declaring statistical significance in their rankings seems to have changed over time…..</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2000 </a:t>
            </a:r>
            <a:r>
              <a:rPr lang="en-GB" sz="2400" dirty="0">
                <a:latin typeface="Times New Roman" panose="02020603050405020304" pitchFamily="18" charset="0"/>
                <a:cs typeface="Times New Roman" panose="02020603050405020304" pitchFamily="18" charset="0"/>
              </a:rPr>
              <a:t>results – Presented results </a:t>
            </a:r>
            <a:r>
              <a:rPr lang="en-GB" sz="2400" dirty="0" smtClean="0">
                <a:latin typeface="Times New Roman" panose="02020603050405020304" pitchFamily="18" charset="0"/>
                <a:cs typeface="Times New Roman" panose="02020603050405020304" pitchFamily="18" charset="0"/>
              </a:rPr>
              <a:t>with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correction</a:t>
            </a:r>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2003 results – Presented results both with and without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correction applied</a:t>
            </a:r>
          </a:p>
          <a:p>
            <a:pPr lvl="1" algn="l"/>
            <a:r>
              <a:rPr lang="en-GB" sz="2400" dirty="0" smtClean="0">
                <a:latin typeface="Times New Roman" panose="02020603050405020304" pitchFamily="18" charset="0"/>
                <a:cs typeface="Times New Roman" panose="02020603050405020304" pitchFamily="18" charset="0"/>
              </a:rPr>
              <a:t>2006 onwards – No </a:t>
            </a:r>
            <a:r>
              <a:rPr lang="en-GB" sz="2400" dirty="0" err="1" smtClean="0">
                <a:latin typeface="Times New Roman" panose="02020603050405020304" pitchFamily="18" charset="0"/>
                <a:cs typeface="Times New Roman" panose="02020603050405020304" pitchFamily="18" charset="0"/>
              </a:rPr>
              <a:t>Bonferroni</a:t>
            </a:r>
            <a:r>
              <a:rPr lang="en-GB" sz="2400" dirty="0" smtClean="0">
                <a:latin typeface="Times New Roman" panose="02020603050405020304" pitchFamily="18" charset="0"/>
                <a:cs typeface="Times New Roman" panose="02020603050405020304" pitchFamily="18" charset="0"/>
              </a:rPr>
              <a:t> correction made</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Reason given:</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A lot more countries took part in 2006 than 2000.</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Adjusted p-value would fall from 0.0017 (2000) to 0.00009 (2006)</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Considered prohibitively strict</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Implication</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Different critical values have been applied across cycles</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Some differences declared as NS in 2003 would have been declared as SIG in 2006</a:t>
            </a:r>
          </a:p>
        </p:txBody>
      </p:sp>
    </p:spTree>
    <p:extLst>
      <p:ext uri="{BB962C8B-B14F-4D97-AF65-F5344CB8AC3E}">
        <p14:creationId xmlns:p14="http://schemas.microsoft.com/office/powerpoint/2010/main" val="2529724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588" y="2667828"/>
            <a:ext cx="109728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International averages and senate weights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6863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International total and averages</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520906" y="901586"/>
            <a:ext cx="6237504" cy="4957160"/>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The OECD reports contain two statistics that, at face value, seem quite similar:</a:t>
            </a:r>
          </a:p>
          <a:p>
            <a:pPr lvl="1" algn="l"/>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OECD total (aka ‘</a:t>
            </a:r>
            <a:r>
              <a:rPr lang="en-GB" sz="2400" u="sng" dirty="0" smtClean="0">
                <a:latin typeface="Times New Roman" panose="02020603050405020304" pitchFamily="18" charset="0"/>
                <a:cs typeface="Times New Roman" panose="02020603050405020304" pitchFamily="18" charset="0"/>
              </a:rPr>
              <a:t>house average</a:t>
            </a:r>
            <a:r>
              <a:rPr lang="en-GB" sz="2400" dirty="0" smtClean="0">
                <a:latin typeface="Times New Roman" panose="02020603050405020304" pitchFamily="18" charset="0"/>
                <a:cs typeface="Times New Roman" panose="02020603050405020304" pitchFamily="18" charset="0"/>
              </a:rPr>
              <a:t>’)</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OECD average (aka ‘</a:t>
            </a:r>
            <a:r>
              <a:rPr lang="en-GB" sz="2400" u="sng" dirty="0" smtClean="0">
                <a:latin typeface="Times New Roman" panose="02020603050405020304" pitchFamily="18" charset="0"/>
                <a:cs typeface="Times New Roman" panose="02020603050405020304" pitchFamily="18" charset="0"/>
              </a:rPr>
              <a:t>senate average</a:t>
            </a:r>
            <a:r>
              <a:rPr lang="en-GB" sz="2400" dirty="0" smtClean="0">
                <a:latin typeface="Times New Roman" panose="02020603050405020304" pitchFamily="18" charset="0"/>
                <a:cs typeface="Times New Roman" panose="02020603050405020304" pitchFamily="18" charset="0"/>
              </a:rPr>
              <a:t>’)</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But they contain different results!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What is the difference between them?</a:t>
            </a:r>
          </a:p>
          <a:p>
            <a:pPr lvl="1" algn="l"/>
            <a:r>
              <a:rPr lang="en-GB" sz="2400" dirty="0" smtClean="0">
                <a:latin typeface="Times New Roman" panose="02020603050405020304" pitchFamily="18" charset="0"/>
                <a:cs typeface="Times New Roman" panose="02020603050405020304" pitchFamily="18" charset="0"/>
              </a:rPr>
              <a:t>How do we calculate them?</a:t>
            </a:r>
          </a:p>
          <a:p>
            <a:pPr lvl="1" algn="l"/>
            <a:r>
              <a:rPr lang="en-GB" sz="2400" dirty="0" smtClean="0">
                <a:latin typeface="Times New Roman" panose="02020603050405020304" pitchFamily="18" charset="0"/>
                <a:cs typeface="Times New Roman" panose="02020603050405020304" pitchFamily="18" charset="0"/>
              </a:rPr>
              <a:t>When is it appropriate to prefer one over the other?</a:t>
            </a:r>
          </a:p>
        </p:txBody>
      </p:sp>
      <p:pic>
        <p:nvPicPr>
          <p:cNvPr id="5" name="Picture 4"/>
          <p:cNvPicPr>
            <a:picLocks noChangeAspect="1"/>
          </p:cNvPicPr>
          <p:nvPr/>
        </p:nvPicPr>
        <p:blipFill>
          <a:blip r:embed="rId3"/>
          <a:stretch>
            <a:fillRect/>
          </a:stretch>
        </p:blipFill>
        <p:spPr>
          <a:xfrm>
            <a:off x="321475" y="901586"/>
            <a:ext cx="4657493" cy="4757342"/>
          </a:xfrm>
          <a:prstGeom prst="rect">
            <a:avLst/>
          </a:prstGeom>
        </p:spPr>
      </p:pic>
      <p:sp>
        <p:nvSpPr>
          <p:cNvPr id="6" name="Oval 5"/>
          <p:cNvSpPr/>
          <p:nvPr/>
        </p:nvSpPr>
        <p:spPr>
          <a:xfrm>
            <a:off x="0" y="5055079"/>
            <a:ext cx="2225615" cy="69011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2346385" y="5055079"/>
            <a:ext cx="1587260" cy="69011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321475" y="5993843"/>
            <a:ext cx="4657493" cy="369332"/>
          </a:xfrm>
          <a:prstGeom prst="rect">
            <a:avLst/>
          </a:prstGeom>
          <a:noFill/>
        </p:spPr>
        <p:txBody>
          <a:bodyPr wrap="square" rtlCol="0">
            <a:spAutoFit/>
          </a:bodyPr>
          <a:lstStyle/>
          <a:p>
            <a:r>
              <a:rPr lang="en-GB" b="1" dirty="0" smtClean="0">
                <a:latin typeface="Times New Roman" panose="02020603050405020304" pitchFamily="18" charset="0"/>
                <a:cs typeface="Times New Roman" panose="02020603050405020304" pitchFamily="18" charset="0"/>
              </a:rPr>
              <a:t>Source: PISA 2012 report</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2862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International average</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528033" y="566671"/>
                <a:ext cx="11230377" cy="5920393"/>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Very straightforward to understand……</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Say you have PISA scores for 30 countries.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Then the ‘international average’ across these 30 countries is simply:</a:t>
                </a:r>
              </a:p>
              <a:p>
                <a:pPr lvl="1" algn="l"/>
                <a:endParaRPr lang="en-GB" sz="2400" dirty="0">
                  <a:latin typeface="Times New Roman" panose="02020603050405020304" pitchFamily="18" charset="0"/>
                  <a:cs typeface="Times New Roman" panose="02020603050405020304" pitchFamily="18" charset="0"/>
                </a:endParaRPr>
              </a:p>
              <a:p>
                <a:pPr lvl="1" algn="l"/>
                <a14:m>
                  <m:oMathPara xmlns:m="http://schemas.openxmlformats.org/officeDocument/2006/math">
                    <m:oMathParaPr>
                      <m:jc m:val="centerGroup"/>
                    </m:oMathParaPr>
                    <m:oMath xmlns:m="http://schemas.openxmlformats.org/officeDocument/2006/math">
                      <m:f>
                        <m:fPr>
                          <m:ctrlPr>
                            <a:rPr lang="en-GB" sz="2400" i="1" smtClean="0">
                              <a:latin typeface="Cambria Math" panose="02040503050406030204" pitchFamily="18" charset="0"/>
                              <a:cs typeface="Times New Roman" panose="02020603050405020304" pitchFamily="18" charset="0"/>
                            </a:rPr>
                          </m:ctrlPr>
                        </m:fPr>
                        <m:num>
                          <m:nary>
                            <m:naryPr>
                              <m:chr m:val="∑"/>
                              <m:ctrlPr>
                                <a:rPr lang="en-GB" sz="2400" i="1">
                                  <a:latin typeface="Cambria Math" panose="02040503050406030204" pitchFamily="18" charset="0"/>
                                  <a:cs typeface="Times New Roman" panose="02020603050405020304" pitchFamily="18" charset="0"/>
                                </a:rPr>
                              </m:ctrlPr>
                            </m:naryPr>
                            <m:sub>
                              <m:r>
                                <m:rPr>
                                  <m:brk m:alnAt="23"/>
                                </m:rPr>
                                <a:rPr lang="en-GB" sz="2400" i="1">
                                  <a:latin typeface="Cambria Math" panose="02040503050406030204" pitchFamily="18" charset="0"/>
                                  <a:cs typeface="Times New Roman" panose="02020603050405020304" pitchFamily="18" charset="0"/>
                                </a:rPr>
                                <m:t>𝑐</m:t>
                              </m:r>
                              <m:r>
                                <a:rPr lang="en-GB" sz="2400" i="1">
                                  <a:latin typeface="Cambria Math" panose="02040503050406030204" pitchFamily="18" charset="0"/>
                                  <a:cs typeface="Times New Roman" panose="02020603050405020304" pitchFamily="18" charset="0"/>
                                </a:rPr>
                                <m:t>=1</m:t>
                              </m:r>
                            </m:sub>
                            <m:sup>
                              <m:r>
                                <a:rPr lang="en-GB" sz="2400" i="1">
                                  <a:latin typeface="Cambria Math" panose="02040503050406030204" pitchFamily="18" charset="0"/>
                                  <a:cs typeface="Times New Roman" panose="02020603050405020304" pitchFamily="18" charset="0"/>
                                </a:rPr>
                                <m:t>𝑐</m:t>
                              </m:r>
                              <m:r>
                                <a:rPr lang="en-GB" sz="2400" i="1">
                                  <a:latin typeface="Cambria Math" panose="02040503050406030204" pitchFamily="18" charset="0"/>
                                  <a:cs typeface="Times New Roman" panose="02020603050405020304" pitchFamily="18" charset="0"/>
                                </a:rPr>
                                <m:t>=30</m:t>
                              </m:r>
                            </m:sup>
                            <m:e>
                              <m:r>
                                <a:rPr lang="en-GB" sz="2400" i="1">
                                  <a:latin typeface="Cambria Math" panose="02040503050406030204" pitchFamily="18" charset="0"/>
                                  <a:cs typeface="Times New Roman" panose="02020603050405020304" pitchFamily="18" charset="0"/>
                                </a:rPr>
                                <m:t>𝑃𝐼𝑆𝐴</m:t>
                              </m:r>
                              <m:r>
                                <a:rPr lang="en-GB" sz="2400" i="1">
                                  <a:latin typeface="Cambria Math" panose="02040503050406030204" pitchFamily="18" charset="0"/>
                                  <a:cs typeface="Times New Roman" panose="02020603050405020304" pitchFamily="18" charset="0"/>
                                </a:rPr>
                                <m:t> </m:t>
                              </m:r>
                              <m:r>
                                <a:rPr lang="en-GB" sz="2400" i="1">
                                  <a:latin typeface="Cambria Math" panose="02040503050406030204" pitchFamily="18" charset="0"/>
                                  <a:cs typeface="Times New Roman" panose="02020603050405020304" pitchFamily="18" charset="0"/>
                                </a:rPr>
                                <m:t>𝑠𝑐𝑜𝑟𝑒𝑠</m:t>
                              </m:r>
                            </m:e>
                          </m:nary>
                        </m:num>
                        <m:den>
                          <m:r>
                            <a:rPr lang="en-GB" sz="2400" b="0" i="1" smtClean="0">
                              <a:latin typeface="Cambria Math" panose="02040503050406030204" pitchFamily="18" charset="0"/>
                              <a:cs typeface="Times New Roman" panose="02020603050405020304" pitchFamily="18" charset="0"/>
                            </a:rPr>
                            <m:t>𝑁𝑢𝑚𝑏𝑒𝑟</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𝑜𝑓</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𝑐𝑜𝑢𝑛𝑡𝑟𝑖𝑒𝑠</m:t>
                          </m:r>
                        </m:den>
                      </m:f>
                    </m:oMath>
                  </m:oMathPara>
                </a14:m>
                <a:endParaRPr lang="en-GB" sz="2400" dirty="0" smtClean="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In other words, simply take the mean of the statistics that have been produced separately for each country.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Key point</a:t>
                </a:r>
                <a:r>
                  <a:rPr lang="en-GB" sz="2400" u="sng" dirty="0" smtClean="0">
                    <a:latin typeface="Times New Roman" panose="02020603050405020304" pitchFamily="18" charset="0"/>
                    <a:cs typeface="Times New Roman" panose="02020603050405020304" pitchFamily="18" charset="0"/>
                  </a:rPr>
                  <a:t>: </a:t>
                </a:r>
              </a:p>
              <a:p>
                <a:pPr lvl="1" algn="l"/>
                <a:r>
                  <a:rPr lang="en-GB" sz="2400" dirty="0" smtClean="0">
                    <a:latin typeface="Times New Roman" panose="02020603050405020304" pitchFamily="18" charset="0"/>
                    <a:cs typeface="Times New Roman" panose="02020603050405020304" pitchFamily="18" charset="0"/>
                  </a:rPr>
                  <a:t>Gives each country equal weight when calculating international statistics (such as the OECD average)</a:t>
                </a: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528033" y="566671"/>
                <a:ext cx="11230377" cy="5920393"/>
              </a:xfrm>
              <a:blipFill rotWithShape="0">
                <a:blip r:embed="rId3"/>
                <a:stretch>
                  <a:fillRect t="-1442"/>
                </a:stretch>
              </a:blipFill>
            </p:spPr>
            <p:txBody>
              <a:bodyPr/>
              <a:lstStyle/>
              <a:p>
                <a:r>
                  <a:rPr lang="en-GB">
                    <a:noFill/>
                  </a:rPr>
                  <a:t> </a:t>
                </a:r>
              </a:p>
            </p:txBody>
          </p:sp>
        </mc:Fallback>
      </mc:AlternateContent>
    </p:spTree>
    <p:extLst>
      <p:ext uri="{BB962C8B-B14F-4D97-AF65-F5344CB8AC3E}">
        <p14:creationId xmlns:p14="http://schemas.microsoft.com/office/powerpoint/2010/main" val="3192029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‘Senate weights’</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3" y="566671"/>
            <a:ext cx="11230377" cy="6291329"/>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‘Senate weights’ often provided in international databases for ease of calculation</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These weights basically re-scale the final respondent weight (e.g. student weight in PISA)……</a:t>
            </a:r>
          </a:p>
          <a:p>
            <a:pPr lvl="1" algn="l"/>
            <a:r>
              <a:rPr lang="en-GB" sz="2400" dirty="0" smtClean="0">
                <a:latin typeface="Times New Roman" panose="02020603050405020304" pitchFamily="18" charset="0"/>
                <a:cs typeface="Times New Roman" panose="02020603050405020304" pitchFamily="18" charset="0"/>
              </a:rPr>
              <a:t>….so that the sum of these weights then equals the same value (e.g. 1,000) for each country.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If you then have all countries included within one </a:t>
            </a:r>
            <a:r>
              <a:rPr lang="en-GB" sz="2400" dirty="0" err="1" smtClean="0">
                <a:latin typeface="Times New Roman" panose="02020603050405020304" pitchFamily="18" charset="0"/>
                <a:cs typeface="Times New Roman" panose="02020603050405020304" pitchFamily="18" charset="0"/>
              </a:rPr>
              <a:t>datafile</a:t>
            </a:r>
            <a:r>
              <a:rPr lang="en-GB" sz="2400" dirty="0" smtClean="0">
                <a:latin typeface="Times New Roman" panose="02020603050405020304" pitchFamily="18" charset="0"/>
                <a:cs typeface="Times New Roman" panose="02020603050405020304" pitchFamily="18" charset="0"/>
              </a:rPr>
              <a:t>…..</a:t>
            </a:r>
          </a:p>
          <a:p>
            <a:pPr lvl="1" algn="l"/>
            <a:r>
              <a:rPr lang="en-GB" sz="2400" dirty="0" smtClean="0">
                <a:latin typeface="Times New Roman" panose="02020603050405020304" pitchFamily="18" charset="0"/>
                <a:cs typeface="Times New Roman" panose="02020603050405020304" pitchFamily="18" charset="0"/>
              </a:rPr>
              <a:t>….you can apply this senate weight (rather than the final student weight) to easily calculated the international average (and other international statistics)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A note of caution</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If you make sample selections (e.g. drop immigrants from your analysis) senate weights provided unlikely to continue to equal same constant in all countries…</a:t>
            </a: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I.E. They will not longer weight each country in your analysis equally!</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….so you will need to adjust them </a:t>
            </a:r>
          </a:p>
        </p:txBody>
      </p:sp>
    </p:spTree>
    <p:extLst>
      <p:ext uri="{BB962C8B-B14F-4D97-AF65-F5344CB8AC3E}">
        <p14:creationId xmlns:p14="http://schemas.microsoft.com/office/powerpoint/2010/main" val="1487061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International total / House average</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3" y="566671"/>
            <a:ext cx="11230377" cy="5920393"/>
          </a:xfrm>
        </p:spPr>
        <p:txBody>
          <a:bodyPr>
            <a:normAutofit/>
          </a:bodyPr>
          <a:lstStyle/>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Also known as the ‘</a:t>
            </a:r>
            <a:r>
              <a:rPr lang="en-GB" sz="2400" i="1" u="sng" dirty="0" smtClean="0">
                <a:latin typeface="Times New Roman" panose="02020603050405020304" pitchFamily="18" charset="0"/>
                <a:cs typeface="Times New Roman" panose="02020603050405020304" pitchFamily="18" charset="0"/>
              </a:rPr>
              <a:t>house average</a:t>
            </a:r>
            <a:r>
              <a:rPr lang="en-GB" sz="2400" dirty="0" smtClean="0">
                <a:latin typeface="Times New Roman" panose="02020603050405020304" pitchFamily="18" charset="0"/>
                <a:cs typeface="Times New Roman" panose="02020603050405020304" pitchFamily="18" charset="0"/>
              </a:rPr>
              <a:t>’</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Pool all of your countries of interest into a single </a:t>
            </a:r>
            <a:r>
              <a:rPr lang="en-GB" sz="2400" dirty="0" err="1" smtClean="0">
                <a:latin typeface="Times New Roman" panose="02020603050405020304" pitchFamily="18" charset="0"/>
                <a:cs typeface="Times New Roman" panose="02020603050405020304" pitchFamily="18" charset="0"/>
              </a:rPr>
              <a:t>datafile</a:t>
            </a:r>
            <a:endParaRPr lang="en-GB" sz="2400" dirty="0" smtClean="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Estimate your statistic of interest using this pooled </a:t>
            </a:r>
            <a:r>
              <a:rPr lang="en-GB" sz="2400" dirty="0" err="1" smtClean="0">
                <a:latin typeface="Times New Roman" panose="02020603050405020304" pitchFamily="18" charset="0"/>
                <a:cs typeface="Times New Roman" panose="02020603050405020304" pitchFamily="18" charset="0"/>
              </a:rPr>
              <a:t>datafile</a:t>
            </a:r>
            <a:r>
              <a:rPr lang="en-GB" sz="2400" dirty="0" smtClean="0">
                <a:latin typeface="Times New Roman" panose="02020603050405020304" pitchFamily="18" charset="0"/>
                <a:cs typeface="Times New Roman" panose="02020603050405020304" pitchFamily="18" charset="0"/>
              </a:rPr>
              <a:t>, applying the final respondent weight</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a:latin typeface="Times New Roman" panose="02020603050405020304" pitchFamily="18" charset="0"/>
                <a:cs typeface="Times New Roman" panose="02020603050405020304" pitchFamily="18" charset="0"/>
              </a:rPr>
              <a:t>Each country </a:t>
            </a:r>
            <a:r>
              <a:rPr lang="en-GB" sz="2400" dirty="0" smtClean="0">
                <a:latin typeface="Times New Roman" panose="02020603050405020304" pitchFamily="18" charset="0"/>
                <a:cs typeface="Times New Roman" panose="02020603050405020304" pitchFamily="18" charset="0"/>
              </a:rPr>
              <a:t>will then be </a:t>
            </a:r>
            <a:r>
              <a:rPr lang="en-GB" sz="2400" i="1" dirty="0">
                <a:latin typeface="Times New Roman" panose="02020603050405020304" pitchFamily="18" charset="0"/>
                <a:cs typeface="Times New Roman" panose="02020603050405020304" pitchFamily="18" charset="0"/>
              </a:rPr>
              <a:t>weighted by its population size</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Large countries will have a much bigger influence upon the figure produced</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E.g. United States will drive the ‘house average’ if calculated for North America</a:t>
            </a:r>
          </a:p>
        </p:txBody>
      </p:sp>
    </p:spTree>
    <p:extLst>
      <p:ext uri="{BB962C8B-B14F-4D97-AF65-F5344CB8AC3E}">
        <p14:creationId xmlns:p14="http://schemas.microsoft.com/office/powerpoint/2010/main" val="1991481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fontScale="90000"/>
          </a:bodyPr>
          <a:lstStyle/>
          <a:p>
            <a:r>
              <a:rPr lang="en-GB" sz="4000" b="1" dirty="0" smtClean="0">
                <a:latin typeface="Times New Roman" panose="02020603050405020304" pitchFamily="18" charset="0"/>
                <a:cs typeface="Times New Roman" panose="02020603050405020304" pitchFamily="18" charset="0"/>
              </a:rPr>
              <a:t>Example: % who attend pre-school across 6 countries</a:t>
            </a:r>
            <a:endParaRPr lang="en-GB" sz="4000" b="1"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51305289"/>
              </p:ext>
            </p:extLst>
          </p:nvPr>
        </p:nvGraphicFramePr>
        <p:xfrm>
          <a:off x="528032" y="736196"/>
          <a:ext cx="7805084" cy="5457572"/>
        </p:xfrm>
        <a:graphic>
          <a:graphicData uri="http://schemas.openxmlformats.org/drawingml/2006/table">
            <a:tbl>
              <a:tblPr firstRow="1" firstCol="1" bandRow="1">
                <a:tableStyleId>{5C22544A-7EE6-4342-B048-85BDC9FD1C3A}</a:tableStyleId>
              </a:tblPr>
              <a:tblGrid>
                <a:gridCol w="2315575"/>
                <a:gridCol w="1457215"/>
                <a:gridCol w="1716719"/>
                <a:gridCol w="2315575"/>
              </a:tblGrid>
              <a:tr h="909595">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Country</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Sample size</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Population size</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Proportion who attended pre-school</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54798">
                <a:tc>
                  <a:txBody>
                    <a:bodyPr/>
                    <a:lstStyle/>
                    <a:p>
                      <a:pPr algn="ctr">
                        <a:lnSpc>
                          <a:spcPct val="107000"/>
                        </a:lnSpc>
                        <a:spcAft>
                          <a:spcPts val="0"/>
                        </a:spcAft>
                      </a:pPr>
                      <a:r>
                        <a:rPr lang="en-GB" sz="1800" b="0" dirty="0">
                          <a:solidFill>
                            <a:schemeClr val="tx1"/>
                          </a:solidFill>
                          <a:effectLst/>
                          <a:latin typeface="Times New Roman" panose="02020603050405020304" pitchFamily="18" charset="0"/>
                          <a:cs typeface="Times New Roman" panose="02020603050405020304" pitchFamily="18" charset="0"/>
                        </a:rPr>
                        <a:t>USA</a:t>
                      </a:r>
                      <a:endParaRPr lang="en-GB"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4,914</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3,495,270</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98.5</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r>
              <a:tr h="454798">
                <a:tc>
                  <a:txBody>
                    <a:bodyPr/>
                    <a:lstStyle/>
                    <a:p>
                      <a:pPr algn="ctr">
                        <a:lnSpc>
                          <a:spcPct val="107000"/>
                        </a:lnSpc>
                        <a:spcAft>
                          <a:spcPts val="0"/>
                        </a:spcAft>
                      </a:pPr>
                      <a:r>
                        <a:rPr lang="en-GB" sz="1800" b="0" dirty="0" smtClean="0">
                          <a:solidFill>
                            <a:schemeClr val="tx1"/>
                          </a:solidFill>
                          <a:effectLst/>
                          <a:latin typeface="Times New Roman" panose="02020603050405020304" pitchFamily="18" charset="0"/>
                          <a:cs typeface="Times New Roman" panose="02020603050405020304" pitchFamily="18" charset="0"/>
                        </a:rPr>
                        <a:t>Albania</a:t>
                      </a:r>
                      <a:endParaRPr lang="en-GB"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4,336</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38,794</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74.6</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noFill/>
                  </a:tcPr>
                </a:tc>
              </a:tr>
              <a:tr h="454798">
                <a:tc>
                  <a:txBody>
                    <a:bodyPr/>
                    <a:lstStyle/>
                    <a:p>
                      <a:pPr algn="ctr">
                        <a:lnSpc>
                          <a:spcPct val="107000"/>
                        </a:lnSpc>
                        <a:spcAft>
                          <a:spcPts val="0"/>
                        </a:spcAft>
                      </a:pPr>
                      <a:r>
                        <a:rPr lang="en-GB" sz="1800" b="0" dirty="0" smtClean="0">
                          <a:solidFill>
                            <a:schemeClr val="tx1"/>
                          </a:solidFill>
                          <a:effectLst/>
                          <a:latin typeface="Times New Roman" panose="02020603050405020304" pitchFamily="18" charset="0"/>
                          <a:cs typeface="Times New Roman" panose="02020603050405020304" pitchFamily="18" charset="0"/>
                        </a:rPr>
                        <a:t>Croatia</a:t>
                      </a:r>
                      <a:endParaRPr lang="en-GB"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4,969</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45,172</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73.2</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noFill/>
                  </a:tcPr>
                </a:tc>
              </a:tr>
              <a:tr h="454798">
                <a:tc>
                  <a:txBody>
                    <a:bodyPr/>
                    <a:lstStyle/>
                    <a:p>
                      <a:pPr algn="ctr">
                        <a:lnSpc>
                          <a:spcPct val="107000"/>
                        </a:lnSpc>
                        <a:spcAft>
                          <a:spcPts val="0"/>
                        </a:spcAft>
                      </a:pPr>
                      <a:r>
                        <a:rPr lang="en-GB" sz="1800" b="0" dirty="0" smtClean="0">
                          <a:solidFill>
                            <a:schemeClr val="tx1"/>
                          </a:solidFill>
                          <a:effectLst/>
                          <a:latin typeface="Times New Roman" panose="02020603050405020304" pitchFamily="18" charset="0"/>
                          <a:cs typeface="Times New Roman" panose="02020603050405020304" pitchFamily="18" charset="0"/>
                        </a:rPr>
                        <a:t>Lithuania</a:t>
                      </a:r>
                      <a:endParaRPr lang="en-GB"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4,590</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32,847</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35.0</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noFill/>
                  </a:tcPr>
                </a:tc>
              </a:tr>
              <a:tr h="454798">
                <a:tc>
                  <a:txBody>
                    <a:bodyPr/>
                    <a:lstStyle/>
                    <a:p>
                      <a:pPr algn="ctr">
                        <a:lnSpc>
                          <a:spcPct val="107000"/>
                        </a:lnSpc>
                        <a:spcAft>
                          <a:spcPts val="0"/>
                        </a:spcAft>
                      </a:pPr>
                      <a:r>
                        <a:rPr lang="en-GB" sz="1800" b="0" dirty="0" smtClean="0">
                          <a:solidFill>
                            <a:schemeClr val="tx1"/>
                          </a:solidFill>
                          <a:effectLst/>
                          <a:latin typeface="Times New Roman" panose="02020603050405020304" pitchFamily="18" charset="0"/>
                          <a:cs typeface="Times New Roman" panose="02020603050405020304" pitchFamily="18" charset="0"/>
                        </a:rPr>
                        <a:t>Montenegro</a:t>
                      </a:r>
                      <a:endParaRPr lang="en-GB"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4,683</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7,608</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69.5</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noFill/>
                  </a:tcPr>
                </a:tc>
              </a:tr>
              <a:tr h="477537">
                <a:tc>
                  <a:txBody>
                    <a:bodyPr/>
                    <a:lstStyle/>
                    <a:p>
                      <a:pPr algn="ctr">
                        <a:lnSpc>
                          <a:spcPct val="107000"/>
                        </a:lnSpc>
                        <a:spcAft>
                          <a:spcPts val="0"/>
                        </a:spcAft>
                      </a:pPr>
                      <a:r>
                        <a:rPr lang="en-GB" sz="1800" b="0" dirty="0" smtClean="0">
                          <a:solidFill>
                            <a:schemeClr val="tx1"/>
                          </a:solidFill>
                          <a:effectLst/>
                          <a:latin typeface="Times New Roman" panose="02020603050405020304" pitchFamily="18" charset="0"/>
                          <a:cs typeface="Times New Roman" panose="02020603050405020304" pitchFamily="18" charset="0"/>
                        </a:rPr>
                        <a:t>Kazakhstan</a:t>
                      </a:r>
                      <a:endParaRPr lang="en-GB"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800">
                          <a:solidFill>
                            <a:schemeClr val="tx1"/>
                          </a:solidFill>
                          <a:effectLst/>
                          <a:latin typeface="Times New Roman" panose="02020603050405020304" pitchFamily="18" charset="0"/>
                          <a:cs typeface="Times New Roman" panose="02020603050405020304" pitchFamily="18" charset="0"/>
                        </a:rPr>
                        <a:t>5,798</a:t>
                      </a:r>
                      <a:endParaRPr lang="en-GB"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208,013</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67.2</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r>
              <a:tr h="886855">
                <a:tc>
                  <a:txBody>
                    <a:bodyPr/>
                    <a:lstStyle/>
                    <a:p>
                      <a:pPr algn="ctr">
                        <a:lnSpc>
                          <a:spcPct val="107000"/>
                        </a:lnSpc>
                        <a:spcAft>
                          <a:spcPts val="0"/>
                        </a:spcAft>
                      </a:pPr>
                      <a:r>
                        <a:rPr lang="en-GB" sz="1800" dirty="0" smtClean="0">
                          <a:solidFill>
                            <a:schemeClr val="tx1"/>
                          </a:solidFill>
                          <a:effectLst/>
                          <a:latin typeface="Times New Roman" panose="02020603050405020304" pitchFamily="18" charset="0"/>
                          <a:cs typeface="Times New Roman" panose="02020603050405020304" pitchFamily="18" charset="0"/>
                        </a:rPr>
                        <a:t>House </a:t>
                      </a:r>
                      <a:r>
                        <a:rPr lang="en-GB" sz="1800" dirty="0">
                          <a:solidFill>
                            <a:schemeClr val="tx1"/>
                          </a:solidFill>
                          <a:effectLst/>
                          <a:latin typeface="Times New Roman" panose="02020603050405020304" pitchFamily="18" charset="0"/>
                          <a:cs typeface="Times New Roman" panose="02020603050405020304" pitchFamily="18" charset="0"/>
                        </a:rPr>
                        <a:t>average (Population weighted)</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gridSpan="3">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94.2</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hMerge="1">
                  <a:txBody>
                    <a:bodyPr/>
                    <a:lstStyle/>
                    <a:p>
                      <a:endParaRPr lang="en-GB"/>
                    </a:p>
                  </a:txBody>
                  <a:tcPr/>
                </a:tc>
                <a:tc hMerge="1">
                  <a:txBody>
                    <a:bodyPr/>
                    <a:lstStyle/>
                    <a:p>
                      <a:endParaRPr lang="en-GB"/>
                    </a:p>
                  </a:txBody>
                  <a:tcPr/>
                </a:tc>
              </a:tr>
              <a:tr h="909595">
                <a:tc>
                  <a:txBody>
                    <a:bodyPr/>
                    <a:lstStyle/>
                    <a:p>
                      <a:pPr algn="ctr">
                        <a:lnSpc>
                          <a:spcPct val="107000"/>
                        </a:lnSpc>
                        <a:spcAft>
                          <a:spcPts val="0"/>
                        </a:spcAft>
                      </a:pPr>
                      <a:r>
                        <a:rPr lang="en-GB" sz="1800" dirty="0" smtClean="0">
                          <a:solidFill>
                            <a:schemeClr val="tx1"/>
                          </a:solidFill>
                          <a:effectLst/>
                          <a:latin typeface="Times New Roman" panose="02020603050405020304" pitchFamily="18" charset="0"/>
                          <a:cs typeface="Times New Roman" panose="02020603050405020304" pitchFamily="18" charset="0"/>
                        </a:rPr>
                        <a:t>Senate </a:t>
                      </a:r>
                      <a:r>
                        <a:rPr lang="en-GB" sz="1800" dirty="0">
                          <a:solidFill>
                            <a:schemeClr val="tx1"/>
                          </a:solidFill>
                          <a:effectLst/>
                          <a:latin typeface="Times New Roman" panose="02020603050405020304" pitchFamily="18" charset="0"/>
                          <a:cs typeface="Times New Roman" panose="02020603050405020304" pitchFamily="18" charset="0"/>
                        </a:rPr>
                        <a:t>average (Equally weighted)</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gridSpan="3">
                  <a:txBody>
                    <a:bodyPr/>
                    <a:lstStyle/>
                    <a:p>
                      <a:pPr algn="ctr">
                        <a:lnSpc>
                          <a:spcPct val="107000"/>
                        </a:lnSpc>
                        <a:spcAft>
                          <a:spcPts val="0"/>
                        </a:spcAft>
                      </a:pPr>
                      <a:r>
                        <a:rPr lang="en-GB" sz="1800" dirty="0">
                          <a:solidFill>
                            <a:schemeClr val="tx1"/>
                          </a:solidFill>
                          <a:effectLst/>
                          <a:latin typeface="Times New Roman" panose="02020603050405020304" pitchFamily="18" charset="0"/>
                          <a:cs typeface="Times New Roman" panose="02020603050405020304" pitchFamily="18" charset="0"/>
                        </a:rPr>
                        <a:t>69.7</a:t>
                      </a:r>
                      <a:endParaRPr lang="en-GB"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r>
            </a:tbl>
          </a:graphicData>
        </a:graphic>
      </p:graphicFrame>
      <p:sp>
        <p:nvSpPr>
          <p:cNvPr id="5" name="Oval 4"/>
          <p:cNvSpPr/>
          <p:nvPr/>
        </p:nvSpPr>
        <p:spPr>
          <a:xfrm>
            <a:off x="6763109" y="1742536"/>
            <a:ext cx="828136" cy="3968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244195" y="1742536"/>
            <a:ext cx="1604514" cy="3968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5080958" y="4931434"/>
            <a:ext cx="828136" cy="3968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8350369" y="786780"/>
            <a:ext cx="3841631" cy="4893647"/>
          </a:xfrm>
          <a:prstGeom prst="rect">
            <a:avLst/>
          </a:prstGeom>
        </p:spPr>
        <p:txBody>
          <a:bodyPr wrap="square">
            <a:spAutoFit/>
          </a:bodyPr>
          <a:lstStyle/>
          <a:p>
            <a:pPr lvl="1"/>
            <a:r>
              <a:rPr lang="en-GB" sz="2400" dirty="0">
                <a:latin typeface="Times New Roman" panose="02020603050405020304" pitchFamily="18" charset="0"/>
                <a:cs typeface="Times New Roman" panose="02020603050405020304" pitchFamily="18" charset="0"/>
              </a:rPr>
              <a:t>In this example, choice between house </a:t>
            </a:r>
            <a:r>
              <a:rPr lang="en-GB" sz="2400" dirty="0" smtClean="0">
                <a:latin typeface="Times New Roman" panose="02020603050405020304" pitchFamily="18" charset="0"/>
                <a:cs typeface="Times New Roman" panose="02020603050405020304" pitchFamily="18" charset="0"/>
              </a:rPr>
              <a:t>and senate average make a big difference…..</a:t>
            </a:r>
          </a:p>
          <a:p>
            <a:pPr lvl="1"/>
            <a:endParaRPr lang="en-GB" sz="2400" dirty="0">
              <a:latin typeface="Times New Roman" panose="02020603050405020304" pitchFamily="18" charset="0"/>
              <a:cs typeface="Times New Roman" panose="02020603050405020304" pitchFamily="18" charset="0"/>
            </a:endParaRPr>
          </a:p>
          <a:p>
            <a:pPr lvl="1"/>
            <a:r>
              <a:rPr lang="en-GB" sz="2400" b="1" u="sng" dirty="0" smtClean="0">
                <a:latin typeface="Times New Roman" panose="02020603050405020304" pitchFamily="18" charset="0"/>
                <a:cs typeface="Times New Roman" panose="02020603050405020304" pitchFamily="18" charset="0"/>
              </a:rPr>
              <a:t>Why?</a:t>
            </a:r>
          </a:p>
          <a:p>
            <a:pPr lvl="1"/>
            <a:r>
              <a:rPr lang="en-GB" sz="2400" dirty="0" smtClean="0">
                <a:latin typeface="Times New Roman" panose="02020603050405020304" pitchFamily="18" charset="0"/>
                <a:cs typeface="Times New Roman" panose="02020603050405020304" pitchFamily="18" charset="0"/>
              </a:rPr>
              <a:t>US is an outlier compared to other countries…..</a:t>
            </a:r>
          </a:p>
          <a:p>
            <a:pPr lvl="1"/>
            <a:endParaRPr lang="en-GB" sz="2400" dirty="0">
              <a:latin typeface="Times New Roman" panose="02020603050405020304" pitchFamily="18" charset="0"/>
              <a:cs typeface="Times New Roman" panose="02020603050405020304" pitchFamily="18" charset="0"/>
            </a:endParaRPr>
          </a:p>
          <a:p>
            <a:pPr lvl="1"/>
            <a:r>
              <a:rPr lang="en-GB" sz="2400" dirty="0" smtClean="0">
                <a:latin typeface="Times New Roman" panose="02020603050405020304" pitchFamily="18" charset="0"/>
                <a:cs typeface="Times New Roman" panose="02020603050405020304" pitchFamily="18" charset="0"/>
              </a:rPr>
              <a:t>…and has a particularly big weight</a:t>
            </a:r>
          </a:p>
          <a:p>
            <a:pPr lvl="1"/>
            <a:endParaRPr lang="en-GB" sz="2400" dirty="0">
              <a:latin typeface="Times New Roman" panose="02020603050405020304" pitchFamily="18" charset="0"/>
              <a:cs typeface="Times New Roman" panose="02020603050405020304" pitchFamily="18" charset="0"/>
            </a:endParaRPr>
          </a:p>
          <a:p>
            <a:pPr lvl="1"/>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5236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Which figure should I prefer / report?</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2" y="566671"/>
            <a:ext cx="11230377" cy="6161933"/>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Depends upon your question / interest.</a:t>
            </a:r>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Example</a:t>
            </a:r>
          </a:p>
          <a:p>
            <a:pPr lvl="1" algn="l"/>
            <a:r>
              <a:rPr lang="en-GB" sz="2400" dirty="0" smtClean="0">
                <a:latin typeface="Times New Roman" panose="02020603050405020304" pitchFamily="18" charset="0"/>
                <a:cs typeface="Times New Roman" panose="02020603050405020304" pitchFamily="18" charset="0"/>
              </a:rPr>
              <a:t>You are interested in </a:t>
            </a:r>
            <a:r>
              <a:rPr lang="en-GB" sz="2400" dirty="0" smtClean="0">
                <a:solidFill>
                  <a:srgbClr val="FF0000"/>
                </a:solidFill>
                <a:latin typeface="Times New Roman" panose="02020603050405020304" pitchFamily="18" charset="0"/>
                <a:cs typeface="Times New Roman" panose="02020603050405020304" pitchFamily="18" charset="0"/>
              </a:rPr>
              <a:t>private schooling in South America</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 international (‘</a:t>
            </a:r>
            <a:r>
              <a:rPr lang="en-GB" sz="2400" u="sng" dirty="0" smtClean="0">
                <a:latin typeface="Times New Roman" panose="02020603050405020304" pitchFamily="18" charset="0"/>
                <a:cs typeface="Times New Roman" panose="02020603050405020304" pitchFamily="18" charset="0"/>
              </a:rPr>
              <a:t>senate</a:t>
            </a:r>
            <a:r>
              <a:rPr lang="en-GB" sz="2400" dirty="0" smtClean="0">
                <a:latin typeface="Times New Roman" panose="02020603050405020304" pitchFamily="18" charset="0"/>
                <a:cs typeface="Times New Roman" panose="02020603050405020304" pitchFamily="18" charset="0"/>
              </a:rPr>
              <a:t>’) average will allow you take make statements like:</a:t>
            </a:r>
          </a:p>
          <a:p>
            <a:pPr lvl="1" algn="l"/>
            <a:endParaRPr lang="en-GB" sz="2400" dirty="0">
              <a:latin typeface="Times New Roman" panose="02020603050405020304" pitchFamily="18" charset="0"/>
              <a:cs typeface="Times New Roman" panose="02020603050405020304" pitchFamily="18" charset="0"/>
            </a:endParaRPr>
          </a:p>
          <a:p>
            <a:pPr lvl="1"/>
            <a:r>
              <a:rPr lang="en-GB" sz="2400" dirty="0" smtClean="0">
                <a:latin typeface="Times New Roman" panose="02020603050405020304" pitchFamily="18" charset="0"/>
                <a:cs typeface="Times New Roman" panose="02020603050405020304" pitchFamily="18" charset="0"/>
              </a:rPr>
              <a:t>	‘</a:t>
            </a:r>
            <a:r>
              <a:rPr lang="en-GB" sz="2400" i="1" dirty="0">
                <a:solidFill>
                  <a:srgbClr val="FF0000"/>
                </a:solidFill>
                <a:latin typeface="Times New Roman" panose="02020603050405020304" pitchFamily="18" charset="0"/>
                <a:cs typeface="Times New Roman" panose="02020603050405020304" pitchFamily="18" charset="0"/>
              </a:rPr>
              <a:t>In the average South American country, X percent of children are enrolled in private school</a:t>
            </a:r>
            <a:r>
              <a:rPr lang="en-GB" sz="2400" dirty="0" smtClean="0">
                <a:latin typeface="Times New Roman" panose="02020603050405020304" pitchFamily="18" charset="0"/>
                <a:cs typeface="Times New Roman" panose="02020603050405020304" pitchFamily="18" charset="0"/>
              </a:rPr>
              <a:t>.’</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a:latin typeface="Times New Roman" panose="02020603050405020304" pitchFamily="18" charset="0"/>
                <a:cs typeface="Times New Roman" panose="02020603050405020304" pitchFamily="18" charset="0"/>
              </a:rPr>
              <a:t>The </a:t>
            </a:r>
            <a:r>
              <a:rPr lang="en-GB" sz="2400" dirty="0" smtClean="0">
                <a:latin typeface="Times New Roman" panose="02020603050405020304" pitchFamily="18" charset="0"/>
                <a:cs typeface="Times New Roman" panose="02020603050405020304" pitchFamily="18" charset="0"/>
              </a:rPr>
              <a:t>international total (‘</a:t>
            </a:r>
            <a:r>
              <a:rPr lang="en-GB" sz="2400" u="sng" dirty="0" smtClean="0">
                <a:latin typeface="Times New Roman" panose="02020603050405020304" pitchFamily="18" charset="0"/>
                <a:cs typeface="Times New Roman" panose="02020603050405020304" pitchFamily="18" charset="0"/>
              </a:rPr>
              <a:t>house</a:t>
            </a:r>
            <a:r>
              <a:rPr lang="en-GB" sz="2400" dirty="0" smtClean="0">
                <a:latin typeface="Times New Roman" panose="02020603050405020304" pitchFamily="18" charset="0"/>
                <a:cs typeface="Times New Roman" panose="02020603050405020304" pitchFamily="18" charset="0"/>
              </a:rPr>
              <a:t> average’) will </a:t>
            </a:r>
            <a:r>
              <a:rPr lang="en-GB" sz="2400" dirty="0">
                <a:latin typeface="Times New Roman" panose="02020603050405020304" pitchFamily="18" charset="0"/>
                <a:cs typeface="Times New Roman" panose="02020603050405020304" pitchFamily="18" charset="0"/>
              </a:rPr>
              <a:t>allow you take make statements like:</a:t>
            </a:r>
          </a:p>
          <a:p>
            <a:pPr lvl="1" algn="l"/>
            <a:endParaRPr lang="en-GB" sz="2400" dirty="0" smtClean="0">
              <a:latin typeface="Times New Roman" panose="02020603050405020304" pitchFamily="18" charset="0"/>
              <a:cs typeface="Times New Roman" panose="02020603050405020304" pitchFamily="18" charset="0"/>
            </a:endParaRPr>
          </a:p>
          <a:p>
            <a:pPr lvl="1"/>
            <a:r>
              <a:rPr lang="en-GB" sz="2400" i="1" dirty="0" smtClean="0">
                <a:latin typeface="Times New Roman" panose="02020603050405020304" pitchFamily="18" charset="0"/>
                <a:cs typeface="Times New Roman" panose="02020603050405020304" pitchFamily="18" charset="0"/>
              </a:rPr>
              <a:t>‘</a:t>
            </a:r>
            <a:r>
              <a:rPr lang="en-GB" sz="2400" i="1" dirty="0" smtClean="0">
                <a:solidFill>
                  <a:srgbClr val="FF0000"/>
                </a:solidFill>
                <a:latin typeface="Times New Roman" panose="02020603050405020304" pitchFamily="18" charset="0"/>
                <a:cs typeface="Times New Roman" panose="02020603050405020304" pitchFamily="18" charset="0"/>
              </a:rPr>
              <a:t>X </a:t>
            </a:r>
            <a:r>
              <a:rPr lang="en-GB" sz="2400" i="1" dirty="0">
                <a:solidFill>
                  <a:srgbClr val="FF0000"/>
                </a:solidFill>
                <a:latin typeface="Times New Roman" panose="02020603050405020304" pitchFamily="18" charset="0"/>
                <a:cs typeface="Times New Roman" panose="02020603050405020304" pitchFamily="18" charset="0"/>
              </a:rPr>
              <a:t>percent of 15 year olds </a:t>
            </a:r>
            <a:r>
              <a:rPr lang="en-GB" sz="2400" i="1" dirty="0" smtClean="0">
                <a:solidFill>
                  <a:srgbClr val="FF0000"/>
                </a:solidFill>
                <a:latin typeface="Times New Roman" panose="02020603050405020304" pitchFamily="18" charset="0"/>
                <a:cs typeface="Times New Roman" panose="02020603050405020304" pitchFamily="18" charset="0"/>
              </a:rPr>
              <a:t>across South America are </a:t>
            </a:r>
            <a:r>
              <a:rPr lang="en-GB" sz="2400" i="1" dirty="0">
                <a:solidFill>
                  <a:srgbClr val="FF0000"/>
                </a:solidFill>
                <a:latin typeface="Times New Roman" panose="02020603050405020304" pitchFamily="18" charset="0"/>
                <a:cs typeface="Times New Roman" panose="02020603050405020304" pitchFamily="18" charset="0"/>
              </a:rPr>
              <a:t>enrolled in a private sector school</a:t>
            </a:r>
            <a:r>
              <a:rPr lang="en-GB" sz="2400" dirty="0" smtClean="0">
                <a:latin typeface="Times New Roman" panose="02020603050405020304" pitchFamily="18" charset="0"/>
                <a:cs typeface="Times New Roman" panose="02020603050405020304" pitchFamily="18" charset="0"/>
              </a:rPr>
              <a:t>.’</a:t>
            </a:r>
          </a:p>
          <a:p>
            <a:pPr lvl="1"/>
            <a:endParaRPr lang="en-GB" sz="2400" dirty="0">
              <a:latin typeface="Times New Roman" panose="02020603050405020304" pitchFamily="18" charset="0"/>
              <a:cs typeface="Times New Roman" panose="02020603050405020304" pitchFamily="18" charset="0"/>
            </a:endParaRPr>
          </a:p>
          <a:p>
            <a:pPr lvl="1"/>
            <a:r>
              <a:rPr lang="en-GB" sz="2400" b="1" dirty="0" smtClean="0">
                <a:latin typeface="Times New Roman" panose="02020603050405020304" pitchFamily="18" charset="0"/>
                <a:cs typeface="Times New Roman" panose="02020603050405020304" pitchFamily="18" charset="0"/>
              </a:rPr>
              <a:t>Think</a:t>
            </a:r>
            <a:r>
              <a:rPr lang="en-GB" sz="2400" b="1" dirty="0">
                <a:latin typeface="Times New Roman" panose="02020603050405020304" pitchFamily="18" charset="0"/>
                <a:cs typeface="Times New Roman" panose="02020603050405020304" pitchFamily="18" charset="0"/>
              </a:rPr>
              <a:t> → </a:t>
            </a:r>
            <a:r>
              <a:rPr lang="en-GB" sz="2400" b="1" dirty="0" smtClean="0">
                <a:latin typeface="Times New Roman" panose="02020603050405020304" pitchFamily="18" charset="0"/>
                <a:cs typeface="Times New Roman" panose="02020603050405020304" pitchFamily="18" charset="0"/>
              </a:rPr>
              <a:t>Are pupils/teachers or countries your unit of interest?</a:t>
            </a:r>
          </a:p>
        </p:txBody>
      </p:sp>
    </p:spTree>
    <p:extLst>
      <p:ext uri="{BB962C8B-B14F-4D97-AF65-F5344CB8AC3E}">
        <p14:creationId xmlns:p14="http://schemas.microsoft.com/office/powerpoint/2010/main" val="1601689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588" y="2667828"/>
            <a:ext cx="109728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National and international z-scores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5013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Why standardise?</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528033" y="566671"/>
                <a:ext cx="11230377" cy="6144680"/>
              </a:xfrm>
            </p:spPr>
            <p:txBody>
              <a:bodyPr>
                <a:normAutofit lnSpcReduction="10000"/>
              </a:bodyPr>
              <a:lstStyle/>
              <a:p>
                <a:pPr lvl="1" algn="l"/>
                <a:r>
                  <a:rPr lang="en-GB" sz="2400" dirty="0" smtClean="0">
                    <a:latin typeface="Times New Roman" panose="02020603050405020304" pitchFamily="18" charset="0"/>
                    <a:cs typeface="Times New Roman" panose="02020603050405020304" pitchFamily="18" charset="0"/>
                  </a:rPr>
                  <a:t>Standardisation (z-scores) very common across social sciences.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Aids interpretation</a:t>
                </a:r>
              </a:p>
              <a:p>
                <a:pPr lvl="1" algn="l"/>
                <a:r>
                  <a:rPr lang="en-GB" sz="2400" dirty="0">
                    <a:latin typeface="Times New Roman" panose="02020603050405020304" pitchFamily="18" charset="0"/>
                    <a:cs typeface="Times New Roman" panose="02020603050405020304" pitchFamily="18" charset="0"/>
                  </a:rPr>
                  <a:t>	 → </a:t>
                </a:r>
                <a:r>
                  <a:rPr lang="en-GB" sz="2400" dirty="0" smtClean="0">
                    <a:latin typeface="Times New Roman" panose="02020603050405020304" pitchFamily="18" charset="0"/>
                    <a:cs typeface="Times New Roman" panose="02020603050405020304" pitchFamily="18" charset="0"/>
                  </a:rPr>
                  <a:t>E.g. People who know nothing about PISA will not know whether a difference 	of 50 test points is big or small</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Concern is in </a:t>
                </a:r>
                <a:r>
                  <a:rPr lang="en-GB" sz="2400" i="1" dirty="0" smtClean="0">
                    <a:latin typeface="Times New Roman" panose="02020603050405020304" pitchFamily="18" charset="0"/>
                    <a:cs typeface="Times New Roman" panose="02020603050405020304" pitchFamily="18" charset="0"/>
                  </a:rPr>
                  <a:t>relative</a:t>
                </a:r>
                <a:r>
                  <a:rPr lang="en-GB" sz="2400" dirty="0" smtClean="0">
                    <a:latin typeface="Times New Roman" panose="02020603050405020304" pitchFamily="18" charset="0"/>
                    <a:cs typeface="Times New Roman" panose="02020603050405020304" pitchFamily="18" charset="0"/>
                  </a:rPr>
                  <a:t> rather than absolute differences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In many applications, convert pupils’ test-scores into a z-score metric:</a:t>
                </a:r>
              </a:p>
              <a:p>
                <a:pPr lvl="1" algn="l"/>
                <a:endParaRPr lang="en-GB" sz="2400" dirty="0">
                  <a:latin typeface="Times New Roman" panose="02020603050405020304" pitchFamily="18" charset="0"/>
                  <a:cs typeface="Times New Roman" panose="02020603050405020304" pitchFamily="18" charset="0"/>
                </a:endParaRPr>
              </a:p>
              <a:p>
                <a:pPr lvl="1"/>
                <a:r>
                  <a:rPr lang="en-GB"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b="0" i="1" smtClean="0">
                            <a:latin typeface="Cambria Math" panose="02040503050406030204" pitchFamily="18" charset="0"/>
                            <a:cs typeface="Times New Roman" panose="02020603050405020304" pitchFamily="18" charset="0"/>
                          </a:rPr>
                        </m:ctrlPr>
                      </m:sSubPr>
                      <m:e>
                        <m:r>
                          <a:rPr lang="en-GB" sz="2400" b="0" i="1" smtClean="0">
                            <a:latin typeface="Cambria Math" panose="02040503050406030204" pitchFamily="18" charset="0"/>
                            <a:cs typeface="Times New Roman" panose="02020603050405020304" pitchFamily="18" charset="0"/>
                          </a:rPr>
                          <m:t>𝑍</m:t>
                        </m:r>
                      </m:e>
                      <m:sub>
                        <m:r>
                          <a:rPr lang="en-GB" sz="2400" b="0" i="1" smtClean="0">
                            <a:latin typeface="Cambria Math" panose="02040503050406030204" pitchFamily="18" charset="0"/>
                            <a:cs typeface="Times New Roman" panose="02020603050405020304" pitchFamily="18" charset="0"/>
                          </a:rPr>
                          <m:t>𝑆𝑐𝑜𝑟𝑒</m:t>
                        </m:r>
                      </m:sub>
                    </m:sSub>
                    <m:r>
                      <a:rPr lang="en-GB" sz="2400" b="0" i="1" smtClean="0">
                        <a:latin typeface="Cambria Math" panose="02040503050406030204" pitchFamily="18" charset="0"/>
                        <a:cs typeface="Times New Roman" panose="02020603050405020304" pitchFamily="18" charset="0"/>
                      </a:rPr>
                      <m:t>= </m:t>
                    </m:r>
                    <m:f>
                      <m:fPr>
                        <m:ctrlPr>
                          <a:rPr lang="en-GB" sz="2400" b="0" i="1" smtClean="0">
                            <a:latin typeface="Cambria Math" panose="02040503050406030204" pitchFamily="18" charset="0"/>
                            <a:cs typeface="Times New Roman" panose="02020603050405020304" pitchFamily="18" charset="0"/>
                          </a:rPr>
                        </m:ctrlPr>
                      </m:fPr>
                      <m:num>
                        <m:r>
                          <a:rPr lang="en-GB" sz="2400" b="0" i="1" smtClean="0">
                            <a:latin typeface="Cambria Math" panose="02040503050406030204" pitchFamily="18" charset="0"/>
                            <a:cs typeface="Times New Roman" panose="02020603050405020304" pitchFamily="18" charset="0"/>
                          </a:rPr>
                          <m:t>𝑇𝑒𝑠𝑡</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𝑠𝑐𝑜𝑟𝑒</m:t>
                        </m:r>
                        <m:r>
                          <a:rPr lang="en-GB" sz="2400" b="0" i="1" smtClean="0">
                            <a:latin typeface="Cambria Math" panose="02040503050406030204" pitchFamily="18" charset="0"/>
                            <a:cs typeface="Times New Roman" panose="02020603050405020304" pitchFamily="18" charset="0"/>
                          </a:rPr>
                          <m:t> − </m:t>
                        </m:r>
                        <m:r>
                          <a:rPr lang="en-GB" sz="2400" b="0" i="1" smtClean="0">
                            <a:latin typeface="Cambria Math" panose="02040503050406030204" pitchFamily="18" charset="0"/>
                            <a:cs typeface="Times New Roman" panose="02020603050405020304" pitchFamily="18" charset="0"/>
                          </a:rPr>
                          <m:t>𝑚𝑒𝑎𝑛</m:t>
                        </m:r>
                      </m:num>
                      <m:den>
                        <m:r>
                          <a:rPr lang="en-GB" sz="2400" b="0" i="1" smtClean="0">
                            <a:latin typeface="Cambria Math" panose="02040503050406030204" pitchFamily="18" charset="0"/>
                            <a:cs typeface="Times New Roman" panose="02020603050405020304" pitchFamily="18" charset="0"/>
                          </a:rPr>
                          <m:t>𝑠𝑡𝑎𝑛𝑑𝑎𝑟𝑑</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𝑑𝑒𝑣𝑖𝑎𝑡𝑖𝑜𝑛</m:t>
                        </m:r>
                      </m:den>
                    </m:f>
                  </m:oMath>
                </a14:m>
                <a:endParaRPr lang="en-GB" sz="2400" dirty="0" smtClean="0">
                  <a:latin typeface="Times New Roman" panose="02020603050405020304" pitchFamily="18" charset="0"/>
                  <a:cs typeface="Times New Roman" panose="02020603050405020304" pitchFamily="18" charset="0"/>
                </a:endParaRPr>
              </a:p>
              <a:p>
                <a:pPr lvl="1"/>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Then express results / differences in terms of standard deviations</a:t>
                </a:r>
              </a:p>
              <a:p>
                <a:pPr lvl="1" algn="l"/>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 → </a:t>
                </a:r>
                <a:r>
                  <a:rPr lang="en-GB" sz="2400" dirty="0" smtClean="0">
                    <a:latin typeface="Times New Roman" panose="02020603050405020304" pitchFamily="18" charset="0"/>
                    <a:cs typeface="Times New Roman" panose="02020603050405020304" pitchFamily="18" charset="0"/>
                  </a:rPr>
                  <a:t>E.g. The rich-poor gap in children’s test scores is 0.8 standard deviations in the 	UK versus 1.1 standard deviations in the United States.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Complication in x-national analysis → Different ways to standardise……..</a:t>
                </a:r>
                <a:endParaRPr lang="en-GB" sz="2400" dirty="0">
                  <a:latin typeface="Times New Roman" panose="02020603050405020304" pitchFamily="18" charset="0"/>
                  <a:cs typeface="Times New Roman" panose="02020603050405020304" pitchFamily="18" charset="0"/>
                </a:endParaRP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528033" y="566671"/>
                <a:ext cx="11230377" cy="6144680"/>
              </a:xfrm>
              <a:blipFill rotWithShape="0">
                <a:blip r:embed="rId3"/>
                <a:stretch>
                  <a:fillRect t="-1984" r="-977" b="-1190"/>
                </a:stretch>
              </a:blipFill>
            </p:spPr>
            <p:txBody>
              <a:bodyPr/>
              <a:lstStyle/>
              <a:p>
                <a:r>
                  <a:rPr lang="en-GB">
                    <a:noFill/>
                  </a:rPr>
                  <a:t> </a:t>
                </a:r>
              </a:p>
            </p:txBody>
          </p:sp>
        </mc:Fallback>
      </mc:AlternateContent>
    </p:spTree>
    <p:extLst>
      <p:ext uri="{BB962C8B-B14F-4D97-AF65-F5344CB8AC3E}">
        <p14:creationId xmlns:p14="http://schemas.microsoft.com/office/powerpoint/2010/main" val="39219423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National z-scores (standardisation)</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3" y="566671"/>
            <a:ext cx="11663967" cy="6144680"/>
          </a:xfrm>
        </p:spPr>
        <p:txBody>
          <a:bodyPr>
            <a:normAutofit/>
          </a:bodyPr>
          <a:lstStyle/>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Standardise variables </a:t>
            </a:r>
            <a:r>
              <a:rPr lang="en-GB" sz="2400" u="sng" dirty="0" smtClean="0">
                <a:latin typeface="Times New Roman" panose="02020603050405020304" pitchFamily="18" charset="0"/>
                <a:cs typeface="Times New Roman" panose="02020603050405020304" pitchFamily="18" charset="0"/>
              </a:rPr>
              <a:t>separately</a:t>
            </a:r>
            <a:r>
              <a:rPr lang="en-GB" sz="2400" dirty="0" smtClean="0">
                <a:latin typeface="Times New Roman" panose="02020603050405020304" pitchFamily="18" charset="0"/>
                <a:cs typeface="Times New Roman" panose="02020603050405020304" pitchFamily="18" charset="0"/>
              </a:rPr>
              <a:t> within each country:</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Example</a:t>
            </a:r>
          </a:p>
          <a:p>
            <a:pPr lvl="1" algn="l"/>
            <a:r>
              <a:rPr lang="en-GB" sz="2400" dirty="0" smtClean="0">
                <a:latin typeface="Times New Roman" panose="02020603050405020304" pitchFamily="18" charset="0"/>
                <a:cs typeface="Times New Roman" panose="02020603050405020304" pitchFamily="18" charset="0"/>
              </a:rPr>
              <a:t>UK: National mean = 490; national SD = 110</a:t>
            </a:r>
          </a:p>
          <a:p>
            <a:pPr lvl="1" algn="l"/>
            <a:r>
              <a:rPr lang="en-GB" sz="2400" dirty="0" smtClean="0">
                <a:latin typeface="Times New Roman" panose="02020603050405020304" pitchFamily="18" charset="0"/>
                <a:cs typeface="Times New Roman" panose="02020603050405020304" pitchFamily="18" charset="0"/>
              </a:rPr>
              <a:t>Finland: National mean = 520; national SD = 85</a:t>
            </a:r>
          </a:p>
          <a:p>
            <a:pPr lvl="1" algn="l"/>
            <a:r>
              <a:rPr lang="en-GB" sz="2400" i="1" dirty="0" smtClean="0">
                <a:latin typeface="Times New Roman" panose="02020603050405020304" pitchFamily="18" charset="0"/>
                <a:cs typeface="Times New Roman" panose="02020603050405020304" pitchFamily="18" charset="0"/>
              </a:rPr>
              <a:t>Difference mean and SD used in each country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Implications</a:t>
            </a:r>
            <a:endParaRPr lang="en-GB" sz="2400" u="sng"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Forces distribution of test scores to be similar (mean 0 and SD 1) within each country….</a:t>
            </a:r>
          </a:p>
          <a:p>
            <a:pPr lvl="1" algn="l"/>
            <a:r>
              <a:rPr lang="en-GB" sz="2400" dirty="0" smtClean="0">
                <a:latin typeface="Times New Roman" panose="02020603050405020304" pitchFamily="18" charset="0"/>
                <a:cs typeface="Times New Roman" panose="02020603050405020304" pitchFamily="18" charset="0"/>
              </a:rPr>
              <a:t>Thus </a:t>
            </a:r>
            <a:r>
              <a:rPr lang="en-GB" sz="2400" i="1" dirty="0" smtClean="0">
                <a:latin typeface="Times New Roman" panose="02020603050405020304" pitchFamily="18" charset="0"/>
                <a:cs typeface="Times New Roman" panose="02020603050405020304" pitchFamily="18" charset="0"/>
              </a:rPr>
              <a:t>abstracts</a:t>
            </a:r>
            <a:r>
              <a:rPr lang="en-GB" sz="2400" dirty="0" smtClean="0">
                <a:latin typeface="Times New Roman" panose="02020603050405020304" pitchFamily="18" charset="0"/>
                <a:cs typeface="Times New Roman" panose="02020603050405020304" pitchFamily="18" charset="0"/>
              </a:rPr>
              <a:t> from differences in variance / inequality in variable across countries….</a:t>
            </a:r>
          </a:p>
          <a:p>
            <a:pPr lvl="1" algn="l"/>
            <a:r>
              <a:rPr lang="en-GB" sz="2400" dirty="0" smtClean="0">
                <a:latin typeface="Times New Roman" panose="02020603050405020304" pitchFamily="18" charset="0"/>
                <a:cs typeface="Times New Roman" panose="02020603050405020304" pitchFamily="18" charset="0"/>
              </a:rPr>
              <a:t>Focus becomes upon differences in rank position across countries….</a:t>
            </a:r>
            <a:endParaRPr lang="en-GB"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Rectangle 3"/>
              <p:cNvSpPr/>
              <p:nvPr/>
            </p:nvSpPr>
            <p:spPr>
              <a:xfrm>
                <a:off x="3490570" y="1118370"/>
                <a:ext cx="4505592" cy="618567"/>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cs typeface="Times New Roman" panose="02020603050405020304" pitchFamily="18" charset="0"/>
                            </a:rPr>
                          </m:ctrlPr>
                        </m:sSubPr>
                        <m:e>
                          <m:r>
                            <a:rPr lang="en-GB" i="1">
                              <a:latin typeface="Cambria Math" panose="02040503050406030204" pitchFamily="18" charset="0"/>
                              <a:cs typeface="Times New Roman" panose="02020603050405020304" pitchFamily="18" charset="0"/>
                            </a:rPr>
                            <m:t>𝑍</m:t>
                          </m:r>
                        </m:e>
                        <m:sub>
                          <m:r>
                            <a:rPr lang="en-GB" b="0" i="1" smtClean="0">
                              <a:solidFill>
                                <a:srgbClr val="FF0000"/>
                              </a:solidFill>
                              <a:latin typeface="Cambria Math" panose="02040503050406030204" pitchFamily="18" charset="0"/>
                              <a:cs typeface="Times New Roman" panose="02020603050405020304" pitchFamily="18" charset="0"/>
                            </a:rPr>
                            <m:t>𝑁𝑎𝑡𝑖𝑜𝑛𝑎𝑙</m:t>
                          </m:r>
                        </m:sub>
                      </m:sSub>
                      <m:r>
                        <a:rPr lang="en-GB" i="1">
                          <a:latin typeface="Cambria Math" panose="02040503050406030204" pitchFamily="18" charset="0"/>
                          <a:cs typeface="Times New Roman" panose="02020603050405020304" pitchFamily="18" charset="0"/>
                        </a:rPr>
                        <m:t>= </m:t>
                      </m:r>
                      <m:f>
                        <m:fPr>
                          <m:ctrlPr>
                            <a:rPr lang="en-GB" i="1">
                              <a:latin typeface="Cambria Math" panose="02040503050406030204" pitchFamily="18" charset="0"/>
                              <a:cs typeface="Times New Roman" panose="02020603050405020304" pitchFamily="18" charset="0"/>
                            </a:rPr>
                          </m:ctrlPr>
                        </m:fPr>
                        <m:num>
                          <m:r>
                            <a:rPr lang="en-GB" i="1">
                              <a:latin typeface="Cambria Math" panose="02040503050406030204" pitchFamily="18" charset="0"/>
                              <a:cs typeface="Times New Roman" panose="02020603050405020304" pitchFamily="18" charset="0"/>
                            </a:rPr>
                            <m:t>𝑇𝑒𝑠𝑡</m:t>
                          </m:r>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𝑠𝑐𝑜𝑟𝑒</m:t>
                          </m:r>
                          <m:r>
                            <a:rPr lang="en-GB" i="1">
                              <a:latin typeface="Cambria Math" panose="02040503050406030204" pitchFamily="18" charset="0"/>
                              <a:cs typeface="Times New Roman" panose="02020603050405020304" pitchFamily="18" charset="0"/>
                            </a:rPr>
                            <m:t> −</m:t>
                          </m:r>
                          <m:r>
                            <a:rPr lang="en-GB" b="0" i="1" smtClean="0">
                              <a:solidFill>
                                <a:srgbClr val="FF0000"/>
                              </a:solidFill>
                              <a:latin typeface="Cambria Math" panose="02040503050406030204" pitchFamily="18" charset="0"/>
                              <a:cs typeface="Times New Roman" panose="02020603050405020304" pitchFamily="18" charset="0"/>
                            </a:rPr>
                            <m:t>𝑁𝑎𝑡𝑖𝑜𝑛𝑎𝑙</m:t>
                          </m:r>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𝑚𝑒𝑎𝑛</m:t>
                          </m:r>
                        </m:num>
                        <m:den>
                          <m:r>
                            <a:rPr lang="en-GB" b="0" i="1" smtClean="0">
                              <a:solidFill>
                                <a:srgbClr val="FF0000"/>
                              </a:solidFill>
                              <a:latin typeface="Cambria Math" panose="02040503050406030204" pitchFamily="18" charset="0"/>
                              <a:cs typeface="Times New Roman" panose="02020603050405020304" pitchFamily="18" charset="0"/>
                            </a:rPr>
                            <m:t>𝑁𝑎𝑡𝑖𝑜𝑛𝑎𝑙</m:t>
                          </m:r>
                          <m:r>
                            <a:rPr lang="en-GB" b="0" i="1" smtClean="0">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𝑠𝑡𝑎𝑛𝑑𝑎𝑟𝑑</m:t>
                          </m:r>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𝑑𝑒𝑣𝑖𝑎𝑡𝑖𝑜𝑛</m:t>
                          </m:r>
                        </m:den>
                      </m:f>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3490570" y="1118370"/>
                <a:ext cx="4505592" cy="618567"/>
              </a:xfrm>
              <a:prstGeom prst="rect">
                <a:avLst/>
              </a:prstGeom>
              <a:blipFill rotWithShape="0">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957909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International z-scores (standardisation)</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3" y="762406"/>
            <a:ext cx="11663967" cy="6144680"/>
          </a:xfrm>
        </p:spPr>
        <p:txBody>
          <a:bodyPr>
            <a:normAutofit/>
          </a:bodyPr>
          <a:lstStyle/>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Standardise variables across all countries together</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endParaRPr lang="en-GB" sz="2400" dirty="0" smtClean="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lvl="1" algn="l"/>
            <a:r>
              <a:rPr lang="en-GB" sz="2400" i="1" dirty="0" smtClean="0">
                <a:latin typeface="Times New Roman" panose="02020603050405020304" pitchFamily="18" charset="0"/>
                <a:cs typeface="Times New Roman" panose="02020603050405020304" pitchFamily="18" charset="0"/>
              </a:rPr>
              <a:t>Same mean and SD used to standardise for each country</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i="1" dirty="0" smtClean="0">
                <a:latin typeface="Times New Roman" panose="02020603050405020304" pitchFamily="18" charset="0"/>
                <a:cs typeface="Times New Roman" panose="02020603050405020304" pitchFamily="18" charset="0"/>
              </a:rPr>
              <a:t>Note → possible to use either house or senate international figures…..</a:t>
            </a:r>
            <a:endParaRPr lang="en-GB" sz="2400" i="1" dirty="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Implications</a:t>
            </a:r>
            <a:endParaRPr lang="en-GB" sz="2400" u="sng"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Distribution of test scores continues to differ across countries (i.e. unequal variances)…</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Thus results continue of incorporate differences in variance / inequality across countries….</a:t>
            </a:r>
          </a:p>
        </p:txBody>
      </p:sp>
      <mc:AlternateContent xmlns:mc="http://schemas.openxmlformats.org/markup-compatibility/2006" xmlns:a14="http://schemas.microsoft.com/office/drawing/2010/main">
        <mc:Choice Requires="a14">
          <p:sp>
            <p:nvSpPr>
              <p:cNvPr id="4" name="Rectangle 3"/>
              <p:cNvSpPr/>
              <p:nvPr/>
            </p:nvSpPr>
            <p:spPr>
              <a:xfrm>
                <a:off x="3490570" y="1118370"/>
                <a:ext cx="5335243" cy="618374"/>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cs typeface="Times New Roman" panose="02020603050405020304" pitchFamily="18" charset="0"/>
                            </a:rPr>
                          </m:ctrlPr>
                        </m:sSubPr>
                        <m:e>
                          <m:r>
                            <a:rPr lang="en-GB" i="1">
                              <a:latin typeface="Cambria Math" panose="02040503050406030204" pitchFamily="18" charset="0"/>
                              <a:cs typeface="Times New Roman" panose="02020603050405020304" pitchFamily="18" charset="0"/>
                            </a:rPr>
                            <m:t>𝑍</m:t>
                          </m:r>
                        </m:e>
                        <m:sub>
                          <m:r>
                            <a:rPr lang="en-GB" i="1">
                              <a:solidFill>
                                <a:srgbClr val="FF0000"/>
                              </a:solidFill>
                              <a:latin typeface="Cambria Math" panose="02040503050406030204" pitchFamily="18" charset="0"/>
                              <a:cs typeface="Times New Roman" panose="02020603050405020304" pitchFamily="18" charset="0"/>
                            </a:rPr>
                            <m:t>𝐼𝑛𝑡𝑒𝑟𝑛𝑎𝑡𝑖𝑜𝑛𝑎𝑙</m:t>
                          </m:r>
                        </m:sub>
                      </m:sSub>
                      <m:r>
                        <a:rPr lang="en-GB" i="1">
                          <a:latin typeface="Cambria Math" panose="02040503050406030204" pitchFamily="18" charset="0"/>
                          <a:cs typeface="Times New Roman" panose="02020603050405020304" pitchFamily="18" charset="0"/>
                        </a:rPr>
                        <m:t>= </m:t>
                      </m:r>
                      <m:f>
                        <m:fPr>
                          <m:ctrlPr>
                            <a:rPr lang="en-GB" i="1">
                              <a:latin typeface="Cambria Math" panose="02040503050406030204" pitchFamily="18" charset="0"/>
                              <a:cs typeface="Times New Roman" panose="02020603050405020304" pitchFamily="18" charset="0"/>
                            </a:rPr>
                          </m:ctrlPr>
                        </m:fPr>
                        <m:num>
                          <m:r>
                            <a:rPr lang="en-GB" i="1">
                              <a:latin typeface="Cambria Math" panose="02040503050406030204" pitchFamily="18" charset="0"/>
                              <a:cs typeface="Times New Roman" panose="02020603050405020304" pitchFamily="18" charset="0"/>
                            </a:rPr>
                            <m:t>𝑇𝑒𝑠𝑡</m:t>
                          </m:r>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𝑠𝑐𝑜𝑟𝑒</m:t>
                          </m:r>
                          <m:r>
                            <a:rPr lang="en-GB" i="1">
                              <a:latin typeface="Cambria Math" panose="02040503050406030204" pitchFamily="18" charset="0"/>
                              <a:cs typeface="Times New Roman" panose="02020603050405020304" pitchFamily="18" charset="0"/>
                            </a:rPr>
                            <m:t> −</m:t>
                          </m:r>
                          <m:r>
                            <a:rPr lang="en-GB" b="0" i="1" smtClean="0">
                              <a:solidFill>
                                <a:srgbClr val="FF0000"/>
                              </a:solidFill>
                              <a:latin typeface="Cambria Math" panose="02040503050406030204" pitchFamily="18" charset="0"/>
                              <a:cs typeface="Times New Roman" panose="02020603050405020304" pitchFamily="18" charset="0"/>
                            </a:rPr>
                            <m:t>𝐼𝑛𝑡𝑒𝑟𝑛𝑎𝑡𝑖𝑜𝑛𝑎𝑙</m:t>
                          </m:r>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𝑚𝑒𝑎𝑛</m:t>
                          </m:r>
                        </m:num>
                        <m:den>
                          <m:r>
                            <a:rPr lang="en-GB" i="1">
                              <a:solidFill>
                                <a:srgbClr val="FF0000"/>
                              </a:solidFill>
                              <a:latin typeface="Cambria Math" panose="02040503050406030204" pitchFamily="18" charset="0"/>
                              <a:cs typeface="Times New Roman" panose="02020603050405020304" pitchFamily="18" charset="0"/>
                            </a:rPr>
                            <m:t>𝐼𝑛𝑡𝑒𝑟𝑛𝑎𝑡𝑖𝑜𝑛𝑎𝑙</m:t>
                          </m:r>
                          <m:r>
                            <a:rPr lang="en-GB" b="0" i="1" smtClean="0">
                              <a:solidFill>
                                <a:srgbClr val="FF0000"/>
                              </a:solidFill>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𝑠𝑡𝑎𝑛𝑑𝑎𝑟𝑑</m:t>
                          </m:r>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𝑑𝑒𝑣𝑖𝑎𝑡𝑖𝑜𝑛</m:t>
                          </m:r>
                        </m:den>
                      </m:f>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3490570" y="1118370"/>
                <a:ext cx="5335243" cy="618374"/>
              </a:xfrm>
              <a:prstGeom prst="rect">
                <a:avLst/>
              </a:prstGeom>
              <a:blipFill rotWithShape="0">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099212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Example….</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528033" y="762406"/>
                <a:ext cx="11663967" cy="6144680"/>
              </a:xfrm>
            </p:spPr>
            <p:txBody>
              <a:bodyPr>
                <a:normAutofit/>
              </a:bodyPr>
              <a:lstStyle/>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Want to estimate the parental education gap in children’s test scores:</a:t>
                </a:r>
              </a:p>
              <a:p>
                <a:pPr lvl="1" algn="l"/>
                <a:endParaRPr lang="en-GB" sz="2400" dirty="0">
                  <a:latin typeface="Times New Roman" panose="02020603050405020304" pitchFamily="18" charset="0"/>
                  <a:cs typeface="Times New Roman" panose="02020603050405020304" pitchFamily="18" charset="0"/>
                </a:endParaRPr>
              </a:p>
              <a:p>
                <a:pPr lvl="1"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cs typeface="Times New Roman" panose="02020603050405020304" pitchFamily="18" charset="0"/>
                        </a:rPr>
                        <m:t>𝑇𝑒𝑠𝑡</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cs typeface="Times New Roman" panose="02020603050405020304" pitchFamily="18" charset="0"/>
                        </a:rPr>
                        <m:t>𝑠𝑐𝑜𝑟𝑒</m:t>
                      </m:r>
                      <m:r>
                        <a:rPr lang="en-GB" sz="2400" b="0" i="1" smtClean="0">
                          <a:latin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𝛼</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𝛽</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𝑃𝑎𝑟𝑒𝑛𝑡𝑎𝑙</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𝐸𝑑𝑢𝑐𝑎𝑡𝑖𝑜𝑛</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 </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𝜀</m:t>
                      </m:r>
                    </m:oMath>
                  </m:oMathPara>
                </a14:m>
                <a:endParaRPr lang="en-GB" sz="2400" dirty="0" smtClean="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Where</a:t>
                </a:r>
                <a:endParaRPr lang="en-GB" sz="2400" i="1" dirty="0" smtClean="0">
                  <a:latin typeface="Cambria Math" panose="02040503050406030204" pitchFamily="18" charset="0"/>
                  <a:ea typeface="Cambria Math" panose="02040503050406030204" pitchFamily="18" charset="0"/>
                  <a:cs typeface="Times New Roman" panose="02020603050405020304" pitchFamily="18" charset="0"/>
                </a:endParaRPr>
              </a:p>
              <a:p>
                <a:pPr lvl="1" algn="l"/>
                <a14:m>
                  <m:oMath xmlns:m="http://schemas.openxmlformats.org/officeDocument/2006/math">
                    <m:r>
                      <a:rPr lang="en-GB" sz="2400" i="1">
                        <a:latin typeface="Cambria Math" panose="02040503050406030204" pitchFamily="18" charset="0"/>
                        <a:ea typeface="Cambria Math" panose="02040503050406030204" pitchFamily="18" charset="0"/>
                        <a:cs typeface="Times New Roman" panose="02020603050405020304" pitchFamily="18" charset="0"/>
                      </a:rPr>
                      <m:t>𝛽</m:t>
                    </m:r>
                    <m:r>
                      <a:rPr lang="en-GB"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GB" sz="2400" dirty="0" smtClean="0">
                    <a:latin typeface="Times New Roman" panose="02020603050405020304" pitchFamily="18" charset="0"/>
                    <a:cs typeface="Times New Roman" panose="02020603050405020304" pitchFamily="18" charset="0"/>
                  </a:rPr>
                  <a:t> Difference between children where at least one parent holds a degree versus those where neither parent holds more than high school education</a:t>
                </a:r>
              </a:p>
              <a:p>
                <a:pPr lvl="1" algn="l"/>
                <a:endParaRPr lang="en-GB" sz="2400" dirty="0" smtClean="0">
                  <a:latin typeface="Times New Roman" panose="02020603050405020304" pitchFamily="18" charset="0"/>
                  <a:cs typeface="Times New Roman" panose="02020603050405020304" pitchFamily="18" charset="0"/>
                </a:endParaRPr>
              </a:p>
              <a:p>
                <a:pPr lvl="1" algn="l"/>
                <a14:m>
                  <m:oMath xmlns:m="http://schemas.openxmlformats.org/officeDocument/2006/math">
                    <m:r>
                      <a:rPr lang="en-GB" sz="2400" i="1">
                        <a:latin typeface="Cambria Math" panose="02040503050406030204" pitchFamily="18" charset="0"/>
                        <a:cs typeface="Times New Roman" panose="02020603050405020304" pitchFamily="18" charset="0"/>
                      </a:rPr>
                      <m:t>𝑇𝑒𝑠𝑡</m:t>
                    </m:r>
                    <m:r>
                      <a:rPr lang="en-GB" sz="2400" i="1">
                        <a:latin typeface="Cambria Math" panose="02040503050406030204" pitchFamily="18" charset="0"/>
                        <a:cs typeface="Times New Roman" panose="02020603050405020304" pitchFamily="18" charset="0"/>
                      </a:rPr>
                      <m:t> </m:t>
                    </m:r>
                    <m:r>
                      <a:rPr lang="en-GB" sz="2400" i="1">
                        <a:latin typeface="Cambria Math" panose="02040503050406030204" pitchFamily="18" charset="0"/>
                        <a:cs typeface="Times New Roman" panose="02020603050405020304" pitchFamily="18" charset="0"/>
                      </a:rPr>
                      <m:t>𝑠𝑐𝑜𝑟𝑒</m:t>
                    </m:r>
                  </m:oMath>
                </a14:m>
                <a:r>
                  <a:rPr lang="en-GB" sz="2400" dirty="0" smtClean="0">
                    <a:latin typeface="Times New Roman" panose="02020603050405020304" pitchFamily="18" charset="0"/>
                    <a:cs typeface="Times New Roman" panose="02020603050405020304" pitchFamily="18" charset="0"/>
                  </a:rPr>
                  <a:t> can either be standardised nationally (x-axis) or internationally (y-axis)…..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solidFill>
                      <a:srgbClr val="FF0000"/>
                    </a:solidFill>
                    <a:latin typeface="Times New Roman" panose="02020603050405020304" pitchFamily="18" charset="0"/>
                    <a:cs typeface="Times New Roman" panose="02020603050405020304" pitchFamily="18" charset="0"/>
                  </a:rPr>
                  <a:t>How does this choice change results?</a:t>
                </a:r>
                <a:endParaRPr lang="en-GB" sz="2400" dirty="0">
                  <a:solidFill>
                    <a:srgbClr val="FF0000"/>
                  </a:solidFill>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528033" y="762406"/>
                <a:ext cx="11663967" cy="6144680"/>
              </a:xfrm>
              <a:blipFill rotWithShape="0">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914660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Results: National vs International (house) z-scores</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3" y="762406"/>
            <a:ext cx="11663967" cy="6144680"/>
          </a:xfrm>
        </p:spPr>
        <p:txBody>
          <a:bodyPr>
            <a:normAutofit/>
          </a:bodyPr>
          <a:lstStyle/>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a:t>
            </a:r>
          </a:p>
        </p:txBody>
      </p:sp>
      <p:pic>
        <p:nvPicPr>
          <p:cNvPr id="7" name="Picture 6"/>
          <p:cNvPicPr>
            <a:picLocks noChangeAspect="1"/>
          </p:cNvPicPr>
          <p:nvPr/>
        </p:nvPicPr>
        <p:blipFill>
          <a:blip r:embed="rId3"/>
          <a:stretch>
            <a:fillRect/>
          </a:stretch>
        </p:blipFill>
        <p:spPr>
          <a:xfrm>
            <a:off x="118408" y="566671"/>
            <a:ext cx="6292454" cy="6291329"/>
          </a:xfrm>
          <a:prstGeom prst="rect">
            <a:avLst/>
          </a:prstGeom>
        </p:spPr>
      </p:pic>
      <p:sp>
        <p:nvSpPr>
          <p:cNvPr id="8" name="TextBox 7"/>
          <p:cNvSpPr txBox="1"/>
          <p:nvPr/>
        </p:nvSpPr>
        <p:spPr>
          <a:xfrm>
            <a:off x="6460422" y="543014"/>
            <a:ext cx="5682017" cy="6186309"/>
          </a:xfrm>
          <a:prstGeom prst="rect">
            <a:avLst/>
          </a:prstGeom>
          <a:noFill/>
        </p:spPr>
        <p:txBody>
          <a:bodyPr wrap="square" rtlCol="0">
            <a:spAutoFit/>
          </a:bodyPr>
          <a:lstStyle/>
          <a:p>
            <a:endParaRPr lang="en-GB" b="1" u="sng" dirty="0"/>
          </a:p>
          <a:p>
            <a:pPr marL="342900" indent="-342900">
              <a:buAutoNum type="arabicPeriod"/>
            </a:pPr>
            <a:r>
              <a:rPr lang="en-GB" b="1" dirty="0" smtClean="0"/>
              <a:t>Effect sizes tend to be bigger when using national z-scores (points fall below 45 degree line).</a:t>
            </a:r>
          </a:p>
          <a:p>
            <a:r>
              <a:rPr lang="en-GB" u="sng" dirty="0" smtClean="0"/>
              <a:t>Why?</a:t>
            </a:r>
          </a:p>
          <a:p>
            <a:r>
              <a:rPr lang="en-GB" dirty="0" smtClean="0"/>
              <a:t>→ National SD tend to be smaller than international SD</a:t>
            </a:r>
            <a:endParaRPr lang="en-GB" dirty="0"/>
          </a:p>
          <a:p>
            <a:r>
              <a:rPr lang="en-GB" dirty="0" smtClean="0"/>
              <a:t>→ Hence smaller value in denominator</a:t>
            </a:r>
          </a:p>
          <a:p>
            <a:r>
              <a:rPr lang="en-GB" dirty="0" smtClean="0"/>
              <a:t>→ Leads to bigger effect sizes</a:t>
            </a:r>
          </a:p>
          <a:p>
            <a:endParaRPr lang="en-GB" dirty="0" smtClean="0"/>
          </a:p>
          <a:p>
            <a:r>
              <a:rPr lang="en-GB" b="1" dirty="0" smtClean="0"/>
              <a:t>2. Some countries affected more than others</a:t>
            </a:r>
          </a:p>
          <a:p>
            <a:r>
              <a:rPr lang="en-GB" u="sng" dirty="0" smtClean="0"/>
              <a:t>Why?</a:t>
            </a:r>
            <a:endParaRPr lang="en-GB" u="sng" dirty="0"/>
          </a:p>
          <a:p>
            <a:r>
              <a:rPr lang="en-GB" dirty="0" smtClean="0"/>
              <a:t>Chile has a particularly small national SD</a:t>
            </a:r>
          </a:p>
          <a:p>
            <a:r>
              <a:rPr lang="en-GB" dirty="0" smtClean="0"/>
              <a:t>Chinese Taipei particularly large national SD</a:t>
            </a:r>
            <a:endParaRPr lang="en-GB" dirty="0"/>
          </a:p>
          <a:p>
            <a:endParaRPr lang="en-GB" dirty="0" smtClean="0"/>
          </a:p>
          <a:p>
            <a:r>
              <a:rPr lang="en-GB" b="1" dirty="0" smtClean="0"/>
              <a:t>3. Country comparisons can look quite different depending on which is used</a:t>
            </a:r>
          </a:p>
          <a:p>
            <a:r>
              <a:rPr lang="en-GB" dirty="0" smtClean="0"/>
              <a:t>E.g. France vs Columbia</a:t>
            </a:r>
          </a:p>
          <a:p>
            <a:r>
              <a:rPr lang="en-GB" dirty="0" smtClean="0"/>
              <a:t>Both 0.75 </a:t>
            </a:r>
            <a:r>
              <a:rPr lang="en-GB" u="sng" dirty="0" smtClean="0"/>
              <a:t>national</a:t>
            </a:r>
            <a:r>
              <a:rPr lang="en-GB" dirty="0" smtClean="0"/>
              <a:t> standard deviation difference</a:t>
            </a:r>
          </a:p>
          <a:p>
            <a:r>
              <a:rPr lang="en-GB" dirty="0" smtClean="0"/>
              <a:t>But falls to 0.50 in Columbia when using international SD</a:t>
            </a:r>
          </a:p>
          <a:p>
            <a:r>
              <a:rPr lang="en-GB" u="sng" dirty="0" smtClean="0"/>
              <a:t>Why?</a:t>
            </a:r>
            <a:endParaRPr lang="en-GB" u="sng" dirty="0"/>
          </a:p>
          <a:p>
            <a:r>
              <a:rPr lang="en-GB" dirty="0" smtClean="0"/>
              <a:t>National z-score abstracts from the low inequality (SD) in Columbia’s PISA test scores</a:t>
            </a:r>
          </a:p>
          <a:p>
            <a:endParaRPr lang="en-GB" dirty="0"/>
          </a:p>
        </p:txBody>
      </p:sp>
      <p:sp>
        <p:nvSpPr>
          <p:cNvPr id="9" name="Oval 8"/>
          <p:cNvSpPr/>
          <p:nvPr/>
        </p:nvSpPr>
        <p:spPr>
          <a:xfrm>
            <a:off x="5786650" y="2033516"/>
            <a:ext cx="504968" cy="3275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4246728" y="1100107"/>
            <a:ext cx="504968" cy="3275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p:cNvCxnSpPr/>
          <p:nvPr/>
        </p:nvCxnSpPr>
        <p:spPr>
          <a:xfrm flipH="1" flipV="1">
            <a:off x="6114198" y="2361065"/>
            <a:ext cx="346224" cy="10874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626594" y="1427657"/>
            <a:ext cx="1994522" cy="23012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053094" y="3562079"/>
            <a:ext cx="423081" cy="150400"/>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3008147" y="4942778"/>
            <a:ext cx="423081" cy="150400"/>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p:nvPr/>
        </p:nvCxnSpPr>
        <p:spPr>
          <a:xfrm flipH="1" flipV="1">
            <a:off x="3431228" y="3712335"/>
            <a:ext cx="3189888" cy="1116339"/>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3431228" y="4893692"/>
            <a:ext cx="3029194" cy="12428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6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fontScale="90000"/>
          </a:bodyPr>
          <a:lstStyle/>
          <a:p>
            <a:r>
              <a:rPr lang="en-GB" sz="4000" b="1" dirty="0" smtClean="0">
                <a:latin typeface="Times New Roman" panose="02020603050405020304" pitchFamily="18" charset="0"/>
                <a:cs typeface="Times New Roman" panose="02020603050405020304" pitchFamily="18" charset="0"/>
              </a:rPr>
              <a:t>International </a:t>
            </a:r>
            <a:r>
              <a:rPr lang="en-GB" sz="4000" b="1" u="sng" dirty="0" smtClean="0">
                <a:latin typeface="Times New Roman" panose="02020603050405020304" pitchFamily="18" charset="0"/>
                <a:cs typeface="Times New Roman" panose="02020603050405020304" pitchFamily="18" charset="0"/>
              </a:rPr>
              <a:t>house</a:t>
            </a:r>
            <a:r>
              <a:rPr lang="en-GB" sz="4000" b="1" dirty="0">
                <a:latin typeface="Times New Roman" panose="02020603050405020304" pitchFamily="18" charset="0"/>
                <a:cs typeface="Times New Roman" panose="02020603050405020304" pitchFamily="18" charset="0"/>
              </a:rPr>
              <a:t> </a:t>
            </a:r>
            <a:r>
              <a:rPr lang="en-GB" sz="4000" b="1" dirty="0" smtClean="0">
                <a:latin typeface="Times New Roman" panose="02020603050405020304" pitchFamily="18" charset="0"/>
                <a:cs typeface="Times New Roman" panose="02020603050405020304" pitchFamily="18" charset="0"/>
              </a:rPr>
              <a:t>vs </a:t>
            </a:r>
            <a:r>
              <a:rPr lang="en-GB" sz="4000" b="1" dirty="0">
                <a:latin typeface="Times New Roman" panose="02020603050405020304" pitchFamily="18" charset="0"/>
                <a:cs typeface="Times New Roman" panose="02020603050405020304" pitchFamily="18" charset="0"/>
              </a:rPr>
              <a:t>International </a:t>
            </a:r>
            <a:r>
              <a:rPr lang="en-GB" sz="4000" b="1" u="sng" dirty="0" smtClean="0">
                <a:latin typeface="Times New Roman" panose="02020603050405020304" pitchFamily="18" charset="0"/>
                <a:cs typeface="Times New Roman" panose="02020603050405020304" pitchFamily="18" charset="0"/>
              </a:rPr>
              <a:t>senate</a:t>
            </a:r>
            <a:r>
              <a:rPr lang="en-GB" sz="4000" b="1" dirty="0" smtClean="0">
                <a:latin typeface="Times New Roman" panose="02020603050405020304" pitchFamily="18" charset="0"/>
                <a:cs typeface="Times New Roman" panose="02020603050405020304" pitchFamily="18" charset="0"/>
              </a:rPr>
              <a:t> z-scores</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033" y="762406"/>
            <a:ext cx="11663967" cy="6144680"/>
          </a:xfrm>
        </p:spPr>
        <p:txBody>
          <a:bodyPr>
            <a:normAutofit/>
          </a:bodyPr>
          <a:lstStyle/>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 </a:t>
            </a:r>
          </a:p>
        </p:txBody>
      </p:sp>
      <p:sp>
        <p:nvSpPr>
          <p:cNvPr id="8" name="TextBox 7"/>
          <p:cNvSpPr txBox="1"/>
          <p:nvPr/>
        </p:nvSpPr>
        <p:spPr>
          <a:xfrm>
            <a:off x="6460422" y="543014"/>
            <a:ext cx="5682017" cy="5447645"/>
          </a:xfrm>
          <a:prstGeom prst="rect">
            <a:avLst/>
          </a:prstGeom>
          <a:noFill/>
        </p:spPr>
        <p:txBody>
          <a:bodyPr wrap="square" rtlCol="0">
            <a:spAutoFit/>
          </a:bodyPr>
          <a:lstStyle/>
          <a:p>
            <a:endParaRPr lang="en-GB" dirty="0" smtClean="0"/>
          </a:p>
          <a:p>
            <a:endParaRPr lang="en-GB" dirty="0"/>
          </a:p>
          <a:p>
            <a:endParaRPr lang="en-GB" dirty="0" smtClean="0"/>
          </a:p>
          <a:p>
            <a:endParaRPr lang="en-GB" dirty="0"/>
          </a:p>
          <a:p>
            <a:endParaRPr lang="en-GB" dirty="0" smtClean="0"/>
          </a:p>
          <a:p>
            <a:endParaRPr lang="en-GB" dirty="0"/>
          </a:p>
          <a:p>
            <a:pPr algn="ctr"/>
            <a:endParaRPr lang="en-GB" sz="2400" dirty="0" smtClean="0">
              <a:latin typeface="Times New Roman" panose="02020603050405020304" pitchFamily="18" charset="0"/>
              <a:cs typeface="Times New Roman" panose="02020603050405020304" pitchFamily="18" charset="0"/>
            </a:endParaRPr>
          </a:p>
          <a:p>
            <a:pPr algn="ctr"/>
            <a:r>
              <a:rPr lang="en-GB" sz="2400" dirty="0" smtClean="0">
                <a:latin typeface="Times New Roman" panose="02020603050405020304" pitchFamily="18" charset="0"/>
                <a:cs typeface="Times New Roman" panose="02020603050405020304" pitchFamily="18" charset="0"/>
              </a:rPr>
              <a:t>It makes almost no difference which approach you use when it comes to international standardisation!</a:t>
            </a:r>
            <a:endParaRPr lang="en-GB" sz="2400" dirty="0">
              <a:latin typeface="Times New Roman" panose="02020603050405020304" pitchFamily="18" charset="0"/>
              <a:cs typeface="Times New Roman" panose="02020603050405020304" pitchFamily="18" charset="0"/>
            </a:endParaRPr>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p:txBody>
      </p:sp>
      <p:pic>
        <p:nvPicPr>
          <p:cNvPr id="4" name="Picture 3"/>
          <p:cNvPicPr>
            <a:picLocks noChangeAspect="1"/>
          </p:cNvPicPr>
          <p:nvPr/>
        </p:nvPicPr>
        <p:blipFill>
          <a:blip r:embed="rId3"/>
          <a:stretch>
            <a:fillRect/>
          </a:stretch>
        </p:blipFill>
        <p:spPr>
          <a:xfrm>
            <a:off x="-5194" y="493928"/>
            <a:ext cx="6365210" cy="6364072"/>
          </a:xfrm>
          <a:prstGeom prst="rect">
            <a:avLst/>
          </a:prstGeom>
        </p:spPr>
      </p:pic>
    </p:spTree>
    <p:extLst>
      <p:ext uri="{BB962C8B-B14F-4D97-AF65-F5344CB8AC3E}">
        <p14:creationId xmlns:p14="http://schemas.microsoft.com/office/powerpoint/2010/main" val="1989876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588" y="2667828"/>
            <a:ext cx="10972800" cy="860983"/>
          </a:xfrm>
        </p:spPr>
        <p:txBody>
          <a:bodyPr>
            <a:normAutofit fontScale="90000"/>
          </a:bodyPr>
          <a:lstStyle/>
          <a:p>
            <a:r>
              <a:rPr lang="en-GB" dirty="0" smtClean="0">
                <a:latin typeface="Times New Roman" panose="02020603050405020304" pitchFamily="18" charset="0"/>
                <a:cs typeface="Times New Roman" panose="02020603050405020304" pitchFamily="18" charset="0"/>
              </a:rPr>
              <a:t>Comparing binary outcome models across countries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508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Example question</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Outcome of interest may be binary….</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E.g. </a:t>
            </a:r>
            <a:r>
              <a:rPr lang="en-GB" sz="2400" dirty="0" smtClean="0">
                <a:latin typeface="Times New Roman" panose="02020603050405020304" pitchFamily="18" charset="0"/>
                <a:cs typeface="Times New Roman" panose="02020603050405020304" pitchFamily="18" charset="0"/>
              </a:rPr>
              <a:t>SES difference in a young person going </a:t>
            </a:r>
            <a:r>
              <a:rPr lang="en-GB" sz="2400" dirty="0" smtClean="0">
                <a:latin typeface="Times New Roman" panose="02020603050405020304" pitchFamily="18" charset="0"/>
                <a:cs typeface="Times New Roman" panose="02020603050405020304" pitchFamily="18" charset="0"/>
              </a:rPr>
              <a:t>to university (0 = No; 1 = Yes)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Would be reasonable to investigate how </a:t>
            </a:r>
            <a:r>
              <a:rPr lang="en-GB" sz="2400" dirty="0" smtClean="0">
                <a:latin typeface="Times New Roman" panose="02020603050405020304" pitchFamily="18" charset="0"/>
                <a:cs typeface="Times New Roman" panose="02020603050405020304" pitchFamily="18" charset="0"/>
              </a:rPr>
              <a:t>this differs across countries…..</a:t>
            </a:r>
            <a:endParaRPr lang="en-GB" sz="2400" dirty="0" smtClean="0">
              <a:latin typeface="Times New Roman" panose="02020603050405020304" pitchFamily="18" charset="0"/>
              <a:cs typeface="Times New Roman" panose="02020603050405020304" pitchFamily="18" charset="0"/>
            </a:endParaRP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Logistic regression would often be used to estimated </a:t>
            </a:r>
            <a:r>
              <a:rPr lang="en-GB" sz="2400" dirty="0" smtClean="0">
                <a:latin typeface="Times New Roman" panose="02020603050405020304" pitchFamily="18" charset="0"/>
                <a:cs typeface="Times New Roman" panose="02020603050405020304" pitchFamily="18" charset="0"/>
              </a:rPr>
              <a:t>such ‘binary outcome’ </a:t>
            </a:r>
            <a:r>
              <a:rPr lang="en-GB" sz="2400" dirty="0" smtClean="0">
                <a:latin typeface="Times New Roman" panose="02020603050405020304" pitchFamily="18" charset="0"/>
                <a:cs typeface="Times New Roman" panose="02020603050405020304" pitchFamily="18" charset="0"/>
              </a:rPr>
              <a:t>models…..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….with results often presented in terms of odds-ratios or log-odds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However</a:t>
            </a:r>
            <a:r>
              <a:rPr lang="en-GB" sz="2400" dirty="0" smtClean="0">
                <a:latin typeface="Times New Roman" panose="02020603050405020304" pitchFamily="18" charset="0"/>
                <a:cs typeface="Times New Roman" panose="02020603050405020304" pitchFamily="18" charset="0"/>
              </a:rPr>
              <a:t>, these estimates may </a:t>
            </a:r>
            <a:r>
              <a:rPr lang="en-GB" sz="2400" u="sng" dirty="0" smtClean="0">
                <a:latin typeface="Times New Roman" panose="02020603050405020304" pitchFamily="18" charset="0"/>
                <a:cs typeface="Times New Roman" panose="02020603050405020304" pitchFamily="18" charset="0"/>
              </a:rPr>
              <a:t>not</a:t>
            </a:r>
            <a:r>
              <a:rPr lang="en-GB" sz="2400" dirty="0" smtClean="0">
                <a:latin typeface="Times New Roman" panose="02020603050405020304" pitchFamily="18" charset="0"/>
                <a:cs typeface="Times New Roman" panose="02020603050405020304" pitchFamily="18" charset="0"/>
              </a:rPr>
              <a:t> be comparable across countries……</a:t>
            </a:r>
          </a:p>
          <a:p>
            <a:pPr lvl="1" algn="l"/>
            <a:endParaRPr lang="en-GB" sz="2400" u="sng"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…due to an infrequently discussed methodological issue</a:t>
            </a:r>
            <a:r>
              <a:rPr lang="en-GB" sz="2400" u="sng" dirty="0" smtClean="0">
                <a:latin typeface="Times New Roman" panose="02020603050405020304" pitchFamily="18" charset="0"/>
                <a:cs typeface="Times New Roman" panose="02020603050405020304" pitchFamily="18" charset="0"/>
              </a:rPr>
              <a:t> </a:t>
            </a:r>
            <a:endParaRPr lang="en-GB" sz="24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690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The </a:t>
            </a:r>
            <a:r>
              <a:rPr lang="en-GB" sz="4000" b="1" dirty="0" smtClean="0">
                <a:latin typeface="Times New Roman" panose="02020603050405020304" pitchFamily="18" charset="0"/>
                <a:cs typeface="Times New Roman" panose="02020603050405020304" pitchFamily="18" charset="0"/>
              </a:rPr>
              <a:t>issue </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See Mood (2010) article in European Sociological Review</a:t>
                </a:r>
              </a:p>
              <a:p>
                <a:pPr lvl="1" algn="l"/>
                <a:endParaRPr lang="en-GB" sz="2400" u="sng" dirty="0" smtClean="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Logistic </a:t>
                </a:r>
                <a:r>
                  <a:rPr lang="en-GB" sz="2400" u="sng" dirty="0" smtClean="0">
                    <a:latin typeface="Times New Roman" panose="02020603050405020304" pitchFamily="18" charset="0"/>
                    <a:cs typeface="Times New Roman" panose="02020603050405020304" pitchFamily="18" charset="0"/>
                  </a:rPr>
                  <a:t>regression</a:t>
                </a:r>
              </a:p>
              <a:p>
                <a:pPr lvl="1" algn="l"/>
                <a:r>
                  <a:rPr lang="en-GB" sz="2400" dirty="0" smtClean="0">
                    <a:latin typeface="Times New Roman" panose="02020603050405020304" pitchFamily="18" charset="0"/>
                    <a:cs typeface="Times New Roman" panose="02020603050405020304" pitchFamily="18" charset="0"/>
                  </a:rPr>
                  <a:t>Way of modelling a binary outcome (y) as the observed outcome of </a:t>
                </a:r>
                <a:r>
                  <a:rPr lang="en-GB" sz="2400" dirty="0" smtClean="0">
                    <a:latin typeface="Times New Roman" panose="02020603050405020304" pitchFamily="18" charset="0"/>
                    <a:cs typeface="Times New Roman" panose="02020603050405020304" pitchFamily="18" charset="0"/>
                  </a:rPr>
                  <a:t>a continuous (though unobserved) </a:t>
                </a:r>
                <a:r>
                  <a:rPr lang="en-GB" sz="2400" dirty="0" smtClean="0">
                    <a:latin typeface="Times New Roman" panose="02020603050405020304" pitchFamily="18" charset="0"/>
                    <a:cs typeface="Times New Roman" panose="02020603050405020304" pitchFamily="18" charset="0"/>
                  </a:rPr>
                  <a:t>latent </a:t>
                </a:r>
                <a:r>
                  <a:rPr lang="en-GB" sz="2400" dirty="0">
                    <a:latin typeface="Times New Roman" panose="02020603050405020304" pitchFamily="18" charset="0"/>
                    <a:cs typeface="Times New Roman" panose="02020603050405020304" pitchFamily="18" charset="0"/>
                  </a:rPr>
                  <a:t>t</a:t>
                </a:r>
                <a:r>
                  <a:rPr lang="en-GB" sz="2400" dirty="0" smtClean="0">
                    <a:latin typeface="Times New Roman" panose="02020603050405020304" pitchFamily="18" charset="0"/>
                    <a:cs typeface="Times New Roman" panose="02020603050405020304" pitchFamily="18" charset="0"/>
                  </a:rPr>
                  <a:t>rait </a:t>
                </a:r>
                <a:r>
                  <a:rPr lang="en-GB" sz="2400" dirty="0" smtClean="0">
                    <a:latin typeface="Times New Roman" panose="02020603050405020304" pitchFamily="18" charset="0"/>
                    <a:cs typeface="Times New Roman" panose="02020603050405020304" pitchFamily="18" charset="0"/>
                  </a:rPr>
                  <a:t>(y</a:t>
                </a:r>
                <a:r>
                  <a:rPr lang="en-GB" sz="2400" dirty="0" smtClean="0">
                    <a:latin typeface="Times New Roman" panose="02020603050405020304" pitchFamily="18" charset="0"/>
                    <a:cs typeface="Times New Roman" panose="02020603050405020304" pitchFamily="18" charset="0"/>
                  </a:rPr>
                  <a:t>*), where:</a:t>
                </a:r>
              </a:p>
              <a:p>
                <a:pPr lvl="1" algn="l"/>
                <a:endParaRPr lang="en-GB" sz="2400" u="sng"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y = 0 	if   y* &lt; T</a:t>
                </a:r>
              </a:p>
              <a:p>
                <a:pPr lvl="1" algn="l"/>
                <a:r>
                  <a:rPr lang="en-GB" sz="2400" dirty="0">
                    <a:latin typeface="Times New Roman" panose="02020603050405020304" pitchFamily="18" charset="0"/>
                    <a:cs typeface="Times New Roman" panose="02020603050405020304" pitchFamily="18" charset="0"/>
                  </a:rPr>
                  <a:t>y = </a:t>
                </a:r>
                <a:r>
                  <a:rPr lang="en-GB" sz="2400" dirty="0" smtClean="0">
                    <a:latin typeface="Times New Roman" panose="02020603050405020304" pitchFamily="18" charset="0"/>
                    <a:cs typeface="Times New Roman" panose="02020603050405020304" pitchFamily="18" charset="0"/>
                  </a:rPr>
                  <a:t>1 </a:t>
                </a:r>
                <a:r>
                  <a:rPr lang="en-GB" sz="2400" dirty="0">
                    <a:latin typeface="Times New Roman" panose="02020603050405020304" pitchFamily="18" charset="0"/>
                    <a:cs typeface="Times New Roman" panose="02020603050405020304" pitchFamily="18" charset="0"/>
                  </a:rPr>
                  <a:t>	if   y* </a:t>
                </a:r>
                <a:r>
                  <a:rPr lang="en-GB" sz="2400" dirty="0" smtClean="0">
                    <a:latin typeface="Times New Roman" panose="02020603050405020304" pitchFamily="18" charset="0"/>
                    <a:cs typeface="Times New Roman" panose="02020603050405020304" pitchFamily="18" charset="0"/>
                  </a:rPr>
                  <a:t>&gt; T</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Where T is some unknown threshold value.</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Can write this as a latent variable model:</a:t>
                </a:r>
                <a:endParaRPr lang="en-GB" sz="2400" dirty="0">
                  <a:latin typeface="Times New Roman" panose="02020603050405020304" pitchFamily="18" charset="0"/>
                  <a:cs typeface="Times New Roman" panose="02020603050405020304" pitchFamily="18" charset="0"/>
                </a:endParaRPr>
              </a:p>
              <a:p>
                <a:pPr lvl="1" algn="l"/>
                <a14:m>
                  <m:oMath xmlns:m="http://schemas.openxmlformats.org/officeDocument/2006/math">
                    <m:sSubSup>
                      <m:sSubSupPr>
                        <m:ctrlPr>
                          <a:rPr lang="en-GB" sz="2400" i="1"/>
                        </m:ctrlPr>
                      </m:sSubSupPr>
                      <m:e>
                        <m:r>
                          <a:rPr lang="en-GB" sz="2400" i="1"/>
                          <m:t>𝑦</m:t>
                        </m:r>
                      </m:e>
                      <m:sub>
                        <m:r>
                          <a:rPr lang="en-GB" sz="2400" i="1"/>
                          <m:t>𝑖</m:t>
                        </m:r>
                      </m:sub>
                      <m:sup>
                        <m:r>
                          <a:rPr lang="en-GB" sz="2400" i="1"/>
                          <m:t>∗</m:t>
                        </m:r>
                      </m:sup>
                    </m:sSubSup>
                    <m:r>
                      <a:rPr lang="en-GB" sz="2400" i="1"/>
                      <m:t>= </m:t>
                    </m:r>
                    <m:r>
                      <a:rPr lang="en-GB" sz="2400" i="1"/>
                      <m:t>𝛼</m:t>
                    </m:r>
                    <m:r>
                      <a:rPr lang="en-GB" sz="2400" i="1"/>
                      <m:t>+ </m:t>
                    </m:r>
                    <m:r>
                      <a:rPr lang="en-GB" sz="2400" i="1"/>
                      <m:t>𝛽</m:t>
                    </m:r>
                    <m:r>
                      <a:rPr lang="en-GB" sz="2400" i="1"/>
                      <m:t>.</m:t>
                    </m:r>
                    <m:sSub>
                      <m:sSubPr>
                        <m:ctrlPr>
                          <a:rPr lang="en-GB" sz="2400" i="1"/>
                        </m:ctrlPr>
                      </m:sSubPr>
                      <m:e>
                        <m:r>
                          <a:rPr lang="en-GB" sz="2400" i="1"/>
                          <m:t>𝑋</m:t>
                        </m:r>
                      </m:e>
                      <m:sub>
                        <m:r>
                          <a:rPr lang="en-GB" sz="2400" i="1"/>
                          <m:t>𝑖</m:t>
                        </m:r>
                      </m:sub>
                    </m:sSub>
                    <m:r>
                      <a:rPr lang="en-GB" sz="2400" i="1"/>
                      <m:t>+</m:t>
                    </m:r>
                    <m:sSub>
                      <m:sSubPr>
                        <m:ctrlPr>
                          <a:rPr lang="en-GB" sz="2400" i="1"/>
                        </m:ctrlPr>
                      </m:sSubPr>
                      <m:e>
                        <m:r>
                          <a:rPr lang="en-GB" sz="2400" i="1"/>
                          <m:t>𝜀</m:t>
                        </m:r>
                      </m:e>
                      <m:sub>
                        <m:r>
                          <a:rPr lang="en-GB" sz="2400" i="1"/>
                          <m:t>𝑖</m:t>
                        </m:r>
                      </m:sub>
                    </m:sSub>
                  </m:oMath>
                </a14:m>
                <a:r>
                  <a:rPr lang="en-GB" sz="2400" dirty="0"/>
                  <a:t> </a:t>
                </a:r>
                <a:r>
                  <a:rPr lang="en-GB" sz="2400" dirty="0" smtClean="0"/>
                  <a:t>		(1)</a:t>
                </a:r>
                <a:endParaRPr lang="en-GB" sz="2400" dirty="0" smtClean="0">
                  <a:latin typeface="Times New Roman" panose="02020603050405020304" pitchFamily="18" charset="0"/>
                  <a:cs typeface="Times New Roman" panose="02020603050405020304" pitchFamily="18" charset="0"/>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t="-1355"/>
                </a:stretch>
              </a:blipFill>
            </p:spPr>
            <p:txBody>
              <a:bodyPr/>
              <a:lstStyle/>
              <a:p>
                <a:r>
                  <a:rPr lang="en-GB">
                    <a:noFill/>
                  </a:rPr>
                  <a:t> </a:t>
                </a:r>
              </a:p>
            </p:txBody>
          </p:sp>
        </mc:Fallback>
      </mc:AlternateContent>
    </p:spTree>
    <p:extLst>
      <p:ext uri="{BB962C8B-B14F-4D97-AF65-F5344CB8AC3E}">
        <p14:creationId xmlns:p14="http://schemas.microsoft.com/office/powerpoint/2010/main" val="2139291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The </a:t>
            </a:r>
            <a:r>
              <a:rPr lang="en-GB" sz="4000" b="1" dirty="0" smtClean="0">
                <a:latin typeface="Times New Roman" panose="02020603050405020304" pitchFamily="18" charset="0"/>
                <a:cs typeface="Times New Roman" panose="02020603050405020304" pitchFamily="18" charset="0"/>
              </a:rPr>
              <a:t>issue </a:t>
            </a:r>
            <a:endParaRPr lang="en-GB" sz="4000" b="1"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To estimate (1), need to assume that </a:t>
                </a: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𝜀</m:t>
                        </m:r>
                      </m:e>
                      <m:sub>
                        <m:r>
                          <a:rPr lang="en-GB" sz="2400" i="1">
                            <a:latin typeface="Cambria Math" panose="02040503050406030204" pitchFamily="18" charset="0"/>
                          </a:rPr>
                          <m:t>𝑖</m:t>
                        </m:r>
                      </m:sub>
                    </m:sSub>
                  </m:oMath>
                </a14:m>
                <a:r>
                  <a:rPr lang="en-GB" sz="2400" dirty="0" smtClean="0">
                    <a:latin typeface="Times New Roman" panose="02020603050405020304" pitchFamily="18" charset="0"/>
                    <a:cs typeface="Times New Roman" panose="02020603050405020304" pitchFamily="18" charset="0"/>
                  </a:rPr>
                  <a:t> follows a particular distribution.</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Logistic regression → Assume follow a logistic distribution with fixed variance = 3.29</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Under this assumption, one can estimate as a logit model:</a:t>
                </a:r>
              </a:p>
              <a:p>
                <a:pPr lvl="1" algn="l"/>
                <a:endParaRPr lang="en-GB" sz="2400" dirty="0">
                  <a:latin typeface="Times New Roman" panose="02020603050405020304" pitchFamily="18" charset="0"/>
                  <a:cs typeface="Times New Roman" panose="02020603050405020304" pitchFamily="18" charset="0"/>
                </a:endParaRPr>
              </a:p>
              <a:p>
                <a:pPr lvl="1" algn="l"/>
                <a14:m>
                  <m:oMath xmlns:m="http://schemas.openxmlformats.org/officeDocument/2006/math">
                    <m:r>
                      <a:rPr lang="en-GB" sz="2400" i="1"/>
                      <m:t>𝑙𝑛</m:t>
                    </m:r>
                    <m:d>
                      <m:dPr>
                        <m:begChr m:val="["/>
                        <m:endChr m:val="]"/>
                        <m:ctrlPr>
                          <a:rPr lang="en-GB" sz="2400" i="1"/>
                        </m:ctrlPr>
                      </m:dPr>
                      <m:e>
                        <m:f>
                          <m:fPr>
                            <m:ctrlPr>
                              <a:rPr lang="en-GB" sz="2400" i="1"/>
                            </m:ctrlPr>
                          </m:fPr>
                          <m:num>
                            <m:r>
                              <a:rPr lang="en-GB" sz="2400" i="1"/>
                              <m:t>𝑃</m:t>
                            </m:r>
                          </m:num>
                          <m:den>
                            <m:r>
                              <a:rPr lang="en-GB" sz="2400" i="1"/>
                              <m:t>1−</m:t>
                            </m:r>
                            <m:r>
                              <a:rPr lang="en-GB" sz="2400" i="1"/>
                              <m:t>𝑝</m:t>
                            </m:r>
                          </m:den>
                        </m:f>
                      </m:e>
                    </m:d>
                    <m:r>
                      <a:rPr lang="en-GB" sz="2400" i="1"/>
                      <m:t>= </m:t>
                    </m:r>
                    <m:r>
                      <a:rPr lang="en-GB" sz="2400" i="1"/>
                      <m:t>𝛼</m:t>
                    </m:r>
                    <m:r>
                      <a:rPr lang="en-GB" sz="2400" i="1"/>
                      <m:t>+ </m:t>
                    </m:r>
                    <m:sSub>
                      <m:sSubPr>
                        <m:ctrlPr>
                          <a:rPr lang="en-GB" sz="2400" i="1"/>
                        </m:ctrlPr>
                      </m:sSubPr>
                      <m:e>
                        <m:r>
                          <a:rPr lang="en-GB" sz="2400" i="1"/>
                          <m:t>𝑏</m:t>
                        </m:r>
                      </m:e>
                      <m:sub>
                        <m:r>
                          <a:rPr lang="en-GB" sz="2400" i="1"/>
                          <m:t>1</m:t>
                        </m:r>
                      </m:sub>
                    </m:sSub>
                    <m:r>
                      <a:rPr lang="en-GB" sz="2400" i="1"/>
                      <m:t>.</m:t>
                    </m:r>
                    <m:sSub>
                      <m:sSubPr>
                        <m:ctrlPr>
                          <a:rPr lang="en-GB" sz="2400" i="1"/>
                        </m:ctrlPr>
                      </m:sSubPr>
                      <m:e>
                        <m:r>
                          <a:rPr lang="en-GB" sz="2400" i="1"/>
                          <m:t>𝑋</m:t>
                        </m:r>
                      </m:e>
                      <m:sub>
                        <m:r>
                          <a:rPr lang="en-GB" sz="2400" i="1"/>
                          <m:t>𝑖</m:t>
                        </m:r>
                      </m:sub>
                    </m:sSub>
                  </m:oMath>
                </a14:m>
                <a:r>
                  <a:rPr lang="en-GB" sz="2400" dirty="0"/>
                  <a:t>					(2)</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Where: P = Probability that y = 1</a:t>
                </a:r>
              </a:p>
              <a:p>
                <a:pPr lvl="1" algn="l"/>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NOTE: latent trait model in (1) formed of both explained and unexplained variance</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BUT: when we estimate model 2 as a form of this latent trait model, the unexplained component is fixed….</a:t>
                </a:r>
                <a:endParaRPr lang="en-GB" sz="2400" dirty="0" smtClean="0">
                  <a:latin typeface="Times New Roman" panose="02020603050405020304" pitchFamily="18" charset="0"/>
                  <a:cs typeface="Times New Roman" panose="02020603050405020304" pitchFamily="18" charset="0"/>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t="-1355" r="-589"/>
                </a:stretch>
              </a:blipFill>
            </p:spPr>
            <p:txBody>
              <a:bodyPr/>
              <a:lstStyle/>
              <a:p>
                <a:r>
                  <a:rPr lang="en-GB">
                    <a:noFill/>
                  </a:rPr>
                  <a:t> </a:t>
                </a:r>
              </a:p>
            </p:txBody>
          </p:sp>
        </mc:Fallback>
      </mc:AlternateContent>
    </p:spTree>
    <p:extLst>
      <p:ext uri="{BB962C8B-B14F-4D97-AF65-F5344CB8AC3E}">
        <p14:creationId xmlns:p14="http://schemas.microsoft.com/office/powerpoint/2010/main" val="2656606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The </a:t>
            </a:r>
            <a:r>
              <a:rPr lang="en-GB" sz="4000" b="1" dirty="0" smtClean="0">
                <a:latin typeface="Times New Roman" panose="02020603050405020304" pitchFamily="18" charset="0"/>
                <a:cs typeface="Times New Roman" panose="02020603050405020304" pitchFamily="18" charset="0"/>
              </a:rPr>
              <a:t>issue </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lnSpcReduction="10000"/>
          </a:bodyPr>
          <a:lstStyle/>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When covariates are added to the logistic regression model, the explained variance has to go somewhere!</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Can’t change the unexplained variance component (as fixed)…..</a:t>
            </a:r>
          </a:p>
          <a:p>
            <a:pPr lvl="1" algn="l"/>
            <a:r>
              <a:rPr lang="en-GB" sz="2400" dirty="0" smtClean="0">
                <a:latin typeface="Times New Roman" panose="02020603050405020304" pitchFamily="18" charset="0"/>
                <a:cs typeface="Times New Roman" panose="02020603050405020304" pitchFamily="18" charset="0"/>
              </a:rPr>
              <a:t>…hence increases the variance (and hence the scale) of the dependent variable</a:t>
            </a:r>
            <a:endParaRPr lang="en-GB" sz="2400" dirty="0" smtClean="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BUT → When the scale of the dependent variable changes, so does our estimate of the parameter of interest (b1)</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IMPLICATIONS</a:t>
            </a: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Log-odds / odds-ratios can differ/change across groups (e.g. countries) simply because of differences in “unobserved heterogeneity” – rather than there being a “true” difference of substantive importance</a:t>
            </a:r>
          </a:p>
          <a:p>
            <a:pPr marL="800100" lvl="1" indent="-342900" algn="l">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Adding controls that are not associated with the covariate of interest (but is nevertheless associated with dependent variable) influences parameter of interest….</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{different to situation under OLS}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313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Implications for x-national comparisons: </a:t>
            </a:r>
            <a:r>
              <a:rPr lang="en-GB" sz="4000" b="1" u="sng" dirty="0" smtClean="0">
                <a:latin typeface="Times New Roman" panose="02020603050405020304" pitchFamily="18" charset="0"/>
                <a:cs typeface="Times New Roman" panose="02020603050405020304" pitchFamily="18" charset="0"/>
              </a:rPr>
              <a:t>Example</a:t>
            </a:r>
            <a:endParaRPr lang="en-GB" sz="4000" b="1" u="sng"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373487" y="573784"/>
                <a:ext cx="11384923" cy="6298442"/>
              </a:xfrm>
            </p:spPr>
            <p:txBody>
              <a:bodyPr>
                <a:normAutofit/>
              </a:bodyPr>
              <a:lstStyle/>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Aim → Compare SES gap in HE participation in country A and country B</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First estimate:	</a:t>
                </a:r>
                <a14:m>
                  <m:oMath xmlns:m="http://schemas.openxmlformats.org/officeDocument/2006/math">
                    <m:r>
                      <a:rPr lang="en-GB" sz="2400" i="1"/>
                      <m:t>𝑈𝑛𝑖</m:t>
                    </m:r>
                    <m:r>
                      <a:rPr lang="en-GB" sz="2400" i="1"/>
                      <m:t>= </m:t>
                    </m:r>
                    <m:r>
                      <a:rPr lang="en-GB" sz="2400" i="1"/>
                      <m:t>𝛼</m:t>
                    </m:r>
                    <m:r>
                      <a:rPr lang="en-GB" sz="2400" i="1"/>
                      <m:t>+ </m:t>
                    </m:r>
                    <m:r>
                      <a:rPr lang="en-GB" sz="2400" i="1"/>
                      <m:t>𝛽</m:t>
                    </m:r>
                    <m:r>
                      <a:rPr lang="en-GB" sz="2400" i="1"/>
                      <m:t>.</m:t>
                    </m:r>
                    <m:r>
                      <a:rPr lang="en-GB" sz="2400" i="1"/>
                      <m:t>𝑆𝐸𝑆</m:t>
                    </m:r>
                    <m:r>
                      <a:rPr lang="en-GB" sz="2400" i="1"/>
                      <m:t>                </m:t>
                    </m:r>
                    <m:r>
                      <a:rPr lang="en-GB" sz="2400"/>
                      <m:t>∇</m:t>
                    </m:r>
                    <m:r>
                      <a:rPr lang="en-GB" sz="2400" i="1"/>
                      <m:t> </m:t>
                    </m:r>
                    <m:r>
                      <a:rPr lang="en-GB" sz="2400" i="1"/>
                      <m:t>𝐾</m:t>
                    </m:r>
                  </m:oMath>
                </a14:m>
                <a:endParaRPr lang="en-GB" sz="2400" dirty="0" smtClean="0"/>
              </a:p>
              <a:p>
                <a:pPr lvl="1" algn="l"/>
                <a:endParaRPr lang="en-GB" sz="2400" dirty="0" smtClean="0"/>
              </a:p>
              <a:p>
                <a:pPr lvl="1" algn="l"/>
                <a:r>
                  <a:rPr lang="en-GB" sz="2400" dirty="0" smtClean="0">
                    <a:latin typeface="Times New Roman" panose="02020603050405020304" pitchFamily="18" charset="0"/>
                    <a:cs typeface="Times New Roman" panose="02020603050405020304" pitchFamily="18" charset="0"/>
                  </a:rPr>
                  <a:t>Where: </a:t>
                </a:r>
                <a14:m>
                  <m:oMath xmlns:m="http://schemas.openxmlformats.org/officeDocument/2006/math">
                    <m:r>
                      <a:rPr lang="en-GB" sz="2400" i="1">
                        <a:latin typeface="Cambria Math" panose="02040503050406030204" pitchFamily="18" charset="0"/>
                      </a:rPr>
                      <m:t>𝛽</m:t>
                    </m:r>
                  </m:oMath>
                </a14:m>
                <a:r>
                  <a:rPr lang="en-GB" sz="2400" dirty="0" smtClean="0">
                    <a:latin typeface="Times New Roman" panose="02020603050405020304" pitchFamily="18" charset="0"/>
                    <a:cs typeface="Times New Roman" panose="02020603050405020304" pitchFamily="18" charset="0"/>
                  </a:rPr>
                  <a:t> = SES gap in log-odds</a:t>
                </a:r>
                <a:endParaRPr lang="en-GB" sz="2400" dirty="0">
                  <a:latin typeface="Times New Roman" panose="02020603050405020304" pitchFamily="18" charset="0"/>
                  <a:cs typeface="Times New Roman" panose="02020603050405020304" pitchFamily="18" charset="0"/>
                </a:endParaRP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Assume to begin that:</a:t>
                </a:r>
              </a:p>
              <a:p>
                <a:pPr lvl="1" algn="l"/>
                <a:r>
                  <a:rPr lang="en-GB" sz="2400" dirty="0" smtClean="0">
                    <a:latin typeface="Times New Roman" panose="02020603050405020304" pitchFamily="18" charset="0"/>
                    <a:cs typeface="Times New Roman" panose="02020603050405020304" pitchFamily="18" charset="0"/>
                  </a:rPr>
                  <a:t>	- The </a:t>
                </a:r>
                <a:r>
                  <a:rPr lang="en-GB" sz="2400" dirty="0">
                    <a:latin typeface="Times New Roman" panose="02020603050405020304" pitchFamily="18" charset="0"/>
                    <a:cs typeface="Times New Roman" panose="02020603050405020304" pitchFamily="18" charset="0"/>
                  </a:rPr>
                  <a:t>true </a:t>
                </a:r>
                <a:r>
                  <a:rPr lang="en-GB" sz="2400" dirty="0" smtClean="0">
                    <a:latin typeface="Times New Roman" panose="02020603050405020304" pitchFamily="18" charset="0"/>
                    <a:cs typeface="Times New Roman" panose="02020603050405020304" pitchFamily="18" charset="0"/>
                  </a:rPr>
                  <a:t>SES gap is equal across these countries</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Same amount of unobserved heterogeneity in country A and B</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Therefore → Results are comparable across countries.</a:t>
                </a:r>
              </a:p>
              <a:p>
                <a:pPr lvl="1" algn="l"/>
                <a:r>
                  <a:rPr lang="en-GB" sz="2400" dirty="0" smtClean="0">
                    <a:latin typeface="Times New Roman" panose="02020603050405020304" pitchFamily="18" charset="0"/>
                    <a:cs typeface="Times New Roman" panose="02020603050405020304" pitchFamily="18" charset="0"/>
                  </a:rPr>
                  <a:t> Correctly find that </a:t>
                </a:r>
                <a14:m>
                  <m:oMath xmlns:m="http://schemas.openxmlformats.org/officeDocument/2006/math">
                    <m:sSub>
                      <m:sSubPr>
                        <m:ctrlPr>
                          <a:rPr lang="en-GB" sz="2400" i="1"/>
                        </m:ctrlPr>
                      </m:sSubPr>
                      <m:e>
                        <m:r>
                          <a:rPr lang="en-GB" sz="2400" i="1"/>
                          <m:t>𝛽</m:t>
                        </m:r>
                      </m:e>
                      <m:sub>
                        <m:r>
                          <a:rPr lang="en-GB" sz="2400" i="1"/>
                          <m:t>𝐴</m:t>
                        </m:r>
                      </m:sub>
                    </m:sSub>
                    <m:r>
                      <a:rPr lang="en-GB" sz="2400" i="1"/>
                      <m:t>= </m:t>
                    </m:r>
                    <m:sSub>
                      <m:sSubPr>
                        <m:ctrlPr>
                          <a:rPr lang="en-GB" sz="2400" i="1"/>
                        </m:ctrlPr>
                      </m:sSubPr>
                      <m:e>
                        <m:r>
                          <a:rPr lang="en-GB" sz="2400" i="1"/>
                          <m:t>𝛽</m:t>
                        </m:r>
                      </m:e>
                      <m:sub>
                        <m:r>
                          <a:rPr lang="en-GB" sz="2400" i="1"/>
                          <m:t>𝐵</m:t>
                        </m:r>
                      </m:sub>
                    </m:sSub>
                  </m:oMath>
                </a14:m>
                <a:endParaRPr lang="en-GB" sz="2400" dirty="0">
                  <a:latin typeface="Times New Roman" panose="02020603050405020304" pitchFamily="18" charset="0"/>
                  <a:cs typeface="Times New Roman" panose="02020603050405020304" pitchFamily="18" charset="0"/>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5119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u="sng" dirty="0" smtClean="0">
                <a:latin typeface="Times New Roman" panose="02020603050405020304" pitchFamily="18" charset="0"/>
                <a:cs typeface="Times New Roman" panose="02020603050405020304" pitchFamily="18" charset="0"/>
              </a:rPr>
              <a:t>Example</a:t>
            </a:r>
            <a:endParaRPr lang="en-GB" sz="4000" b="1" u="sng"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Now say we re-estimate the model, but now also controlling for gender</a:t>
                </a:r>
              </a:p>
              <a:p>
                <a:pPr lvl="1" algn="l"/>
                <a:endParaRPr lang="en-GB" sz="2400" dirty="0" smtClean="0">
                  <a:latin typeface="Times New Roman" panose="02020603050405020304" pitchFamily="18" charset="0"/>
                  <a:cs typeface="Times New Roman" panose="02020603050405020304" pitchFamily="18" charset="0"/>
                </a:endParaRPr>
              </a:p>
              <a:p>
                <a:pPr lvl="1" algn="l"/>
                <a14:m>
                  <m:oMathPara xmlns:m="http://schemas.openxmlformats.org/officeDocument/2006/math">
                    <m:oMathParaPr>
                      <m:jc m:val="centerGroup"/>
                    </m:oMathParaPr>
                    <m:oMath xmlns:m="http://schemas.openxmlformats.org/officeDocument/2006/math">
                      <m:r>
                        <a:rPr lang="en-GB" sz="2400" i="1"/>
                        <m:t>𝑈𝑛𝑖</m:t>
                      </m:r>
                      <m:r>
                        <a:rPr lang="en-GB" sz="2400" i="1"/>
                        <m:t>= </m:t>
                      </m:r>
                      <m:r>
                        <a:rPr lang="en-GB" sz="2400" i="1"/>
                        <m:t>𝛼</m:t>
                      </m:r>
                      <m:r>
                        <a:rPr lang="en-GB" sz="2400" i="1"/>
                        <m:t>+ </m:t>
                      </m:r>
                      <m:r>
                        <a:rPr lang="en-GB" sz="2400" i="1"/>
                        <m:t>𝛾</m:t>
                      </m:r>
                      <m:r>
                        <a:rPr lang="en-GB" sz="2400" i="1"/>
                        <m:t>.</m:t>
                      </m:r>
                      <m:r>
                        <a:rPr lang="en-GB" sz="2400" i="1"/>
                        <m:t>𝑆𝐸𝑆</m:t>
                      </m:r>
                      <m:r>
                        <a:rPr lang="en-GB" sz="2400" i="1"/>
                        <m:t>+ </m:t>
                      </m:r>
                      <m:r>
                        <a:rPr lang="en-GB" sz="2400" i="1"/>
                        <m:t>𝛿</m:t>
                      </m:r>
                      <m:r>
                        <a:rPr lang="en-GB" sz="2400" i="1"/>
                        <m:t>.</m:t>
                      </m:r>
                      <m:r>
                        <a:rPr lang="en-GB" sz="2400" i="1"/>
                        <m:t>𝐺𝑒𝑛𝑑𝑒𝑟</m:t>
                      </m:r>
                      <m:r>
                        <a:rPr lang="en-GB" sz="2400" i="1"/>
                        <m:t>               </m:t>
                      </m:r>
                      <m:r>
                        <a:rPr lang="en-GB" sz="2400"/>
                        <m:t>∇</m:t>
                      </m:r>
                      <m:r>
                        <a:rPr lang="en-GB" sz="2400" i="1"/>
                        <m:t> </m:t>
                      </m:r>
                      <m:r>
                        <a:rPr lang="en-GB" sz="2400" i="1"/>
                        <m:t>𝐾</m:t>
                      </m:r>
                    </m:oMath>
                  </m:oMathPara>
                </a14:m>
                <a:endParaRPr lang="en-GB" sz="2400" dirty="0"/>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Assume that:</a:t>
                </a:r>
              </a:p>
              <a:p>
                <a:pPr lvl="1" algn="l"/>
                <a:r>
                  <a:rPr lang="en-GB" sz="2400" dirty="0" smtClean="0">
                    <a:latin typeface="Times New Roman" panose="02020603050405020304" pitchFamily="18" charset="0"/>
                    <a:cs typeface="Times New Roman" panose="02020603050405020304" pitchFamily="18" charset="0"/>
                  </a:rPr>
                  <a:t>	- In </a:t>
                </a:r>
                <a:r>
                  <a:rPr lang="en-GB" sz="2400" dirty="0">
                    <a:latin typeface="Times New Roman" panose="02020603050405020304" pitchFamily="18" charset="0"/>
                    <a:cs typeface="Times New Roman" panose="02020603050405020304" pitchFamily="18" charset="0"/>
                  </a:rPr>
                  <a:t>both countries gender is unrelated to SES (i.e. it is not  a confounder</a:t>
                </a:r>
                <a:r>
                  <a:rPr lang="en-GB"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-Gender </a:t>
                </a:r>
                <a:r>
                  <a:rPr lang="en-GB" sz="2400" dirty="0">
                    <a:latin typeface="Times New Roman" panose="02020603050405020304" pitchFamily="18" charset="0"/>
                    <a:cs typeface="Times New Roman" panose="02020603050405020304" pitchFamily="18" charset="0"/>
                  </a:rPr>
                  <a:t>strongly associated with HE participation in country </a:t>
                </a:r>
                <a:r>
                  <a:rPr lang="en-GB" sz="2400" dirty="0" smtClean="0">
                    <a:latin typeface="Times New Roman" panose="02020603050405020304" pitchFamily="18" charset="0"/>
                    <a:cs typeface="Times New Roman" panose="02020603050405020304" pitchFamily="18" charset="0"/>
                  </a:rPr>
                  <a:t>A…</a:t>
                </a:r>
              </a:p>
              <a:p>
                <a:pPr lvl="1" algn="l"/>
                <a:r>
                  <a:rPr lang="en-GB" sz="2400" dirty="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 ….but gender </a:t>
                </a:r>
                <a:r>
                  <a:rPr lang="en-GB" sz="2400" u="sng" dirty="0" smtClean="0">
                    <a:latin typeface="Times New Roman" panose="02020603050405020304" pitchFamily="18" charset="0"/>
                    <a:cs typeface="Times New Roman" panose="02020603050405020304" pitchFamily="18" charset="0"/>
                  </a:rPr>
                  <a:t>not</a:t>
                </a:r>
                <a:r>
                  <a:rPr lang="en-GB" sz="2400" dirty="0" smtClean="0">
                    <a:latin typeface="Times New Roman" panose="02020603050405020304" pitchFamily="18" charset="0"/>
                    <a:cs typeface="Times New Roman" panose="02020603050405020304" pitchFamily="18" charset="0"/>
                  </a:rPr>
                  <a:t> associated with HE participation in country </a:t>
                </a:r>
                <a:r>
                  <a:rPr lang="en-GB" sz="2400" dirty="0">
                    <a:latin typeface="Times New Roman" panose="02020603050405020304" pitchFamily="18" charset="0"/>
                    <a:cs typeface="Times New Roman" panose="02020603050405020304" pitchFamily="18" charset="0"/>
                  </a:rPr>
                  <a:t>B</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We find that:</a:t>
                </a:r>
              </a:p>
              <a:p>
                <a:pPr lvl="1" algn="l"/>
                <a:r>
                  <a:rPr lang="en-GB"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i="1"/>
                        </m:ctrlPr>
                      </m:sSubPr>
                      <m:e>
                        <m:r>
                          <a:rPr lang="en-GB" sz="2400" i="1"/>
                          <m:t>𝛾</m:t>
                        </m:r>
                      </m:e>
                      <m:sub>
                        <m:r>
                          <a:rPr lang="en-GB" sz="2400" i="1"/>
                          <m:t>𝐴</m:t>
                        </m:r>
                      </m:sub>
                    </m:sSub>
                    <m:r>
                      <a:rPr lang="en-GB" sz="2400" i="1"/>
                      <m:t>&gt; </m:t>
                    </m:r>
                    <m:sSub>
                      <m:sSubPr>
                        <m:ctrlPr>
                          <a:rPr lang="en-GB" sz="2400" i="1"/>
                        </m:ctrlPr>
                      </m:sSubPr>
                      <m:e>
                        <m:r>
                          <a:rPr lang="en-GB" sz="2400" i="1"/>
                          <m:t>𝛽</m:t>
                        </m:r>
                      </m:e>
                      <m:sub>
                        <m:r>
                          <a:rPr lang="en-GB" sz="2400" i="1"/>
                          <m:t>𝐴</m:t>
                        </m:r>
                      </m:sub>
                    </m:sSub>
                  </m:oMath>
                </a14:m>
                <a:r>
                  <a:rPr lang="en-GB" sz="2400" dirty="0" smtClean="0">
                    <a:latin typeface="Times New Roman" panose="02020603050405020304" pitchFamily="18" charset="0"/>
                    <a:cs typeface="Times New Roman" panose="02020603050405020304" pitchFamily="18" charset="0"/>
                  </a:rPr>
                  <a:t> (estimated SES gap has increased in country A)</a:t>
                </a:r>
              </a:p>
              <a:p>
                <a:pPr lvl="1" algn="l"/>
                <a:r>
                  <a:rPr lang="en-GB"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i="1"/>
                        </m:ctrlPr>
                      </m:sSubPr>
                      <m:e>
                        <m:r>
                          <a:rPr lang="en-GB" sz="2400" i="1"/>
                          <m:t>𝛾</m:t>
                        </m:r>
                      </m:e>
                      <m:sub>
                        <m:r>
                          <a:rPr lang="en-GB" sz="2400" i="1"/>
                          <m:t>𝐵</m:t>
                        </m:r>
                      </m:sub>
                    </m:sSub>
                    <m:r>
                      <a:rPr lang="en-GB" sz="2400" i="1"/>
                      <m:t>= </m:t>
                    </m:r>
                    <m:sSub>
                      <m:sSubPr>
                        <m:ctrlPr>
                          <a:rPr lang="en-GB" sz="2400" i="1"/>
                        </m:ctrlPr>
                      </m:sSubPr>
                      <m:e>
                        <m:r>
                          <a:rPr lang="en-GB" sz="2400" i="1"/>
                          <m:t>𝛽</m:t>
                        </m:r>
                      </m:e>
                      <m:sub>
                        <m:r>
                          <a:rPr lang="en-GB" sz="2400" i="1"/>
                          <m:t>𝐵</m:t>
                        </m:r>
                      </m:sub>
                    </m:sSub>
                  </m:oMath>
                </a14:m>
                <a:r>
                  <a:rPr lang="en-GB" sz="2400" dirty="0" smtClean="0">
                    <a:latin typeface="Times New Roman" panose="02020603050405020304" pitchFamily="18" charset="0"/>
                    <a:cs typeface="Times New Roman" panose="02020603050405020304" pitchFamily="18" charset="0"/>
                  </a:rPr>
                  <a:t> (no change in SES gap in country B)</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Therefore:</a:t>
                </a:r>
              </a:p>
              <a:p>
                <a:pPr lvl="1" algn="l"/>
                <a:r>
                  <a:rPr lang="en-GB"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400" i="1"/>
                        </m:ctrlPr>
                      </m:sSubPr>
                      <m:e>
                        <m:r>
                          <a:rPr lang="en-GB" sz="2400" i="1"/>
                          <m:t>𝛾</m:t>
                        </m:r>
                      </m:e>
                      <m:sub>
                        <m:r>
                          <a:rPr lang="en-GB" sz="2400" i="1"/>
                          <m:t>𝐴</m:t>
                        </m:r>
                      </m:sub>
                    </m:sSub>
                    <m:r>
                      <a:rPr lang="en-GB" sz="2400" i="1"/>
                      <m:t>&gt; </m:t>
                    </m:r>
                    <m:sSub>
                      <m:sSubPr>
                        <m:ctrlPr>
                          <a:rPr lang="en-GB" sz="2400" i="1"/>
                        </m:ctrlPr>
                      </m:sSubPr>
                      <m:e>
                        <m:r>
                          <a:rPr lang="en-GB" sz="2400" i="1"/>
                          <m:t>𝛾</m:t>
                        </m:r>
                      </m:e>
                      <m:sub>
                        <m:r>
                          <a:rPr lang="en-GB" sz="2400" i="1"/>
                          <m:t>𝐵</m:t>
                        </m:r>
                      </m:sub>
                    </m:sSub>
                  </m:oMath>
                </a14:m>
                <a:endParaRPr lang="en-GB" sz="2400" dirty="0">
                  <a:latin typeface="Times New Roman" panose="02020603050405020304" pitchFamily="18" charset="0"/>
                  <a:cs typeface="Times New Roman" panose="02020603050405020304" pitchFamily="18" charset="0"/>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373487" y="573784"/>
                <a:ext cx="11384923" cy="6298442"/>
              </a:xfrm>
              <a:blipFill rotWithShape="0">
                <a:blip r:embed="rId3"/>
                <a:stretch>
                  <a:fillRect t="-1355"/>
                </a:stretch>
              </a:blipFill>
            </p:spPr>
            <p:txBody>
              <a:bodyPr/>
              <a:lstStyle/>
              <a:p>
                <a:r>
                  <a:rPr lang="en-GB">
                    <a:noFill/>
                  </a:rPr>
                  <a:t> </a:t>
                </a:r>
              </a:p>
            </p:txBody>
          </p:sp>
        </mc:Fallback>
      </mc:AlternateContent>
    </p:spTree>
    <p:extLst>
      <p:ext uri="{BB962C8B-B14F-4D97-AF65-F5344CB8AC3E}">
        <p14:creationId xmlns:p14="http://schemas.microsoft.com/office/powerpoint/2010/main" val="3887007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u="sng" dirty="0" smtClean="0">
                <a:latin typeface="Times New Roman" panose="02020603050405020304" pitchFamily="18" charset="0"/>
                <a:cs typeface="Times New Roman" panose="02020603050405020304" pitchFamily="18" charset="0"/>
              </a:rPr>
              <a:t>Example</a:t>
            </a:r>
            <a:endParaRPr lang="en-GB" sz="4000" b="1" u="sng"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r>
              <a:rPr lang="en-GB" sz="2400" dirty="0" smtClean="0">
                <a:latin typeface="Times New Roman" panose="02020603050405020304" pitchFamily="18" charset="0"/>
                <a:cs typeface="Times New Roman" panose="02020603050405020304" pitchFamily="18" charset="0"/>
              </a:rPr>
              <a:t>In other words, now (incorrectly) find that SES gap in HE access varies across countries!!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….(We should not find this – Gender not confounded with SES!)</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…Get this result (in this hypothetical example) because Gender explains variance in the outcome in country A but not in country B</a:t>
            </a:r>
          </a:p>
          <a:p>
            <a:pPr lvl="1" algn="l"/>
            <a:endParaRPr lang="en-GB" sz="2400" dirty="0" smtClean="0">
              <a:latin typeface="Times New Roman" panose="02020603050405020304" pitchFamily="18" charset="0"/>
              <a:cs typeface="Times New Roman" panose="02020603050405020304" pitchFamily="18" charset="0"/>
            </a:endParaRPr>
          </a:p>
          <a:p>
            <a:pPr lvl="1" algn="l"/>
            <a:r>
              <a:rPr lang="en-GB" sz="2400" dirty="0" smtClean="0">
                <a:latin typeface="Times New Roman" panose="02020603050405020304" pitchFamily="18" charset="0"/>
                <a:cs typeface="Times New Roman" panose="02020603050405020304" pitchFamily="18" charset="0"/>
              </a:rPr>
              <a:t>…This means dependent variable for country A no longer on the same scale as the dependent variable for country B</a:t>
            </a:r>
          </a:p>
          <a:p>
            <a:pPr lvl="1" algn="l"/>
            <a:endParaRPr lang="en-GB" sz="2400" dirty="0">
              <a:latin typeface="Times New Roman" panose="02020603050405020304" pitchFamily="18" charset="0"/>
              <a:cs typeface="Times New Roman" panose="02020603050405020304" pitchFamily="18" charset="0"/>
            </a:endParaRPr>
          </a:p>
          <a:p>
            <a:pPr lvl="1" algn="l"/>
            <a:r>
              <a:rPr lang="en-GB" sz="2400" b="1" u="sng" dirty="0" smtClean="0">
                <a:latin typeface="Times New Roman" panose="02020603050405020304" pitchFamily="18" charset="0"/>
                <a:cs typeface="Times New Roman" panose="02020603050405020304" pitchFamily="18" charset="0"/>
              </a:rPr>
              <a:t>Key point (Mood 2010:73)</a:t>
            </a:r>
          </a:p>
          <a:p>
            <a:pPr lvl="1" algn="l"/>
            <a:r>
              <a:rPr lang="en-GB" sz="2400" dirty="0" smtClean="0">
                <a:latin typeface="Times New Roman" panose="02020603050405020304" pitchFamily="18" charset="0"/>
                <a:cs typeface="Times New Roman" panose="02020603050405020304" pitchFamily="18" charset="0"/>
              </a:rPr>
              <a:t>To </a:t>
            </a:r>
            <a:r>
              <a:rPr lang="en-GB" sz="2400" dirty="0">
                <a:latin typeface="Times New Roman" panose="02020603050405020304" pitchFamily="18" charset="0"/>
                <a:cs typeface="Times New Roman" panose="02020603050405020304" pitchFamily="18" charset="0"/>
              </a:rPr>
              <a:t>compare logits </a:t>
            </a:r>
            <a:r>
              <a:rPr lang="en-GB" sz="2400" dirty="0" smtClean="0">
                <a:latin typeface="Times New Roman" panose="02020603050405020304" pitchFamily="18" charset="0"/>
                <a:cs typeface="Times New Roman" panose="02020603050405020304" pitchFamily="18" charset="0"/>
              </a:rPr>
              <a:t>/odds-ratios </a:t>
            </a:r>
            <a:r>
              <a:rPr lang="en-GB" sz="2400" dirty="0">
                <a:latin typeface="Times New Roman" panose="02020603050405020304" pitchFamily="18" charset="0"/>
                <a:cs typeface="Times New Roman" panose="02020603050405020304" pitchFamily="18" charset="0"/>
              </a:rPr>
              <a:t>across countries, </a:t>
            </a:r>
            <a:r>
              <a:rPr lang="en-GB" sz="2400" dirty="0" smtClean="0">
                <a:latin typeface="Times New Roman" panose="02020603050405020304" pitchFamily="18" charset="0"/>
                <a:cs typeface="Times New Roman" panose="02020603050405020304" pitchFamily="18" charset="0"/>
              </a:rPr>
              <a:t>need </a:t>
            </a:r>
            <a:r>
              <a:rPr lang="en-GB" sz="2400" dirty="0">
                <a:latin typeface="Times New Roman" panose="02020603050405020304" pitchFamily="18" charset="0"/>
                <a:cs typeface="Times New Roman" panose="02020603050405020304" pitchFamily="18" charset="0"/>
              </a:rPr>
              <a:t>to </a:t>
            </a:r>
            <a:r>
              <a:rPr lang="en-GB" sz="2400" dirty="0" smtClean="0">
                <a:latin typeface="Times New Roman" panose="02020603050405020304" pitchFamily="18" charset="0"/>
                <a:cs typeface="Times New Roman" panose="02020603050405020304" pitchFamily="18" charset="0"/>
              </a:rPr>
              <a:t>assume that</a:t>
            </a:r>
          </a:p>
          <a:p>
            <a:pPr lvl="1" algn="l"/>
            <a:r>
              <a:rPr lang="en-GB" sz="2400" dirty="0">
                <a:latin typeface="Times New Roman" panose="02020603050405020304" pitchFamily="18" charset="0"/>
                <a:cs typeface="Times New Roman" panose="02020603050405020304" pitchFamily="18" charset="0"/>
              </a:rPr>
              <a:t>“unobserved heterogeneity is the same across the compared groups [countries]”</a:t>
            </a:r>
          </a:p>
          <a:p>
            <a:pPr lvl="1"/>
            <a:endParaRPr lang="en-GB" sz="2400" dirty="0">
              <a:latin typeface="Times New Roman" panose="02020603050405020304" pitchFamily="18" charset="0"/>
              <a:cs typeface="Times New Roman" panose="02020603050405020304" pitchFamily="18" charset="0"/>
            </a:endParaRPr>
          </a:p>
          <a:p>
            <a:pPr lvl="1"/>
            <a:r>
              <a:rPr lang="en-GB" sz="2400" i="1" dirty="0" smtClean="0">
                <a:latin typeface="Times New Roman" panose="02020603050405020304" pitchFamily="18" charset="0"/>
                <a:cs typeface="Times New Roman" panose="02020603050405020304" pitchFamily="18" charset="0"/>
              </a:rPr>
              <a:t>→ This may be a strong assumption to make ←</a:t>
            </a:r>
            <a:endParaRPr lang="en-GB"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5812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3" y="-294312"/>
            <a:ext cx="11230377" cy="860983"/>
          </a:xfrm>
        </p:spPr>
        <p:txBody>
          <a:bodyPr>
            <a:normAutofit/>
          </a:bodyPr>
          <a:lstStyle/>
          <a:p>
            <a:r>
              <a:rPr lang="en-GB" sz="4000" b="1" dirty="0" smtClean="0">
                <a:latin typeface="Times New Roman" panose="02020603050405020304" pitchFamily="18" charset="0"/>
                <a:cs typeface="Times New Roman" panose="02020603050405020304" pitchFamily="18" charset="0"/>
              </a:rPr>
              <a:t>Possible solutions…..</a:t>
            </a:r>
            <a:endParaRPr lang="en-GB"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73487" y="573784"/>
            <a:ext cx="11384923" cy="6298442"/>
          </a:xfrm>
        </p:spPr>
        <p:txBody>
          <a:bodyPr>
            <a:normAutofit/>
          </a:bodyPr>
          <a:lstStyle/>
          <a:p>
            <a:pPr lvl="1" algn="l"/>
            <a:endParaRPr lang="en-GB" sz="2400" dirty="0">
              <a:latin typeface="Times New Roman" panose="02020603050405020304" pitchFamily="18" charset="0"/>
              <a:cs typeface="Times New Roman" panose="02020603050405020304" pitchFamily="18" charset="0"/>
            </a:endParaRPr>
          </a:p>
          <a:p>
            <a:pPr lvl="1" algn="l"/>
            <a:r>
              <a:rPr lang="en-GB" sz="2400" u="sng" dirty="0" smtClean="0">
                <a:latin typeface="Times New Roman" panose="02020603050405020304" pitchFamily="18" charset="0"/>
                <a:cs typeface="Times New Roman" panose="02020603050405020304" pitchFamily="18" charset="0"/>
              </a:rPr>
              <a:t>Suggested solutions</a:t>
            </a:r>
            <a:endParaRPr lang="en-GB" sz="2400" u="sng" dirty="0">
              <a:latin typeface="Times New Roman" panose="02020603050405020304" pitchFamily="18" charset="0"/>
              <a:cs typeface="Times New Roman" panose="02020603050405020304" pitchFamily="18" charset="0"/>
            </a:endParaRPr>
          </a:p>
          <a:p>
            <a:pPr marL="1257300" lvl="2"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Various authors have come up with ways to ‘deal’ with this</a:t>
            </a:r>
          </a:p>
          <a:p>
            <a:pPr lvl="2" algn="l"/>
            <a:r>
              <a:rPr lang="en-GB" sz="2400" dirty="0" smtClean="0">
                <a:latin typeface="Times New Roman" panose="02020603050405020304" pitchFamily="18" charset="0"/>
                <a:cs typeface="Times New Roman" panose="02020603050405020304" pitchFamily="18" charset="0"/>
              </a:rPr>
              <a:t>- Allison (1999) – Test for whether it seems to be a problem</a:t>
            </a:r>
          </a:p>
          <a:p>
            <a:pPr lvl="2" algn="l"/>
            <a:r>
              <a:rPr lang="en-GB" sz="2400" dirty="0" smtClean="0">
                <a:latin typeface="Times New Roman" panose="02020603050405020304" pitchFamily="18" charset="0"/>
                <a:cs typeface="Times New Roman" panose="02020603050405020304" pitchFamily="18" charset="0"/>
              </a:rPr>
              <a:t>- Williams (2006) critical of this and offers alternative solution</a:t>
            </a:r>
          </a:p>
          <a:p>
            <a:pPr lvl="2" algn="l"/>
            <a:r>
              <a:rPr lang="en-GB" sz="2400" dirty="0" smtClean="0">
                <a:latin typeface="Times New Roman" panose="02020603050405020304" pitchFamily="18" charset="0"/>
                <a:cs typeface="Times New Roman" panose="02020603050405020304" pitchFamily="18" charset="0"/>
              </a:rPr>
              <a:t>- </a:t>
            </a:r>
            <a:r>
              <a:rPr lang="en-GB" sz="2400" dirty="0" err="1" smtClean="0">
                <a:latin typeface="Times New Roman" panose="02020603050405020304" pitchFamily="18" charset="0"/>
                <a:cs typeface="Times New Roman" panose="02020603050405020304" pitchFamily="18" charset="0"/>
              </a:rPr>
              <a:t>Karlson</a:t>
            </a:r>
            <a:r>
              <a:rPr lang="en-GB" sz="2400" dirty="0" smtClean="0">
                <a:latin typeface="Times New Roman" panose="02020603050405020304" pitchFamily="18" charset="0"/>
                <a:cs typeface="Times New Roman" panose="02020603050405020304" pitchFamily="18" charset="0"/>
              </a:rPr>
              <a:t> et al (2011) – Create a Stata command (KHB) to adjust estimates for the problem</a:t>
            </a:r>
          </a:p>
          <a:p>
            <a:pPr lvl="2" algn="l"/>
            <a:endParaRPr lang="en-GB" sz="2400" dirty="0" smtClean="0">
              <a:latin typeface="Times New Roman" panose="02020603050405020304" pitchFamily="18" charset="0"/>
              <a:cs typeface="Times New Roman" panose="02020603050405020304" pitchFamily="18" charset="0"/>
            </a:endParaRPr>
          </a:p>
          <a:p>
            <a:pPr marL="1257300" lvl="2" indent="-342900" algn="l">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Mood (2010) – May choose to use linear probability model instead</a:t>
            </a:r>
          </a:p>
          <a:p>
            <a:pPr lvl="2" algn="l"/>
            <a:endParaRPr lang="en-GB" sz="2400" dirty="0" smtClean="0">
              <a:latin typeface="Times New Roman" panose="02020603050405020304" pitchFamily="18" charset="0"/>
              <a:cs typeface="Times New Roman" panose="02020603050405020304" pitchFamily="18" charset="0"/>
            </a:endParaRPr>
          </a:p>
          <a:p>
            <a:pPr lvl="2" algn="l"/>
            <a:r>
              <a:rPr lang="en-GB" sz="2400" i="1" dirty="0" smtClean="0">
                <a:latin typeface="Times New Roman" panose="02020603050405020304" pitchFamily="18" charset="0"/>
                <a:cs typeface="Times New Roman" panose="02020603050405020304" pitchFamily="18" charset="0"/>
              </a:rPr>
              <a:t>None of these are ideal – or have certain limitations / constraints</a:t>
            </a:r>
          </a:p>
          <a:p>
            <a:pPr lvl="2" algn="l"/>
            <a:endParaRPr lang="en-GB" sz="2400" i="1" dirty="0" smtClean="0">
              <a:latin typeface="Times New Roman" panose="02020603050405020304" pitchFamily="18" charset="0"/>
              <a:cs typeface="Times New Roman" panose="02020603050405020304" pitchFamily="18" charset="0"/>
            </a:endParaRPr>
          </a:p>
          <a:p>
            <a:pPr lvl="2" algn="l"/>
            <a:r>
              <a:rPr lang="en-GB" sz="2400" u="sng" dirty="0" smtClean="0">
                <a:latin typeface="Times New Roman" panose="02020603050405020304" pitchFamily="18" charset="0"/>
                <a:cs typeface="Times New Roman" panose="02020603050405020304" pitchFamily="18" charset="0"/>
              </a:rPr>
              <a:t>My advice</a:t>
            </a:r>
          </a:p>
          <a:p>
            <a:pPr lvl="2" algn="l"/>
            <a:r>
              <a:rPr lang="en-GB" sz="2400" dirty="0" smtClean="0">
                <a:latin typeface="Times New Roman" panose="02020603050405020304" pitchFamily="18" charset="0"/>
                <a:cs typeface="Times New Roman" panose="02020603050405020304" pitchFamily="18" charset="0"/>
              </a:rPr>
              <a:t>Be aware of the problem!</a:t>
            </a:r>
          </a:p>
          <a:p>
            <a:pPr lvl="2" algn="l"/>
            <a:r>
              <a:rPr lang="en-GB" sz="2400" dirty="0" smtClean="0">
                <a:latin typeface="Times New Roman" panose="02020603050405020304" pitchFamily="18" charset="0"/>
                <a:cs typeface="Times New Roman" panose="02020603050405020304" pitchFamily="18" charset="0"/>
              </a:rPr>
              <a:t>Linear probability model has particular attractions….</a:t>
            </a:r>
          </a:p>
          <a:p>
            <a:pPr lvl="2" algn="l"/>
            <a:r>
              <a:rPr lang="en-GB" sz="2400" dirty="0" smtClean="0">
                <a:latin typeface="Times New Roman" panose="02020603050405020304" pitchFamily="18" charset="0"/>
                <a:cs typeface="Times New Roman" panose="02020603050405020304" pitchFamily="18" charset="0"/>
              </a:rPr>
              <a:t>Test robustness of results to producing estimates different ways</a:t>
            </a:r>
          </a:p>
        </p:txBody>
      </p:sp>
    </p:spTree>
    <p:extLst>
      <p:ext uri="{BB962C8B-B14F-4D97-AF65-F5344CB8AC3E}">
        <p14:creationId xmlns:p14="http://schemas.microsoft.com/office/powerpoint/2010/main" val="24368108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6518" y="1"/>
            <a:ext cx="10972800" cy="668740"/>
          </a:xfrm>
        </p:spPr>
        <p:txBody>
          <a:bodyPr>
            <a:normAutofit fontScale="90000"/>
          </a:bodyPr>
          <a:lstStyle/>
          <a:p>
            <a:r>
              <a:rPr lang="en-GB" b="1" dirty="0" smtClean="0">
                <a:latin typeface="Times New Roman" panose="02020603050405020304" pitchFamily="18" charset="0"/>
                <a:cs typeface="Times New Roman" panose="02020603050405020304" pitchFamily="18" charset="0"/>
              </a:rPr>
              <a:t>Conclusions</a:t>
            </a:r>
            <a:endParaRPr lang="en-GB"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68490" y="668741"/>
            <a:ext cx="11586949" cy="5632311"/>
          </a:xfrm>
          <a:prstGeom prst="rect">
            <a:avLst/>
          </a:prstGeom>
          <a:noFill/>
        </p:spPr>
        <p:txBody>
          <a:bodyPr wrap="square" rtlCol="0">
            <a:spAutoFit/>
          </a:bodyPr>
          <a:lstStyle/>
          <a:p>
            <a:r>
              <a:rPr lang="en-GB" sz="2400" dirty="0" smtClean="0">
                <a:latin typeface="Times New Roman" panose="02020603050405020304" pitchFamily="18" charset="0"/>
                <a:cs typeface="Times New Roman" panose="02020603050405020304" pitchFamily="18" charset="0"/>
              </a:rPr>
              <a:t>Choice of countries to include often not easy…..</a:t>
            </a:r>
          </a:p>
          <a:p>
            <a:r>
              <a:rPr lang="en-GB" sz="2400" dirty="0" smtClean="0">
                <a:latin typeface="Times New Roman" panose="02020603050405020304" pitchFamily="18" charset="0"/>
                <a:cs typeface="Times New Roman" panose="02020603050405020304" pitchFamily="18" charset="0"/>
              </a:rPr>
              <a:t>….always link back to your RQ. What are you trying to achieve?</a:t>
            </a:r>
          </a:p>
          <a:p>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Need to formally conduct two-sample t-test for differences across countries….</a:t>
            </a:r>
          </a:p>
          <a:p>
            <a:r>
              <a:rPr lang="en-GB" sz="2400" dirty="0" smtClean="0">
                <a:latin typeface="Times New Roman" panose="02020603050405020304" pitchFamily="18" charset="0"/>
                <a:cs typeface="Times New Roman" panose="02020603050405020304" pitchFamily="18" charset="0"/>
              </a:rPr>
              <a:t>…overlapping confidence intervals insufficient</a:t>
            </a:r>
          </a:p>
          <a:p>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Correction for multiple hypothesis testing → Judgement call….</a:t>
            </a:r>
          </a:p>
          <a:p>
            <a:r>
              <a:rPr lang="en-GB" sz="2400" dirty="0" smtClean="0">
                <a:latin typeface="Times New Roman" panose="02020603050405020304" pitchFamily="18" charset="0"/>
                <a:cs typeface="Times New Roman" panose="02020603050405020304" pitchFamily="18" charset="0"/>
              </a:rPr>
              <a:t>…but important to at least understand and implicitly recognise the issue</a:t>
            </a:r>
          </a:p>
          <a:p>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Two different ways of calculating pooled (cross-country) statistics → (House and Senate)</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Two different ways of </a:t>
            </a:r>
            <a:r>
              <a:rPr lang="en-GB" sz="2400" dirty="0" smtClean="0">
                <a:latin typeface="Times New Roman" panose="02020603050405020304" pitchFamily="18" charset="0"/>
                <a:cs typeface="Times New Roman" panose="02020603050405020304" pitchFamily="18" charset="0"/>
              </a:rPr>
              <a:t>standardising continuous variables → (national and international)</a:t>
            </a: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Comparing estimates from binary response model across countries → Not as straightforward as it may first seem (and often assumed)</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2445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1741</TotalTime>
  <Words>3877</Words>
  <Application>Microsoft Office PowerPoint</Application>
  <PresentationFormat>Widescreen</PresentationFormat>
  <Paragraphs>769</Paragraphs>
  <Slides>53</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Calibri Light</vt:lpstr>
      <vt:lpstr>Cambria Math</vt:lpstr>
      <vt:lpstr>Times New Roman</vt:lpstr>
      <vt:lpstr>Office Theme</vt:lpstr>
      <vt:lpstr>Nuts and bolts of conducting international comparisons</vt:lpstr>
      <vt:lpstr>Aims</vt:lpstr>
      <vt:lpstr>Which countries should I include?</vt:lpstr>
      <vt:lpstr>Often one of the hardest things to decide!</vt:lpstr>
      <vt:lpstr>Question type and country selection</vt:lpstr>
      <vt:lpstr>Question type and country selection</vt:lpstr>
      <vt:lpstr>Question type and country selection</vt:lpstr>
      <vt:lpstr>The Great Gatsby Curve….</vt:lpstr>
      <vt:lpstr>Question type and country selection</vt:lpstr>
      <vt:lpstr>Benchmarking: SES gap in UK in comparative perspective</vt:lpstr>
      <vt:lpstr>How do I compare estimates across countries?</vt:lpstr>
      <vt:lpstr>Two common approaches: Multi-level model</vt:lpstr>
      <vt:lpstr>Two common approaches: Separate country estimates</vt:lpstr>
      <vt:lpstr>I have never used approach 1……</vt:lpstr>
      <vt:lpstr>How to execute approach 2</vt:lpstr>
      <vt:lpstr>Hypothetical example of results</vt:lpstr>
      <vt:lpstr>Answer…..</vt:lpstr>
      <vt:lpstr>Two-sample t-test</vt:lpstr>
      <vt:lpstr>Two-sample t-test</vt:lpstr>
      <vt:lpstr>Task: Use figures below to formally test for a significant difference between each of the countries</vt:lpstr>
      <vt:lpstr>Answers</vt:lpstr>
      <vt:lpstr>Corrections for multiple hypothesis testing</vt:lpstr>
      <vt:lpstr>The problem……</vt:lpstr>
      <vt:lpstr>Example of problem</vt:lpstr>
      <vt:lpstr>Bonferroni corrections….</vt:lpstr>
      <vt:lpstr>Exercise</vt:lpstr>
      <vt:lpstr>Answers</vt:lpstr>
      <vt:lpstr>Issues…</vt:lpstr>
      <vt:lpstr>Use of multiple corrections in PISA……</vt:lpstr>
      <vt:lpstr>International averages and senate weights</vt:lpstr>
      <vt:lpstr>International total and averages</vt:lpstr>
      <vt:lpstr>International average</vt:lpstr>
      <vt:lpstr>‘Senate weights’</vt:lpstr>
      <vt:lpstr>International total / House average</vt:lpstr>
      <vt:lpstr>Example: % who attend pre-school across 6 countries</vt:lpstr>
      <vt:lpstr>Which figure should I prefer / report?</vt:lpstr>
      <vt:lpstr>National and international z-scores</vt:lpstr>
      <vt:lpstr>Why standardise?</vt:lpstr>
      <vt:lpstr>National z-scores (standardisation)</vt:lpstr>
      <vt:lpstr>International z-scores (standardisation)</vt:lpstr>
      <vt:lpstr>Example….</vt:lpstr>
      <vt:lpstr>Results: National vs International (house) z-scores</vt:lpstr>
      <vt:lpstr>International house vs International senate z-scores</vt:lpstr>
      <vt:lpstr>Comparing binary outcome models across countries</vt:lpstr>
      <vt:lpstr>Example question</vt:lpstr>
      <vt:lpstr>The issue </vt:lpstr>
      <vt:lpstr>The issue </vt:lpstr>
      <vt:lpstr>The issue </vt:lpstr>
      <vt:lpstr>Implications for x-national comparisons: Example</vt:lpstr>
      <vt:lpstr>Example</vt:lpstr>
      <vt:lpstr>Example</vt:lpstr>
      <vt:lpstr>Possible solutions…..</vt:lpstr>
      <vt:lpstr>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Nuts and bolts of conducting international comparisons</dc:title>
  <dc:creator>john jerrim</dc:creator>
  <cp:lastModifiedBy>john jerrim</cp:lastModifiedBy>
  <cp:revision>83</cp:revision>
  <dcterms:created xsi:type="dcterms:W3CDTF">2015-01-07T07:04:05Z</dcterms:created>
  <dcterms:modified xsi:type="dcterms:W3CDTF">2015-01-08T15:36:37Z</dcterms:modified>
</cp:coreProperties>
</file>