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7" r:id="rId2"/>
    <p:sldId id="258" r:id="rId3"/>
    <p:sldId id="270" r:id="rId4"/>
    <p:sldId id="275" r:id="rId5"/>
    <p:sldId id="271" r:id="rId6"/>
    <p:sldId id="318" r:id="rId7"/>
    <p:sldId id="307" r:id="rId8"/>
    <p:sldId id="272" r:id="rId9"/>
    <p:sldId id="273" r:id="rId10"/>
    <p:sldId id="276" r:id="rId11"/>
    <p:sldId id="277" r:id="rId12"/>
    <p:sldId id="280" r:id="rId13"/>
    <p:sldId id="279" r:id="rId14"/>
    <p:sldId id="281" r:id="rId15"/>
    <p:sldId id="285" r:id="rId16"/>
    <p:sldId id="282" r:id="rId17"/>
    <p:sldId id="268" r:id="rId18"/>
    <p:sldId id="259" r:id="rId19"/>
    <p:sldId id="260" r:id="rId20"/>
    <p:sldId id="261" r:id="rId21"/>
    <p:sldId id="262" r:id="rId22"/>
    <p:sldId id="263" r:id="rId23"/>
    <p:sldId id="284" r:id="rId24"/>
    <p:sldId id="287" r:id="rId25"/>
    <p:sldId id="286" r:id="rId26"/>
    <p:sldId id="288" r:id="rId27"/>
    <p:sldId id="289" r:id="rId28"/>
    <p:sldId id="290" r:id="rId29"/>
    <p:sldId id="291" r:id="rId30"/>
    <p:sldId id="292" r:id="rId31"/>
    <p:sldId id="294" r:id="rId32"/>
    <p:sldId id="293" r:id="rId33"/>
    <p:sldId id="295" r:id="rId34"/>
    <p:sldId id="297" r:id="rId35"/>
    <p:sldId id="296" r:id="rId36"/>
    <p:sldId id="298" r:id="rId37"/>
    <p:sldId id="299" r:id="rId38"/>
    <p:sldId id="300" r:id="rId39"/>
    <p:sldId id="301" r:id="rId40"/>
    <p:sldId id="302" r:id="rId41"/>
    <p:sldId id="303" r:id="rId42"/>
    <p:sldId id="308" r:id="rId43"/>
    <p:sldId id="309" r:id="rId44"/>
    <p:sldId id="310" r:id="rId45"/>
    <p:sldId id="311" r:id="rId46"/>
    <p:sldId id="312" r:id="rId47"/>
    <p:sldId id="305" r:id="rId48"/>
    <p:sldId id="313" r:id="rId49"/>
    <p:sldId id="314" r:id="rId50"/>
    <p:sldId id="315" r:id="rId51"/>
    <p:sldId id="316" r:id="rId52"/>
    <p:sldId id="306" r:id="rId53"/>
    <p:sldId id="317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0126" autoAdjust="0"/>
  </p:normalViewPr>
  <p:slideViewPr>
    <p:cSldViewPr snapToGrid="0">
      <p:cViewPr varScale="1">
        <p:scale>
          <a:sx n="67" d="100"/>
          <a:sy n="67" d="100"/>
        </p:scale>
        <p:origin x="8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287C2-3404-4B12-ACC5-BF9E4384136F}" type="datetimeFigureOut">
              <a:rPr lang="en-GB" smtClean="0"/>
              <a:t>01/11/2016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AC267-4599-44B6-9947-AB10909E9D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376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438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176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Problems with CTT:</a:t>
            </a:r>
          </a:p>
          <a:p>
            <a:r>
              <a:rPr lang="en-GB" dirty="0" smtClean="0"/>
              <a:t>	- Examinee and test characteristics can not be separated from one another….</a:t>
            </a:r>
          </a:p>
          <a:p>
            <a:r>
              <a:rPr lang="en-GB" dirty="0" smtClean="0"/>
              <a:t>	- Assumes standard error of measurement same</a:t>
            </a:r>
            <a:r>
              <a:rPr lang="en-GB" baseline="0" dirty="0" smtClean="0"/>
              <a:t> for all examinees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965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Problems with CTT:</a:t>
            </a:r>
          </a:p>
          <a:p>
            <a:r>
              <a:rPr lang="en-GB" dirty="0" smtClean="0"/>
              <a:t>	- Examinee and test characteristics can not be separated from one another….</a:t>
            </a:r>
          </a:p>
          <a:p>
            <a:r>
              <a:rPr lang="en-GB" dirty="0" smtClean="0"/>
              <a:t>	- Assumes standard error of measurement same</a:t>
            </a:r>
            <a:r>
              <a:rPr lang="en-GB" baseline="0" dirty="0" smtClean="0"/>
              <a:t> for all examinees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007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Problems with CTT:</a:t>
            </a:r>
          </a:p>
          <a:p>
            <a:r>
              <a:rPr lang="en-GB" dirty="0" smtClean="0"/>
              <a:t>	- Examinee and test characteristics can not be separated from one another….</a:t>
            </a:r>
          </a:p>
          <a:p>
            <a:r>
              <a:rPr lang="en-GB" dirty="0" smtClean="0"/>
              <a:t>	- Assumes standard error of measurement same</a:t>
            </a:r>
            <a:r>
              <a:rPr lang="en-GB" baseline="0" dirty="0" smtClean="0"/>
              <a:t> for all examinees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840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00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121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644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872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165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641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187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Brown et al (2007). Figure 4 and Figure 6.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657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8602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960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3482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5798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2178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(2013:162). Bottom of page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296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5538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(2013:83)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3987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(2013:162). Bottom</a:t>
            </a:r>
            <a:r>
              <a:rPr lang="en-GB" baseline="0" dirty="0" smtClean="0"/>
              <a:t> of page. Latent regression = multi-level model = </a:t>
            </a:r>
          </a:p>
          <a:p>
            <a:r>
              <a:rPr lang="en-GB" baseline="0" dirty="0" smtClean="0"/>
              <a:t>See http://faculty.education.illinois.edu/cja/homepage/Advances_Log_Reg_IRT_print.pdf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5594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(2013:157</a:t>
            </a:r>
            <a:r>
              <a:rPr lang="en-GB" baseline="0" dirty="0" smtClean="0"/>
              <a:t> and 161</a:t>
            </a:r>
            <a:r>
              <a:rPr lang="en-GB" dirty="0" smtClean="0"/>
              <a:t>).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3572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(2013:157</a:t>
            </a:r>
            <a:r>
              <a:rPr lang="en-GB" baseline="0" dirty="0" smtClean="0"/>
              <a:t> and 161</a:t>
            </a:r>
            <a:r>
              <a:rPr lang="en-GB" dirty="0" smtClean="0"/>
              <a:t>).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2205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(2013:157</a:t>
            </a:r>
            <a:r>
              <a:rPr lang="en-GB" baseline="0" dirty="0" smtClean="0"/>
              <a:t> and 161</a:t>
            </a:r>
            <a:r>
              <a:rPr lang="en-GB" dirty="0" smtClean="0"/>
              <a:t>).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7716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(2013:162). Bottom of page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5855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(2013:162). Bottom of page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089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(2013:162). Bottom of page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1685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(2013:162). Bottom of page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7053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(2013:162). Bottom of page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5728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(2013:162). Bottom of page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3522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NOTE:</a:t>
            </a:r>
            <a:r>
              <a:rPr lang="en-GB" baseline="0" dirty="0" smtClean="0"/>
              <a:t> 80 replicates * 5 PV’s = 400. Plus the additional 5 regressions where you use the main student weight to get the point estimate for each PV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8631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NOTE:</a:t>
            </a:r>
            <a:r>
              <a:rPr lang="en-GB" baseline="0" dirty="0" smtClean="0"/>
              <a:t> 80 replicates * 5 PV’s = 400. Plus the additional 5 regressions where you use the main student weight to get the point estimate </a:t>
            </a:r>
            <a:r>
              <a:rPr lang="en-GB" baseline="0" smtClean="0"/>
              <a:t>for each PV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6859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NOTE:</a:t>
            </a:r>
            <a:r>
              <a:rPr lang="en-GB" baseline="0" dirty="0" smtClean="0"/>
              <a:t> 80 replicates * 5 PV’s = 400. Plus the additional 5 regressions where you use the main student weight to get the point estimate </a:t>
            </a:r>
            <a:r>
              <a:rPr lang="en-GB" baseline="0" smtClean="0"/>
              <a:t>for each PV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9993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NOTE:</a:t>
            </a:r>
            <a:r>
              <a:rPr lang="en-GB" baseline="0" dirty="0" smtClean="0"/>
              <a:t> 80 replicates * 5 PV’s = 400. Plus the additional 5 regressions where you use the main student weight to get the point estimate </a:t>
            </a:r>
            <a:r>
              <a:rPr lang="en-GB" baseline="0" smtClean="0"/>
              <a:t>for each PV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2632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NOTE:</a:t>
            </a:r>
            <a:r>
              <a:rPr lang="en-GB" baseline="0" dirty="0" smtClean="0"/>
              <a:t> 80 replicates * 5 PV’s = 400. Plus the additional 5 regressions where you use the main student weight to get the point estimate </a:t>
            </a:r>
            <a:r>
              <a:rPr lang="en-GB" baseline="0" smtClean="0"/>
              <a:t>for each PV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0019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Taken from PISA User</a:t>
            </a:r>
            <a:r>
              <a:rPr lang="en-GB" baseline="0" dirty="0" smtClean="0"/>
              <a:t> Guide 2003……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3512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(2013:162). Bottom of page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66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NOTE:</a:t>
            </a:r>
            <a:r>
              <a:rPr lang="en-GB" baseline="0" dirty="0" smtClean="0"/>
              <a:t> 80 replicates * 5 PV’s = 400. Plus the additional 5 regressions where you use the main student weight to get the point estimate </a:t>
            </a:r>
            <a:r>
              <a:rPr lang="en-GB" baseline="0" smtClean="0"/>
              <a:t>for each PV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2395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NOTE:</a:t>
            </a:r>
            <a:r>
              <a:rPr lang="en-GB" baseline="0" dirty="0" smtClean="0"/>
              <a:t> 80 replicates * 5 PV’s = 400. Plus the additional 5 regressions where you use the main student weight to get the point estimate </a:t>
            </a:r>
            <a:r>
              <a:rPr lang="en-GB" baseline="0" smtClean="0"/>
              <a:t>for each PV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513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NOTE:</a:t>
            </a:r>
            <a:r>
              <a:rPr lang="en-GB" baseline="0" dirty="0" smtClean="0"/>
              <a:t> 80 replicates * 5 PV’s = 400. Plus the additional 5 regressions where you use the main student weight to get the point estimate </a:t>
            </a:r>
            <a:r>
              <a:rPr lang="en-GB" baseline="0" smtClean="0"/>
              <a:t>for each PV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86064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PISA 2003</a:t>
            </a:r>
            <a:r>
              <a:rPr lang="en-GB" baseline="0" dirty="0" smtClean="0"/>
              <a:t> User Guide page 109……..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0795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(2013:162). Bottom of page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17231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286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62637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Bollinger and </a:t>
            </a:r>
            <a:r>
              <a:rPr lang="en-GB" dirty="0" err="1" smtClean="0"/>
              <a:t>Minier</a:t>
            </a:r>
            <a:r>
              <a:rPr lang="en-GB" dirty="0" smtClean="0"/>
              <a:t> (2012): http://gatton.uky.edu/faculty/minier/bollingerminierAug12.pdf  and http://www.econ.uiuc.edu/~roger/seminar/lubotsky.pdf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36936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Bollinger and </a:t>
            </a:r>
            <a:r>
              <a:rPr lang="en-GB" dirty="0" err="1" smtClean="0"/>
              <a:t>Minier</a:t>
            </a:r>
            <a:r>
              <a:rPr lang="en-GB" dirty="0" smtClean="0"/>
              <a:t> (2012): http://</a:t>
            </a:r>
            <a:r>
              <a:rPr lang="en-GB" smtClean="0"/>
              <a:t>gatton.uky.edu/faculty/minier/bollingerminierAug12.pdf  and http://www.econ.uiuc.edu/~roger/seminar/lubotsky.pdf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08228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(2013:162). Bottom of page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5461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Rutkowski</a:t>
            </a:r>
            <a:r>
              <a:rPr lang="en-GB" dirty="0" smtClean="0"/>
              <a:t> (2013:162). Bottom of page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AC267-4599-44B6-9947-AB10909E9D45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35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5ABF-DAFD-42C2-BD29-AEB4712080D1}" type="datetime1">
              <a:rPr lang="en-GB" smtClean="0"/>
              <a:t>01/11/2016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351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3B9CE-8EE0-46D5-A382-F7FC91EE4EAD}" type="datetime1">
              <a:rPr lang="en-GB" smtClean="0"/>
              <a:t>01/11/2016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781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BA34-A6F6-46B1-9614-C76E87B6181D}" type="datetime1">
              <a:rPr lang="en-GB" smtClean="0"/>
              <a:t>01/11/2016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57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EE06-05F4-4FB4-90A6-8E7F801EB262}" type="datetime1">
              <a:rPr lang="en-GB" smtClean="0"/>
              <a:t>01/11/2016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512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7DBFB-9DDE-44FA-8F01-67442688CF8B}" type="datetime1">
              <a:rPr lang="en-GB" smtClean="0"/>
              <a:t>01/11/2016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849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0D09-027B-4264-991E-AFC209728C3C}" type="datetime1">
              <a:rPr lang="en-GB" smtClean="0"/>
              <a:t>01/11/2016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74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AE073-4660-47D7-A801-B44295AD878F}" type="datetime1">
              <a:rPr lang="en-GB" smtClean="0"/>
              <a:t>01/11/2016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952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99FF6-085F-4FB8-AD81-16F4E002A793}" type="datetime1">
              <a:rPr lang="en-GB" smtClean="0"/>
              <a:t>01/11/2016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806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D83D7-9705-4FC8-8DF6-02E72A914A79}" type="datetime1">
              <a:rPr lang="en-GB" smtClean="0"/>
              <a:t>01/11/2016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458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26EE1-37EB-4D09-97C5-489FBA7B031B}" type="datetime1">
              <a:rPr lang="en-GB" smtClean="0"/>
              <a:t>01/11/2016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700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DD58D-3368-4D51-AD75-57D23289B1CF}" type="datetime1">
              <a:rPr lang="en-GB" smtClean="0"/>
              <a:t>01/11/2016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899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B128E-4456-40AE-87E8-D6986FF8C5BF}" type="datetime1">
              <a:rPr lang="en-GB" smtClean="0"/>
              <a:t>01/11/2016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C4A88-3F8A-460F-B81D-B01064AD4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83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design and use of test scores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4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934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4755" y="-115910"/>
            <a:ext cx="914400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Aims of the lecture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033" y="745073"/>
            <a:ext cx="10869769" cy="5758757"/>
          </a:xfrm>
        </p:spPr>
        <p:txBody>
          <a:bodyPr>
            <a:normAutofit/>
          </a:bodyPr>
          <a:lstStyle/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understand how the large scale international assessment tests are designed</a:t>
            </a:r>
          </a:p>
          <a:p>
            <a:pPr marL="457200" indent="-457200" algn="l">
              <a:buAutoNum type="arabicPeriod"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understand what ‘plausible values’ are, why they are used and how they should be analysed.</a:t>
            </a:r>
          </a:p>
          <a:p>
            <a:pPr marL="457200" indent="-457200" algn="l">
              <a:buAutoNum type="arabicPeriod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Provide a basic understanding of Item-Response Theory (IRT), including how their use differs across the large scale international assessments</a:t>
            </a:r>
          </a:p>
          <a:p>
            <a:pPr marL="457200" indent="-457200" algn="l">
              <a:buAutoNum type="arabicPeriod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Gain experience of analysing plausible values using the PISA dataset.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241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538" y="2640938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Item-response theory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016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2" y="745073"/>
            <a:ext cx="11805503" cy="5955978"/>
          </a:xfrm>
        </p:spPr>
        <p:txBody>
          <a:bodyPr>
            <a:normAutofit/>
          </a:bodyPr>
          <a:lstStyle/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not a course about IRT!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am going to give you a quick ‘crash course’ in it….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Why?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Because the international assessments use it….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 you will need to know about it (even at a superficial level)…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also feed into what I say later in the lecture….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441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item response theory (IRT)?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2" y="745073"/>
            <a:ext cx="11805503" cy="5955978"/>
          </a:xfrm>
        </p:spPr>
        <p:txBody>
          <a:bodyPr>
            <a:normAutofit lnSpcReduction="10000"/>
          </a:bodyPr>
          <a:lstStyle/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Idea → Ability in any given area is an unobserved ‘latent trait’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Want to be able to measure this trait on a </a:t>
            </a:r>
            <a:r>
              <a:rPr lang="en-GB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reliable scale</a:t>
            </a:r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en-GB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measure this latent trait, we give children a test with a number of questions….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Each question marked as 0 for incorrect and 1 for correct.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 test theory (CTT)</a:t>
            </a:r>
            <a:endParaRPr lang="en-GB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simply add up the number of correct responses and give children a total score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Item-response theory (IRT)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Interest is whether child got each question right or not…..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….one models the probability of a correct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972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use IRT over CTT?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1822" y="857250"/>
            <a:ext cx="1162962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IRT</a:t>
            </a:r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Scores ‘test independent’….</a:t>
            </a:r>
          </a:p>
          <a:p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….scores </a:t>
            </a:r>
            <a:r>
              <a:rPr lang="en-GB" sz="2600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not</a:t>
            </a:r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depend upon the </a:t>
            </a:r>
            <a:r>
              <a:rPr lang="en-GB" sz="2600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particular questions </a:t>
            </a:r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ask in the test</a:t>
            </a:r>
          </a:p>
          <a:p>
            <a:endParaRPr lang="en-GB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Scores </a:t>
            </a:r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‘sample </a:t>
            </a: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</a:t>
            </a:r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’….</a:t>
            </a:r>
            <a:endParaRPr lang="en-GB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….scores </a:t>
            </a:r>
            <a:r>
              <a:rPr lang="en-GB" sz="26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not</a:t>
            </a:r>
            <a:r>
              <a:rPr lang="en-GB" sz="2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 upon the particular </a:t>
            </a: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</a:t>
            </a:r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give the test </a:t>
            </a:r>
            <a:endParaRPr lang="en-GB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GB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Examinee and test characteristics </a:t>
            </a:r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be </a:t>
            </a:r>
            <a:r>
              <a:rPr lang="en-GB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separated </a:t>
            </a:r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one another…..</a:t>
            </a:r>
          </a:p>
          <a:p>
            <a:endParaRPr lang="en-GB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GB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 error </a:t>
            </a:r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measurement </a:t>
            </a:r>
            <a:r>
              <a:rPr lang="en-GB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differs across ability </a:t>
            </a:r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examinees…..</a:t>
            </a:r>
          </a:p>
          <a:p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….i.e. there is no single ‘reliability’</a:t>
            </a:r>
          </a:p>
          <a:p>
            <a:endParaRPr lang="en-GB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331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use IRT over CTT?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0674" y="6487080"/>
            <a:ext cx="8601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http://ncme.org/linkservid/66968080-1320-5CAE-6E4E546A2E4FA9E1/showMeta/0/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10" y="1023956"/>
            <a:ext cx="11105244" cy="505351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2678137" y="3371851"/>
            <a:ext cx="1265213" cy="20904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678137" y="4052889"/>
            <a:ext cx="1265213" cy="20904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778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IRT: Item characteristic curves (ICC)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7083188" y="745073"/>
                <a:ext cx="4954137" cy="5955978"/>
              </a:xfrm>
            </p:spPr>
            <p:txBody>
              <a:bodyPr>
                <a:normAutofit lnSpcReduction="10000"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 is some </a:t>
                </a:r>
                <a:r>
                  <a:rPr lang="en-GB" u="sng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underlying latent trait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are interested in (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each level of this latent trait, there is a certain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probability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getting the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question correct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can be represented by ‘item characteristic curves’ (ICC)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Shape of ICC determined by three factors</a:t>
                </a:r>
                <a:r>
                  <a:rPr lang="en-GB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…..</a:t>
                </a:r>
                <a:endParaRPr lang="en-GB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‘Item difficulty’ (b)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‘Item discrimination’ (a)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‘Guessing’ (c)</a:t>
                </a: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7083188" y="745073"/>
                <a:ext cx="4954137" cy="5955978"/>
              </a:xfrm>
              <a:blipFill rotWithShape="0">
                <a:blip r:embed="rId3"/>
                <a:stretch>
                  <a:fillRect l="-1968" t="-2047" r="-3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45073"/>
            <a:ext cx="6059606" cy="33340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3311" y="4200115"/>
            <a:ext cx="3766695" cy="9634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3311" y="5284606"/>
            <a:ext cx="3653567" cy="911477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410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ICC – The ‘difficulty’ parameter (b)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42909"/>
            <a:ext cx="6018272" cy="3360305"/>
          </a:xfrm>
          <a:prstGeom prst="rect">
            <a:avLst/>
          </a:prstGeom>
        </p:spPr>
      </p:pic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646460" y="745073"/>
            <a:ext cx="5390865" cy="5955978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Item difficulty influences the </a:t>
            </a:r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horizontal location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the ICC…..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 furthest to the right are ‘harder’…..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…lower probability of correct response at any given value of underlying latent trait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Note: ICC’s can’t cross if only b changes…..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508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‘discrimination’ parameter (a)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646460" y="745073"/>
            <a:ext cx="5390865" cy="5955978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Item discrimination influences the </a:t>
            </a:r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slope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ICC…..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questions that ‘high ability’ children find (comparatively) hard (relative to other questions)……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….’low ability’ children find 	(comparatively) easy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ICC’s can cross when discrimination changes…..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43" y="1606056"/>
            <a:ext cx="6657103" cy="339019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5076968" y="2729552"/>
            <a:ext cx="1937981" cy="2047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074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8" y="522661"/>
            <a:ext cx="6178389" cy="6178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‘guessing’ parameter (c)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646460" y="745073"/>
            <a:ext cx="5390865" cy="5955978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Asymptote not at 0…..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some non-zero probability that even a child with very low ability gets the test question correct……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E.g. Children can guess the correct answer…..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434905" y="3742006"/>
            <a:ext cx="14067" cy="9284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43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Three different types of IRT model…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559558" y="745073"/>
            <a:ext cx="11477767" cy="5955978"/>
          </a:xfrm>
        </p:spPr>
        <p:txBody>
          <a:bodyPr>
            <a:normAutofit/>
          </a:bodyPr>
          <a:lstStyle/>
          <a:p>
            <a:pPr algn="l"/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1PL (</a:t>
            </a:r>
            <a:r>
              <a:rPr lang="en-GB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Rasch</a:t>
            </a:r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model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2PL model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3PL model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58" y="1330126"/>
            <a:ext cx="2409830" cy="8944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85647" y="1091573"/>
                <a:ext cx="6359857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>
                    <a:solidFill>
                      <a:srgbClr val="FF0000"/>
                    </a:solidFill>
                  </a:rPr>
                  <a:t>a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 = 1 </a:t>
                </a:r>
                <a:r>
                  <a:rPr lang="en-GB" dirty="0" smtClean="0"/>
                  <a:t>and c =0</a:t>
                </a: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solidFill>
                      <a:srgbClr val="FF0000"/>
                    </a:solidFill>
                  </a:rPr>
                  <a:t>All items discriminate equally…..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 smtClean="0"/>
                  <a:t>No ‘guessing’…..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 smtClean="0"/>
                  <a:t>Probability of correct response only depends upon two factors:</a:t>
                </a:r>
              </a:p>
              <a:p>
                <a:r>
                  <a:rPr lang="en-GB" dirty="0"/>
                  <a:t>	</a:t>
                </a:r>
                <a:r>
                  <a:rPr lang="en-GB" dirty="0" smtClean="0"/>
                  <a:t>-  Test taker’s ability (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</m:oMath>
                </a14:m>
                <a:r>
                  <a:rPr lang="en-GB" dirty="0" smtClean="0"/>
                  <a:t>)</a:t>
                </a:r>
              </a:p>
              <a:p>
                <a:r>
                  <a:rPr lang="en-GB" dirty="0"/>
                  <a:t>	</a:t>
                </a:r>
                <a:r>
                  <a:rPr lang="en-GB" dirty="0" smtClean="0"/>
                  <a:t>- Difficulty of item (b)</a:t>
                </a:r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5647" y="1091573"/>
                <a:ext cx="6359857" cy="1754326"/>
              </a:xfrm>
              <a:prstGeom prst="rect">
                <a:avLst/>
              </a:prstGeom>
              <a:blipFill rotWithShape="0">
                <a:blip r:embed="rId4"/>
                <a:stretch>
                  <a:fillRect l="-575" t="-1736" r="-192" b="-4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58" y="5336634"/>
            <a:ext cx="3521123" cy="8491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85647" y="4884048"/>
            <a:ext cx="6359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</a:t>
            </a:r>
            <a:r>
              <a:rPr lang="en-GB" dirty="0" smtClean="0"/>
              <a:t>, b and c all estimated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Questions differ in discrimination….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‘Guessing’ can influence probability of correct response….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Questions of varying difficulty…..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2429" y="3445875"/>
            <a:ext cx="1599511" cy="10546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467" y="3341875"/>
            <a:ext cx="964006" cy="12626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85647" y="3192399"/>
            <a:ext cx="6359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 =0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Discrimination differs across items.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No ‘guessing’…..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107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IRT to produce ‘test scores’…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559558" y="745073"/>
                <a:ext cx="11477767" cy="5955978"/>
              </a:xfrm>
            </p:spPr>
            <p:txBody>
              <a:bodyPr>
                <a:normAutofit lnSpcReduction="10000"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1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Choose which IRT model you are going to fit……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2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Use data to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estimate the ‘item-parameters’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(a, b and c)…..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3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Use maximum likelihood (an iterative procedure) and </a:t>
                </a:r>
                <a:r>
                  <a:rPr lang="en-GB" i="1" u="sng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pupils responses</a:t>
                </a:r>
                <a:r>
                  <a:rPr lang="en-GB" i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each test question (and possibly other information) to </a:t>
                </a:r>
                <a:r>
                  <a:rPr lang="en-GB" i="1" u="sng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estimate their ‘ability’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 latent trait </a:t>
                </a:r>
                <a:r>
                  <a:rPr lang="en-GB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GB" b="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…..</a:t>
                </a:r>
              </a:p>
              <a:p>
                <a:pPr algn="l"/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…. {steps 2 and 3 above essentially fitting a conditional logit random effects model, 	with test questions nested within individuals)</a:t>
                </a: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4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As pupils’ ability is only estimated, one can also calculate a standard error for their ability (under the assumption they could take multiple different versions of the same test).</a:t>
                </a:r>
              </a:p>
            </p:txBody>
          </p:sp>
        </mc:Choice>
        <mc:Fallback xmlns="">
          <p:sp>
            <p:nvSpPr>
              <p:cNvPr id="4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559558" y="745073"/>
                <a:ext cx="11477767" cy="5955978"/>
              </a:xfrm>
              <a:blipFill rotWithShape="0">
                <a:blip r:embed="rId3"/>
                <a:stretch>
                  <a:fillRect l="-743" r="-1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464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 of IRT modelling….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31822" y="1127210"/>
                <a:ext cx="11805503" cy="5955978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GB" i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All test questions ‘tap’ a </a:t>
                </a:r>
                <a:r>
                  <a:rPr lang="en-GB" i="1" u="sng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single latent trait</a:t>
                </a: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- There is a single latent ‘ability’…..</a:t>
                </a:r>
              </a:p>
              <a:p>
                <a:pPr algn="l"/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….there are a well defined set of test questions that all measure this latent trait</a:t>
                </a: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i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That there is </a:t>
                </a:r>
                <a:r>
                  <a:rPr lang="en-GB" i="1" u="sng" dirty="0" err="1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no‘differential</a:t>
                </a:r>
                <a:r>
                  <a:rPr lang="en-GB" i="1" u="sng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item functioning</a:t>
                </a:r>
                <a:r>
                  <a:rPr lang="en-GB" i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 (DIF)</a:t>
                </a:r>
              </a:p>
              <a:p>
                <a:pPr algn="l"/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DIF = Different groups with same value of latent trait </a:t>
                </a:r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have different probabilities 	of giving correct response to a test question….</a:t>
                </a: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E.g. Conditional upon latent maths skills </a:t>
                </a:r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children in country A are more likely to 	answer a certain maths question correctly than children in country B….</a:t>
                </a: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u="sng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Local independence </a:t>
                </a:r>
                <a:r>
                  <a:rPr lang="en-GB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items….</a:t>
                </a:r>
              </a:p>
              <a:p>
                <a:pPr algn="l"/>
                <a:r>
                  <a:rPr lang="en-GB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GB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Conditional upon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</m:oMath>
                </a14:m>
                <a:r>
                  <a:rPr lang="en-GB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probability of getting question A correct is </a:t>
                </a:r>
                <a:r>
                  <a:rPr lang="en-GB" i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</a:t>
                </a:r>
                <a:r>
                  <a:rPr lang="en-GB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associated 	with the probability of getting question B correct.</a:t>
                </a:r>
                <a:endParaRPr lang="en-GB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31822" y="1127210"/>
                <a:ext cx="11805503" cy="5955978"/>
              </a:xfrm>
              <a:blipFill rotWithShape="0">
                <a:blip r:embed="rId3"/>
                <a:stretch>
                  <a:fillRect l="-774" t="-1433" r="-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008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300251"/>
            <a:ext cx="11629620" cy="860983"/>
          </a:xfrm>
        </p:spPr>
        <p:txBody>
          <a:bodyPr>
            <a:noAutofit/>
          </a:bodyPr>
          <a:lstStyle/>
          <a:p>
            <a:r>
              <a:rPr lang="en-GB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Does which IRT model you use make a difference?</a:t>
            </a:r>
            <a:endParaRPr lang="en-GB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6378" y="5902863"/>
            <a:ext cx="11445064" cy="725144"/>
          </a:xfrm>
        </p:spPr>
        <p:txBody>
          <a:bodyPr>
            <a:normAutofit lnSpcReduction="10000"/>
          </a:bodyPr>
          <a:lstStyle/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Brown et al (2007). ‘International surveys of educational achievement: How robust are the findings?’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22" y="1338617"/>
            <a:ext cx="5483178" cy="45115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6631" y="1215052"/>
            <a:ext cx="5814811" cy="4338148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7284434" y="807861"/>
            <a:ext cx="3954683" cy="530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Inequality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(P95 – P5)</a:t>
            </a:r>
            <a:endParaRPr lang="en-GB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996069" y="949674"/>
            <a:ext cx="3954683" cy="530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786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is all this important?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2" y="745073"/>
            <a:ext cx="11805503" cy="5955978"/>
          </a:xfrm>
        </p:spPr>
        <p:txBody>
          <a:bodyPr>
            <a:normAutofit/>
          </a:bodyPr>
          <a:lstStyle/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large scale international assessments all use some form of IRT to scale children’s responses into overall test scores……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PISA = 1PL (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Rasch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model → {Though soon moving towards a 2PL model as of 2015}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PIAAC = 2PL model 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TIMSS = 3PL model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PIRLS = 3PL model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IRT is central to how ‘PISA scores’ are created…….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905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538" y="2640938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are the large scale international assessments designed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577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4755" y="-115910"/>
            <a:ext cx="914400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test design – an outline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1" y="745073"/>
            <a:ext cx="11732652" cy="5977699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Studies like PISA try to cover a lot of ground.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‘Tests’ children in three domains (reading, maths and science)……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….these domains are themselves made up of sub-domains.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E.g. PISA maths made up of the following sub-domains:</a:t>
            </a:r>
          </a:p>
          <a:p>
            <a:pPr algn="l"/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Change and relationships</a:t>
            </a:r>
          </a:p>
          <a:p>
            <a:pPr algn="l"/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Quantity</a:t>
            </a:r>
          </a:p>
          <a:p>
            <a:pPr algn="l"/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Shape and space</a:t>
            </a:r>
          </a:p>
          <a:p>
            <a:pPr algn="l"/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Uncertainty and data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lot of ground to cover! And PISA is only a 2 hour exam…..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 not all children can take all questions (or even cover all areas)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Hence the international assessments use ‘multiple-matrix’ sampling (MMS)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886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4755" y="-115910"/>
            <a:ext cx="914400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MMS?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1" y="745073"/>
            <a:ext cx="11732652" cy="5977699"/>
          </a:xfrm>
        </p:spPr>
        <p:txBody>
          <a:bodyPr>
            <a:normAutofit/>
          </a:bodyPr>
          <a:lstStyle/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 nutshell…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every child takes every test question from each of the three domains….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….therefore, each child takes a </a:t>
            </a:r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random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sample from the population of questions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each child is measured using a sample of test items.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Allows for broad content coverage (in reasonable time) across the pool of test takers….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 PISA 2012 provides estimate for reading, science, maths and 4 maths content sub-scales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amount of measurement error at the pupil level…..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suitable for pupil level reporting (can’t feed back results to schools / pupils)</a:t>
            </a:r>
          </a:p>
          <a:p>
            <a:pPr algn="l"/>
            <a:endParaRPr lang="en-GB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768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is MMS implemented in PISA?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1" y="745073"/>
            <a:ext cx="11732652" cy="5977699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PISA 2009 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- 131 reading items (‘major domain’)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- 34 maths items (‘minor domain’)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- 53 science items (‘minor domain’)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test items were divided into 13 clusters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- 7 science clusters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- 3 reading clusters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- 3 maths clusters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cluster includes ≈ 30 minutes of test material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clusters were then separated into 20</a:t>
            </a:r>
          </a:p>
          <a:p>
            <a:pPr algn="l"/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separate ‘test booklets’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Each booklet contains 4 of the 13 clusters….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917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is MMS implemented in PISA?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32561" y="1072619"/>
            <a:ext cx="5704764" cy="5628432"/>
          </a:xfrm>
        </p:spPr>
        <p:txBody>
          <a:bodyPr>
            <a:normAutofit/>
          </a:bodyPr>
          <a:lstStyle/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Random allocation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child in PISA is </a:t>
            </a:r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randomly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allocated one of these 20 booklets….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Notice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all booklets cover each domain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E.g. Booklet 2 → No maths questions!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But....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PISA file test scores will appear for every child in each domain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E.g. Maths test scores will be included for all children (even those who took test booklet 2)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486271"/>
              </p:ext>
            </p:extLst>
          </p:nvPr>
        </p:nvGraphicFramePr>
        <p:xfrm>
          <a:off x="491316" y="746095"/>
          <a:ext cx="5527345" cy="5976677"/>
        </p:xfrm>
        <a:graphic>
          <a:graphicData uri="http://schemas.openxmlformats.org/drawingml/2006/table">
            <a:tbl>
              <a:tblPr/>
              <a:tblGrid>
                <a:gridCol w="1105469"/>
                <a:gridCol w="1105469"/>
                <a:gridCol w="1105469"/>
                <a:gridCol w="1105469"/>
                <a:gridCol w="1105469"/>
              </a:tblGrid>
              <a:tr h="29181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Booklet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Clusters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7791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</a:tr>
              <a:tr h="29181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21</a:t>
            </a:fld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871538" y="1228725"/>
            <a:ext cx="5461023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891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Implications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2" y="745073"/>
            <a:ext cx="11805503" cy="5955978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different children take different versions of the test……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…..PISA / TIMSS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not suitable for individual reporting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Raw scores and percentage correct not comparable across students…..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…as children have completed different booklets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But, it is argued, can provide robust estimates of performance at the group (e.g. country) and sub-group (e.g. gender) level</a:t>
            </a:r>
          </a:p>
          <a:p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large scale international assessments do this by using ‘latent regression item response theory’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 upon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Mislevy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(1984, 1985) and development work by the Educational Testing Service.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Overview provided in the slides that follow…..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‘Latent regression’ = Random effect conditional logit model…..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4415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538" y="2640938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‘Latent regressions’ and the imputation of plausible values….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89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Starting point…..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GB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Argument </a:t>
                </a: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 Latent trait (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is </a:t>
                </a:r>
                <a:r>
                  <a:rPr lang="en-GB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missing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all respondents…..</a:t>
                </a: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 I.e. We can never observe children’s ‘skill’ in maths….</a:t>
                </a: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→…can only observe manifestations of this skill (e.g. answers to test questions)</a:t>
                </a:r>
              </a:p>
              <a:p>
                <a:pPr algn="l"/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Implication</a:t>
                </a:r>
                <a:endParaRPr lang="en-GB" b="1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“In large scale educational survey assessments, </a:t>
                </a:r>
                <a:r>
                  <a:rPr lang="en-GB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100% of the student proficiency data is imputed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” (von </a:t>
                </a:r>
                <a:r>
                  <a:rPr lang="en-GB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Davier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2013:184)</a:t>
                </a:r>
              </a:p>
              <a:p>
                <a:pPr algn="l"/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 PISA / TIMSS / PIAAC test scores </a:t>
                </a:r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</m:oMath>
                </a14:m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essentially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multiple imputations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children’s ability….</a:t>
                </a:r>
              </a:p>
              <a:p>
                <a:pPr algn="l"/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  <a:blipFill rotWithShape="0">
                <a:blip r:embed="rId3"/>
                <a:stretch>
                  <a:fillRect l="-774" t="-1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909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does MMS test design feed into this??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2" y="745073"/>
            <a:ext cx="11805503" cy="5955978"/>
          </a:xfrm>
        </p:spPr>
        <p:txBody>
          <a:bodyPr>
            <a:normAutofit/>
          </a:bodyPr>
          <a:lstStyle/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Recall from IRT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IRT models are essentially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random effect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conditional logit models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….where responses to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questions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nested within individuals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MMS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pupil will be missing some test question responses by design……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….but, as booklets (and hence test questions) randomly assigned,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….it is reasonable to assume that these data at Missing Completely At Random (MCAR)</a:t>
            </a:r>
          </a:p>
          <a:p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The missing item data is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ignorable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← 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Unbiased estimates obtainable from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sub-sample of responses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 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 But by using imputation we </a:t>
            </a:r>
            <a:r>
              <a:rPr lang="en-GB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boost efficiency 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417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are the multiple imputations produced?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2" y="745073"/>
            <a:ext cx="11805503" cy="5955978"/>
          </a:xfrm>
        </p:spPr>
        <p:txBody>
          <a:bodyPr>
            <a:normAutofit/>
          </a:bodyPr>
          <a:lstStyle/>
          <a:p>
            <a:pPr algn="l"/>
            <a:endParaRPr lang="en-GB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1: ‘Item calibration’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Fit an IRT model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children’s responses to the test questions….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Gets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estimated item parameters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(‘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’)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E.g. 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‘b’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Item difficulty under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Rasch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model….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2: PCA performed on the background variables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All large scale international surveys contain ‘background variables’ (z)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E.g. Gender, SES, immigrant status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Perform a PCA on all these variables…..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… retain as many components as needed to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explain 90% of the variance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1860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are the multiple imputations produced?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GB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3: ‘Latent regression model’ fitted</a:t>
                </a:r>
                <a:endParaRPr lang="en-GB" b="1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- AKA: a random effects logit model where….</a:t>
                </a:r>
              </a:p>
              <a:p>
                <a:pPr algn="l"/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Probability of correct response to a question depends upon ….</a:t>
                </a:r>
              </a:p>
              <a:p>
                <a:pPr algn="l"/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Question difficulty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(calculated in the ‘item calibration’ stage)….</a:t>
                </a:r>
              </a:p>
              <a:p>
                <a:pPr algn="l"/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Background variables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(z) ….</a:t>
                </a:r>
              </a:p>
              <a:p>
                <a:pPr algn="l"/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Latent trait 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algn="l"/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GB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Purpose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Produce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parameter estimates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(‘</a:t>
                </a:r>
                <a:r>
                  <a:rPr lang="el-GR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ᴪ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’) for impact of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background variables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(z) and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residual variance – covariance matrix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(‘∑’)</a:t>
                </a:r>
              </a:p>
              <a:p>
                <a:pPr algn="l"/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4: Generate plausible values</a:t>
                </a: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- Using estimates of </a:t>
                </a:r>
                <a:r>
                  <a:rPr lang="en-GB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l-GR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ᴪ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and ∑ from steps 2 and 3….</a:t>
                </a:r>
              </a:p>
              <a:p>
                <a:pPr algn="l"/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….obtain the plausible values (PV’s)</a:t>
                </a:r>
              </a:p>
              <a:p>
                <a:pPr algn="l"/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 PV’s = Multiple imputations based upon latent regression model estimated in step 3</a:t>
                </a: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  <a:blipFill rotWithShape="0">
                <a:blip r:embed="rId3"/>
                <a:stretch>
                  <a:fillRect l="-774" t="-1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031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Result…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</p:spPr>
            <p:txBody>
              <a:bodyPr>
                <a:normAutofit/>
              </a:bodyPr>
              <a:lstStyle/>
              <a:p>
                <a:pPr algn="l"/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is a clearly a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complex procedure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….and one that is not replicable by the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vast majority of people</a:t>
                </a:r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….(including PhD’s in statistics who know quite a lot about PISA!)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Focus on the implications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result is that the large scale international assessments includes several ‘test scores’ (plausible values) for each student in each cognitive domain…..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These are five different estimates of children’s ability </a:t>
                </a:r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in that area….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Intuition → Reflect uncertainty in our knowledge of children’s true skill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Has a bearing on how we should analyse the data…..</a:t>
                </a: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  <a:blipFill rotWithShape="0">
                <a:blip r:embed="rId3"/>
                <a:stretch>
                  <a:fillRect l="-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1457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115910"/>
            <a:ext cx="11629620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plausible values look in PISA….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8488" y="745073"/>
            <a:ext cx="4393512" cy="5955978"/>
          </a:xfrm>
        </p:spPr>
        <p:txBody>
          <a:bodyPr>
            <a:normAutofit lnSpcReduction="10000"/>
          </a:bodyPr>
          <a:lstStyle/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Notice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lot of variability in these PV at the </a:t>
            </a:r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level…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…difference of 150 points 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(approx. 3 years of schooling)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Too much uncertainty in individual pupil results to report them back</a:t>
            </a:r>
          </a:p>
          <a:p>
            <a:endParaRPr lang="en-GB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 point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uncertainty is greatly reduced when looking at group (or sub-group) level…..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318130"/>
              </p:ext>
            </p:extLst>
          </p:nvPr>
        </p:nvGraphicFramePr>
        <p:xfrm>
          <a:off x="231822" y="1334293"/>
          <a:ext cx="7208838" cy="3923504"/>
        </p:xfrm>
        <a:graphic>
          <a:graphicData uri="http://schemas.openxmlformats.org/drawingml/2006/table">
            <a:tbl>
              <a:tblPr/>
              <a:tblGrid>
                <a:gridCol w="924581"/>
                <a:gridCol w="1314638"/>
                <a:gridCol w="1136463"/>
                <a:gridCol w="1232773"/>
                <a:gridCol w="1232773"/>
                <a:gridCol w="1367610"/>
              </a:tblGrid>
              <a:tr h="7181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PV1MATH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PV2MATH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PV3MATH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PV4MATH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PV5MATH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7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347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47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47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453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3829050" y="2314575"/>
            <a:ext cx="800100" cy="4143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6367462" y="2314575"/>
            <a:ext cx="800100" cy="4143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677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538" y="2640938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to use PV’s in your analysis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0193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13" y="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Intuition….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</p:spPr>
            <p:txBody>
              <a:bodyPr>
                <a:norm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Differences between the PV’s can be thought of as differences due to (random)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measurement error (ME)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measurement error is due to a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lack of precision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the test…. </a:t>
                </a: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…..I.e. Test reliability less than 1.0 (not test is perfect!)</a:t>
                </a: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…..If it were, all PVs equal the same value</a:t>
                </a:r>
              </a:p>
              <a:p>
                <a:pPr algn="l"/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Think about a simple OLS regression, where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dependent variable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 suffers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random ME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𝜀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Well know that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parameter estimates unbiased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……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….but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standard errors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will be inflated relative to if A were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measured perfectly</a:t>
                </a:r>
              </a:p>
              <a:p>
                <a:pPr algn="l"/>
                <a:endParaRPr lang="en-GB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PV’s take into account extra uncertainty in estimates due to measurement error!</a:t>
                </a: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  <a:blipFill rotWithShape="0">
                <a:blip r:embed="rId3"/>
                <a:stretch>
                  <a:fillRect l="-774" t="-1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350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13" y="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 nutshell….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2" y="745073"/>
            <a:ext cx="11805503" cy="5955978"/>
          </a:xfrm>
        </p:spPr>
        <p:txBody>
          <a:bodyPr>
            <a:normAutofit/>
          </a:bodyPr>
          <a:lstStyle/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Plausible values created using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multiple imputation methodology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the appropriate use of PV’s essentially follows ‘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Rubin’s Rules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and the MI literature….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Estimate statistic of interest using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PV’s separately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…Then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combine these estimates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what is essentially the same formula as for combing MI estimates for missing data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estimates will reflect the uncertainty due to the ‘measurement error’ in the test score data</a:t>
            </a:r>
            <a:endParaRPr lang="en-GB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5945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13" y="0"/>
            <a:ext cx="11629620" cy="860983"/>
          </a:xfrm>
        </p:spPr>
        <p:txBody>
          <a:bodyPr>
            <a:normAutofit/>
          </a:bodyPr>
          <a:lstStyle/>
          <a:p>
            <a:r>
              <a:rPr lang="en-GB" sz="4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error now has two components….</a:t>
            </a:r>
            <a:endParaRPr lang="en-GB" sz="4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6846" y="759104"/>
            <a:ext cx="6477204" cy="4070072"/>
          </a:xfrm>
        </p:spPr>
        <p:txBody>
          <a:bodyPr>
            <a:normAutofit lnSpcReduction="10000"/>
          </a:bodyPr>
          <a:lstStyle/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error</a:t>
            </a:r>
          </a:p>
          <a:p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  <a:p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variance</a:t>
            </a:r>
          </a:p>
          <a:p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 error variance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0564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Illustrate through following example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Want to estimate the following OLS model across countries: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𝑆𝐸𝑆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𝜀</m:t>
                      </m:r>
                    </m:oMath>
                  </m:oMathPara>
                </a14:m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Where:</a:t>
                </a: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= Academic ability in mathematics (as measure by e.g. PISA)</a:t>
                </a: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SES = A continuous measure of socio-economic status</a:t>
                </a:r>
              </a:p>
              <a:p>
                <a:pPr algn="l"/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And: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The estimated association between SES and achievement </a:t>
                </a: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  <a:blipFill rotWithShape="0">
                <a:blip r:embed="rId3"/>
                <a:stretch>
                  <a:fillRect l="-774" t="-1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Subtitle 2"/>
              <p:cNvSpPr txBox="1">
                <a:spLocks/>
              </p:cNvSpPr>
              <p:nvPr/>
            </p:nvSpPr>
            <p:spPr>
              <a:xfrm>
                <a:off x="557213" y="5272088"/>
                <a:ext cx="11129962" cy="114299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20000"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sz="32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Following steps needed to obtain ‘correct’ point estimates and standard errors for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endParaRPr lang="en-GB" sz="3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13" y="5272088"/>
                <a:ext cx="11129962" cy="1142999"/>
              </a:xfrm>
              <a:prstGeom prst="rect">
                <a:avLst/>
              </a:prstGeom>
              <a:blipFill rotWithShape="0">
                <a:blip r:embed="rId4"/>
                <a:stretch>
                  <a:fillRect b="-133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5537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 fontScale="90000"/>
          </a:bodyPr>
          <a:lstStyle/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1: Calculating the point estimate and sampling variance for PV1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</p:spPr>
            <p:txBody>
              <a:bodyPr>
                <a:norm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Point estimate simply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when using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PV1 as the dependent variable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I.e.</a:t>
                </a:r>
                <a:endParaRPr lang="en-GB" i="1" dirty="0" smtClean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Sup>
                      <m:sSubSup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𝑆𝐸𝑆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 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𝜀</m:t>
                    </m:r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(1)</a:t>
                </a:r>
              </a:p>
              <a:p>
                <a:pPr algn="l"/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Sampling variance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little more tricky……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….remember the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replicate weights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[Lecture 2!]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Need to re-estimate equation 1 </a:t>
                </a:r>
                <a:r>
                  <a:rPr lang="en-GB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times (once using each replicate weight)….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….and then combine using the relevant formula.</a:t>
                </a:r>
              </a:p>
              <a:p>
                <a:pPr algn="l"/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E.g. For PISA (80 BRR weights with Fay adjustment):</a:t>
                </a:r>
              </a:p>
              <a:p>
                <a:pPr algn="l"/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𝜎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𝑆𝑎𝑚𝑝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(1−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𝐾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nary>
                      <m:naryPr>
                        <m:chr m:val="∑"/>
                        <m:ctrlPr>
                          <a:rPr lang="en-GB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sup>
                      <m:e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𝛽</m:t>
                                        </m:r>
                                      </m:e>
                                      <m:sub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𝑅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en-GB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 −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sSup>
                                      <m:sSup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𝛽</m:t>
                                        </m:r>
                                      </m:e>
                                      <m:sup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(where k =0.5 and R = Replicate R)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Just as we did previously in the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TALIS workshop……</a:t>
                </a: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  <a:blipFill rotWithShape="0">
                <a:blip r:embed="rId3"/>
                <a:stretch>
                  <a:fillRect l="-671" t="-1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2908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2: Repeat step 1 for each PV…..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</p:spPr>
            <p:txBody>
              <a:bodyPr>
                <a:norm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Repeat the analysis for each of the PV’s in the dataset…..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you have 5 PV’s (as in PISA) you will now have:</a:t>
                </a:r>
              </a:p>
              <a:p>
                <a:pPr algn="l"/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Five point estimates of SES gradient = [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</a:p>
              <a:p>
                <a:pPr algn="l"/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Five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estimates </a:t>
                </a:r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sampling variance= </a:t>
                </a:r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𝜎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𝜎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𝜎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𝜎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𝜎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</a:p>
              <a:p>
                <a:pPr algn="l"/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Note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Computer intensive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!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Assuming 5 PV’s and 80 replicate weights…..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….will have estimates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405 regression models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get to this point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Quick enough for simple models (e.g. OLS)……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….Can take a long time for complex models (e.g. quantile </a:t>
                </a:r>
                <a:r>
                  <a:rPr lang="en-GB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regeressions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  <a:blipFill rotWithShape="0">
                <a:blip r:embed="rId3"/>
                <a:stretch>
                  <a:fillRect l="-774" b="-13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9612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231822" y="-213800"/>
                <a:ext cx="11960178" cy="860983"/>
              </a:xfrm>
            </p:spPr>
            <p:txBody>
              <a:bodyPr>
                <a:normAutofit/>
              </a:bodyPr>
              <a:lstStyle/>
              <a:p>
                <a:r>
                  <a:rPr lang="en-GB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3: Obtain ‘pooled’ estimate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/>
                      <m:sup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GB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sampling variance </a:t>
                </a:r>
                <a:endParaRPr lang="en-GB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231822" y="-213800"/>
                <a:ext cx="11960178" cy="860983"/>
              </a:xfrm>
              <a:blipFill rotWithShape="0">
                <a:blip r:embed="rId3"/>
                <a:stretch>
                  <a:fillRect b="-212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</p:spPr>
            <p:txBody>
              <a:bodyPr>
                <a:normAutofit/>
              </a:bodyPr>
              <a:lstStyle/>
              <a:p>
                <a:pPr algn="l"/>
                <a:endParaRPr lang="en-GB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Simply take the mean of the estimates calculated in step 2.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[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m:rPr>
                            <m:nor/>
                          </m:rPr>
                          <a:rPr lang="en-GB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b="0" i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dirty="0"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m:rPr>
                            <m:nor/>
                          </m:rPr>
                          <a:rPr lang="en-GB" b="0" i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b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m:rPr>
                            <m:nor/>
                          </m:rPr>
                          <a:rPr lang="en-GB" b="0" i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sub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m:rPr>
                            <m:nor/>
                          </m:rPr>
                          <a:rPr lang="en-GB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] 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→ Final </a:t>
                </a:r>
                <a:r>
                  <a:rPr lang="en-GB" b="0" u="sng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point estimate </a:t>
                </a:r>
                <a:r>
                  <a:rPr lang="en-GB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SES gradient in the country…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𝜎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[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m:rPr>
                            <m:nor/>
                          </m:rPr>
                          <a:rPr lang="en-GB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+ 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dirty="0"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m:rPr>
                            <m:nor/>
                          </m:rP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+</m:t>
                        </m:r>
                        <m:r>
                          <m:rPr>
                            <m:nor/>
                          </m:rPr>
                          <a:rPr lang="en-GB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b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m:rPr>
                            <m:nor/>
                          </m:rP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+</m:t>
                        </m:r>
                        <m:r>
                          <m:rPr>
                            <m:nor/>
                          </m:rPr>
                          <a:rPr lang="en-GB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sub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m:rPr>
                            <m:nor/>
                          </m:rPr>
                          <a:rPr lang="en-GB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] 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Final estimate of the </a:t>
                </a:r>
                <a:r>
                  <a:rPr lang="en-GB" u="sng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sampling variation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</a:t>
                </a: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31822" y="745073"/>
                <a:ext cx="11805503" cy="5955978"/>
              </a:xfrm>
              <a:blipFill rotWithShape="0">
                <a:blip r:embed="rId4"/>
                <a:stretch>
                  <a:fillRect l="-6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2611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4: Calculate the measurement error (imputation) variance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2" y="745073"/>
            <a:ext cx="11805503" cy="5955978"/>
          </a:xfrm>
        </p:spPr>
        <p:txBody>
          <a:bodyPr>
            <a:normAutofit/>
          </a:bodyPr>
          <a:lstStyle/>
          <a:p>
            <a:pPr algn="l"/>
            <a:endParaRPr lang="en-GB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20938" y="831005"/>
                <a:ext cx="3484352" cy="7738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𝑀𝐸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𝑃𝑉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GB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sz="2400" i="1">
                                          <a:latin typeface="Cambria Math" panose="02040503050406030204" pitchFamily="18" charset="0"/>
                                        </a:rPr>
                                        <m:t>𝑃𝑣</m:t>
                                      </m:r>
                                    </m:sub>
                                  </m:sSub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GB" sz="24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𝛽</m:t>
                                      </m:r>
                                    </m:e>
                                    <m:sup>
                                      <m:r>
                                        <a:rPr lang="en-GB" sz="24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𝑃𝑉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−1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0938" y="831005"/>
                <a:ext cx="3484352" cy="77386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0" y="1843088"/>
            <a:ext cx="110871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/>
              <a:t>Calculate the difference between </a:t>
            </a:r>
            <a:r>
              <a:rPr lang="el-GR" sz="2200" dirty="0" smtClean="0"/>
              <a:t>β</a:t>
            </a:r>
            <a:r>
              <a:rPr lang="en-GB" sz="2200" dirty="0" smtClean="0"/>
              <a:t>1 (estimate using PV1) and </a:t>
            </a:r>
            <a:r>
              <a:rPr lang="el-GR" sz="2200" dirty="0" smtClean="0"/>
              <a:t>β</a:t>
            </a:r>
            <a:r>
              <a:rPr lang="en-GB" sz="2200" dirty="0" smtClean="0"/>
              <a:t>* (pooled estimate). Then square it….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/>
              <a:t>Repeat for PV2, PV3, PV4 and PV5 (assuming that there are five PV’s)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/>
              <a:t>Add these values together.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/>
              <a:t>Divided this value by the number of PV – 1 ( i.e. divide by 4, if there are five PV’s)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 smtClean="0"/>
          </a:p>
          <a:p>
            <a:pPr algn="ctr"/>
            <a:r>
              <a:rPr lang="en-GB" sz="2200" i="1" dirty="0" smtClean="0"/>
              <a:t>Gives you uncertainty due to measurement error….</a:t>
            </a:r>
          </a:p>
          <a:p>
            <a:pPr algn="ctr"/>
            <a:r>
              <a:rPr lang="en-GB" sz="2200" i="1" dirty="0" smtClean="0"/>
              <a:t>(This is the whole point of having five PV’s)</a:t>
            </a:r>
            <a:endParaRPr lang="en-GB" sz="2200" i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5401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 fontScale="90000"/>
          </a:bodyPr>
          <a:lstStyle/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5: Combine the sampling variance and measurement error variance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2" y="2900363"/>
            <a:ext cx="11805503" cy="4158038"/>
          </a:xfrm>
        </p:spPr>
        <p:txBody>
          <a:bodyPr>
            <a:normAutofit/>
          </a:bodyPr>
          <a:lstStyle/>
          <a:p>
            <a:pPr algn="l"/>
            <a:endParaRPr lang="en-GB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7561" y="799882"/>
            <a:ext cx="11608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i="1" dirty="0" smtClean="0"/>
              <a:t>Sampling variance and measurement error variance are combined using the following formula…..</a:t>
            </a:r>
            <a:endParaRPr lang="en-GB" sz="22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429000" y="1230769"/>
                <a:ext cx="4343400" cy="8530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𝑒𝑟𝑟𝑜𝑟</m:t>
                          </m:r>
                        </m:sub>
                        <m:sup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𝑆𝑎𝑚𝑝</m:t>
                          </m:r>
                        </m:sub>
                        <m:sup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GB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𝑃𝑉</m:t>
                              </m:r>
                            </m:den>
                          </m:f>
                        </m:e>
                      </m:d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sSubSup>
                        <m:sSubSupPr>
                          <m:ctrlP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𝑀𝐸</m:t>
                          </m:r>
                        </m:sub>
                        <m:sup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1230769"/>
                <a:ext cx="4343400" cy="8530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31823" y="2214563"/>
                <a:ext cx="11784438" cy="3796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u="sng" dirty="0" smtClean="0"/>
                  <a:t>NOTE</a:t>
                </a:r>
                <a:r>
                  <a:rPr lang="en-GB" sz="2400" dirty="0" smtClean="0"/>
                  <a:t>:</a:t>
                </a:r>
                <a:endParaRPr lang="en-GB" sz="2400" b="1" u="sng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400" dirty="0" smtClean="0"/>
                  <a:t>Similarities between this and the ‘standard’ formula for error estimation within multiple imputation literature….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400" dirty="0" smtClean="0"/>
                  <a:t>Impact of measurement error component bounded between:</a:t>
                </a:r>
              </a:p>
              <a:p>
                <a:r>
                  <a:rPr lang="en-GB" sz="2400" dirty="0"/>
                  <a:t>	</a:t>
                </a:r>
                <a:r>
                  <a:rPr lang="en-GB" sz="2400" dirty="0" smtClean="0"/>
                  <a:t>Lower bound = 1.5*</a:t>
                </a:r>
                <a:r>
                  <a:rPr lang="en-GB" sz="2400" dirty="0" smtClean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𝜎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𝑀𝐸</m:t>
                        </m:r>
                      </m:sub>
                      <m:sup>
                        <m:r>
                          <a:rPr lang="en-GB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GB" sz="2400" dirty="0" smtClean="0"/>
                  <a:t> when only two PV’s are used…..</a:t>
                </a:r>
              </a:p>
              <a:p>
                <a:r>
                  <a:rPr lang="en-GB" sz="2400" dirty="0"/>
                  <a:t>	</a:t>
                </a:r>
                <a:r>
                  <a:rPr lang="en-GB" sz="2400" dirty="0" smtClean="0"/>
                  <a:t>Upper bound =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𝜎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𝑀𝐸</m:t>
                        </m:r>
                      </m:sub>
                      <m:sup>
                        <m:r>
                          <a:rPr lang="en-GB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GB" sz="2400" dirty="0" smtClean="0"/>
                  <a:t> when ∞ PV’s are used</a:t>
                </a:r>
              </a:p>
              <a:p>
                <a:endParaRPr lang="en-GB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 smtClean="0"/>
                  <a:t>This when ‘large’ number of PV’s (imputations) used…….</a:t>
                </a:r>
              </a:p>
              <a:p>
                <a:r>
                  <a:rPr lang="en-GB" sz="2400" dirty="0"/>
                  <a:t>	</a:t>
                </a:r>
                <a:r>
                  <a:rPr lang="en-GB" sz="2400" dirty="0" smtClean="0"/>
                  <a:t>….can simply add sampling variance to error variance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23" y="2214563"/>
                <a:ext cx="11784438" cy="3796039"/>
              </a:xfrm>
              <a:prstGeom prst="rect">
                <a:avLst/>
              </a:prstGeom>
              <a:blipFill rotWithShape="0">
                <a:blip r:embed="rId4"/>
                <a:stretch>
                  <a:fillRect l="-776" t="-1284" b="-2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3668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6: Calculate the standard error….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2" y="2171699"/>
            <a:ext cx="11805503" cy="4529351"/>
          </a:xfrm>
        </p:spPr>
        <p:txBody>
          <a:bodyPr>
            <a:normAutofit/>
          </a:bodyPr>
          <a:lstStyle/>
          <a:p>
            <a:pPr algn="l"/>
            <a:endParaRPr lang="en-GB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31823" y="2214563"/>
                <a:ext cx="11784438" cy="2016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Standard error of </a:t>
                </a:r>
                <a:r>
                  <a:rPr lang="el-GR" sz="2400" dirty="0" smtClean="0"/>
                  <a:t>β</a:t>
                </a:r>
                <a:r>
                  <a:rPr lang="en-GB" sz="2400" dirty="0" smtClean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𝑒𝑟𝑟𝑜𝑟</m:t>
                            </m:r>
                          </m:sub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endParaRPr lang="en-GB" sz="2400" dirty="0" smtClean="0"/>
              </a:p>
              <a:p>
                <a:pPr algn="ctr"/>
                <a:endParaRPr lang="en-GB" sz="2400" dirty="0" smtClean="0"/>
              </a:p>
              <a:p>
                <a:pPr algn="ctr"/>
                <a:r>
                  <a:rPr lang="en-GB" sz="2400" dirty="0" smtClean="0"/>
                  <a:t>Simply the square root of the total error…..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 smtClean="0"/>
                  <a:t>Can now use this to calculate confidence intervals and perform hypothesis tests as usual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23" y="2214563"/>
                <a:ext cx="11784438" cy="2016899"/>
              </a:xfrm>
              <a:prstGeom prst="rect">
                <a:avLst/>
              </a:prstGeom>
              <a:blipFill rotWithShape="0">
                <a:blip r:embed="rId3"/>
                <a:stretch>
                  <a:fillRect b="-57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864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2286513"/>
            <a:ext cx="11960178" cy="1313937"/>
          </a:xfrm>
        </p:spPr>
        <p:txBody>
          <a:bodyPr>
            <a:normAutofit/>
          </a:bodyPr>
          <a:lstStyle/>
          <a:p>
            <a:r>
              <a:rPr lang="en-GB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Numerical example </a:t>
            </a:r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Estimate of mean PISA score for Germany in 2003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9176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/>
          </a:bodyPr>
          <a:lstStyle/>
          <a:p>
            <a:r>
              <a:rPr lang="en-GB" sz="2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Steps 1 and 2</a:t>
            </a:r>
            <a:r>
              <a:rPr lang="en-GB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Calculate point estimate and sampling variance for each replicate</a:t>
            </a:r>
            <a:endParaRPr lang="en-GB" sz="2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22" y="2040970"/>
            <a:ext cx="7983491" cy="2800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0858" y="861405"/>
            <a:ext cx="3605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5 different point estimates 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443913" y="3190875"/>
            <a:ext cx="3605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80 replicate estimates using each PV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847976" y="5639795"/>
            <a:ext cx="5891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5 sampling variance estimates</a:t>
            </a:r>
            <a:endParaRPr lang="en-GB" sz="24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3871913" y="1268408"/>
            <a:ext cx="744561" cy="140335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2483642" y="4624181"/>
            <a:ext cx="2427686" cy="115767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616474" y="1299800"/>
            <a:ext cx="2584426" cy="148128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616474" y="1323070"/>
            <a:ext cx="1398564" cy="140335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616474" y="1365083"/>
            <a:ext cx="226990" cy="13066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657475" y="1323070"/>
            <a:ext cx="1958999" cy="134869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3706416" y="4709629"/>
            <a:ext cx="1215628" cy="105794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4914900" y="4678843"/>
            <a:ext cx="75009" cy="108481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4914900" y="4709629"/>
            <a:ext cx="1100138" cy="104620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4922044" y="4678843"/>
            <a:ext cx="2499123" cy="106200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8993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/>
          </a:bodyPr>
          <a:lstStyle/>
          <a:p>
            <a:r>
              <a:rPr lang="en-GB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3</a:t>
            </a:r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Obtain ‘pooled’ point estimate and sampling variation…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987" y="1509179"/>
            <a:ext cx="7122314" cy="1028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987" y="3871363"/>
            <a:ext cx="7105897" cy="886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439" y="1060551"/>
            <a:ext cx="28432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This is the </a:t>
            </a:r>
            <a:r>
              <a:rPr lang="en-GB" u="sng" dirty="0" smtClean="0">
                <a:solidFill>
                  <a:srgbClr val="FF0000"/>
                </a:solidFill>
              </a:rPr>
              <a:t>final estimate </a:t>
            </a:r>
            <a:r>
              <a:rPr lang="en-GB" dirty="0" smtClean="0"/>
              <a:t>of the </a:t>
            </a:r>
            <a:r>
              <a:rPr lang="en-GB" u="sng" dirty="0" smtClean="0">
                <a:solidFill>
                  <a:srgbClr val="FF0000"/>
                </a:solidFill>
              </a:rPr>
              <a:t>mean score </a:t>
            </a:r>
            <a:r>
              <a:rPr lang="en-GB" dirty="0" smtClean="0"/>
              <a:t>for Germany…..</a:t>
            </a:r>
          </a:p>
          <a:p>
            <a:r>
              <a:rPr lang="en-GB" dirty="0" smtClean="0"/>
              <a:t>….everything else is about the standard error</a:t>
            </a:r>
            <a:endParaRPr lang="en-GB" dirty="0"/>
          </a:p>
        </p:txBody>
      </p:sp>
      <p:cxnSp>
        <p:nvCxnSpPr>
          <p:cNvPr id="9" name="Straight Arrow Connector 8"/>
          <p:cNvCxnSpPr>
            <a:stCxn id="6" idx="1"/>
          </p:cNvCxnSpPr>
          <p:nvPr/>
        </p:nvCxnSpPr>
        <p:spPr>
          <a:xfrm flipH="1">
            <a:off x="8058150" y="1799215"/>
            <a:ext cx="1157289" cy="11531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255927" y="3741838"/>
            <a:ext cx="2843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Estimate of the sampling variance…..</a:t>
            </a:r>
          </a:p>
          <a:p>
            <a:r>
              <a:rPr lang="en-GB" dirty="0" smtClean="0"/>
              <a:t>… does </a:t>
            </a:r>
            <a:r>
              <a:rPr lang="en-GB" u="sng" dirty="0" smtClean="0"/>
              <a:t>not</a:t>
            </a:r>
            <a:r>
              <a:rPr lang="en-GB" dirty="0" smtClean="0"/>
              <a:t> include the ME variance</a:t>
            </a:r>
            <a:endParaRPr lang="en-GB" dirty="0"/>
          </a:p>
        </p:txBody>
      </p:sp>
      <p:cxnSp>
        <p:nvCxnSpPr>
          <p:cNvPr id="13" name="Straight Arrow Connector 12"/>
          <p:cNvCxnSpPr>
            <a:stCxn id="12" idx="1"/>
          </p:cNvCxnSpPr>
          <p:nvPr/>
        </p:nvCxnSpPr>
        <p:spPr>
          <a:xfrm flipH="1" flipV="1">
            <a:off x="8098639" y="4314550"/>
            <a:ext cx="1157288" cy="2745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8831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4: Calculate the measurement error (imputation) variance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2" y="745073"/>
            <a:ext cx="11805503" cy="5955978"/>
          </a:xfrm>
        </p:spPr>
        <p:txBody>
          <a:bodyPr>
            <a:normAutofit/>
          </a:bodyPr>
          <a:lstStyle/>
          <a:p>
            <a:pPr algn="l"/>
            <a:endParaRPr lang="en-GB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81" y="745073"/>
            <a:ext cx="10897836" cy="20267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1638" y="3353730"/>
            <a:ext cx="4171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Final estimate of mean for Germany</a:t>
            </a:r>
            <a:endParaRPr lang="en-GB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414715" y="2286001"/>
            <a:ext cx="171448" cy="125239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414715" y="2286000"/>
            <a:ext cx="2300285" cy="125239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343900" y="3353730"/>
            <a:ext cx="260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Number of PV – 1 = 4</a:t>
            </a:r>
            <a:endParaRPr lang="en-GB" dirty="0"/>
          </a:p>
        </p:txBody>
      </p:sp>
      <p:cxnSp>
        <p:nvCxnSpPr>
          <p:cNvPr id="15" name="Straight Arrow Connector 14"/>
          <p:cNvCxnSpPr>
            <a:stCxn id="14" idx="0"/>
          </p:cNvCxnSpPr>
          <p:nvPr/>
        </p:nvCxnSpPr>
        <p:spPr>
          <a:xfrm flipV="1">
            <a:off x="9644063" y="2727532"/>
            <a:ext cx="539405" cy="62619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4" idx="0"/>
          </p:cNvCxnSpPr>
          <p:nvPr/>
        </p:nvCxnSpPr>
        <p:spPr>
          <a:xfrm flipH="1" flipV="1">
            <a:off x="6086475" y="2605088"/>
            <a:ext cx="3557588" cy="74864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2085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 fontScale="90000"/>
          </a:bodyPr>
          <a:lstStyle/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5: Combine the sampling variance and measurement error variance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7561" y="799882"/>
            <a:ext cx="11608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i="1" dirty="0" smtClean="0"/>
              <a:t>Sampling variance and measurement error variance are combined using the following formula…..</a:t>
            </a:r>
            <a:endParaRPr lang="en-GB" sz="22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429000" y="1230769"/>
                <a:ext cx="4343400" cy="8530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𝑒𝑟𝑟𝑜𝑟</m:t>
                          </m:r>
                        </m:sub>
                        <m:sup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𝑆𝑎𝑚𝑝</m:t>
                          </m:r>
                        </m:sub>
                        <m:sup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GB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𝑃𝑉</m:t>
                              </m:r>
                            </m:den>
                          </m:f>
                        </m:e>
                      </m:d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sSubSup>
                        <m:sSubSupPr>
                          <m:ctrlP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𝑀𝐸</m:t>
                          </m:r>
                        </m:sub>
                        <m:sup>
                          <m:r>
                            <a:rPr lang="en-GB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1230769"/>
                <a:ext cx="4343400" cy="8530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8539" y="2316777"/>
            <a:ext cx="5950878" cy="181208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77147" y="4302157"/>
            <a:ext cx="11960178" cy="8609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6: Calculate standard error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4130" y="5488865"/>
            <a:ext cx="4447147" cy="869073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4775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Note: Tiny role ME actually plays here…..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7561" y="777074"/>
            <a:ext cx="116087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i="1" dirty="0" smtClean="0"/>
              <a:t>Standard error </a:t>
            </a:r>
            <a:r>
              <a:rPr lang="en-GB" sz="2200" i="1" u="sng" dirty="0" smtClean="0">
                <a:solidFill>
                  <a:srgbClr val="FF0000"/>
                </a:solidFill>
              </a:rPr>
              <a:t>excluding</a:t>
            </a:r>
            <a:r>
              <a:rPr lang="en-GB" sz="2200" i="1" dirty="0" smtClean="0"/>
              <a:t> ME component = 3.3136</a:t>
            </a:r>
          </a:p>
          <a:p>
            <a:endParaRPr lang="en-GB" sz="2200" i="1" dirty="0"/>
          </a:p>
          <a:p>
            <a:r>
              <a:rPr lang="en-GB" sz="2200" i="1" dirty="0" smtClean="0"/>
              <a:t>Standard error </a:t>
            </a:r>
            <a:r>
              <a:rPr lang="en-GB" sz="2200" i="1" u="sng" dirty="0" smtClean="0">
                <a:solidFill>
                  <a:srgbClr val="FF0000"/>
                </a:solidFill>
              </a:rPr>
              <a:t>including</a:t>
            </a:r>
            <a:r>
              <a:rPr lang="en-GB" sz="2200" i="1" dirty="0" smtClean="0"/>
              <a:t> ME component = 3.3166</a:t>
            </a:r>
          </a:p>
          <a:p>
            <a:endParaRPr lang="en-GB" sz="2200" i="1" dirty="0"/>
          </a:p>
          <a:p>
            <a:r>
              <a:rPr lang="en-GB" sz="2200" i="1" dirty="0" smtClean="0"/>
              <a:t>→ Including the ME component has increased the SE by </a:t>
            </a:r>
            <a:r>
              <a:rPr lang="en-GB" sz="2200" i="1" u="sng" dirty="0" smtClean="0">
                <a:solidFill>
                  <a:srgbClr val="FF0000"/>
                </a:solidFill>
              </a:rPr>
              <a:t>less than 0.1%.......</a:t>
            </a:r>
          </a:p>
          <a:p>
            <a:endParaRPr lang="en-GB" sz="2200" i="1" dirty="0"/>
          </a:p>
          <a:p>
            <a:r>
              <a:rPr lang="en-GB" sz="2200" i="1" dirty="0" smtClean="0"/>
              <a:t>→ My experience = Including ME component makes very little substantive difference to PISA results….</a:t>
            </a:r>
          </a:p>
          <a:p>
            <a:r>
              <a:rPr lang="en-GB" sz="2200" i="1" dirty="0" smtClean="0"/>
              <a:t>	…. To the point I believe it is largely ignorable!</a:t>
            </a:r>
            <a:endParaRPr lang="en-GB" sz="2200" i="1" dirty="0"/>
          </a:p>
          <a:p>
            <a:r>
              <a:rPr lang="en-GB" sz="2200" i="1" dirty="0" smtClean="0"/>
              <a:t>	</a:t>
            </a:r>
          </a:p>
          <a:p>
            <a:endParaRPr lang="en-GB" sz="2200" i="1" dirty="0"/>
          </a:p>
          <a:p>
            <a:r>
              <a:rPr lang="en-GB" sz="2200" b="1" i="1" u="sng" dirty="0" smtClean="0"/>
              <a:t>Note</a:t>
            </a:r>
          </a:p>
          <a:p>
            <a:r>
              <a:rPr lang="en-GB" sz="2200" i="1" dirty="0" smtClean="0"/>
              <a:t>→ Doing your analysis </a:t>
            </a:r>
            <a:r>
              <a:rPr lang="en-GB" sz="2200" i="1" u="sng" dirty="0" smtClean="0">
                <a:solidFill>
                  <a:srgbClr val="FF0000"/>
                </a:solidFill>
              </a:rPr>
              <a:t>using just one plausible value </a:t>
            </a:r>
            <a:r>
              <a:rPr lang="en-GB" sz="2200" i="1" dirty="0" smtClean="0"/>
              <a:t>will actually give you:</a:t>
            </a:r>
          </a:p>
          <a:p>
            <a:r>
              <a:rPr lang="en-GB" sz="2200" i="1" dirty="0"/>
              <a:t>	</a:t>
            </a:r>
            <a:r>
              <a:rPr lang="en-GB" sz="2200" i="1" dirty="0" smtClean="0"/>
              <a:t>- Unbiased point estimate of statistic of interest</a:t>
            </a:r>
          </a:p>
          <a:p>
            <a:r>
              <a:rPr lang="en-GB" sz="2200" i="1" dirty="0"/>
              <a:t>	</a:t>
            </a:r>
            <a:r>
              <a:rPr lang="en-GB" sz="2200" i="1" dirty="0" smtClean="0"/>
              <a:t>- Unbiased estimate of sampling variance </a:t>
            </a:r>
            <a:endParaRPr lang="en-GB" sz="2200" dirty="0"/>
          </a:p>
          <a:p>
            <a:endParaRPr lang="en-GB" sz="2200" b="1" i="1" u="sng" dirty="0" smtClean="0"/>
          </a:p>
          <a:p>
            <a:r>
              <a:rPr lang="en-GB" sz="2200" i="1" dirty="0" smtClean="0"/>
              <a:t>→ What you miss out on is the imputation variance……</a:t>
            </a:r>
          </a:p>
          <a:p>
            <a:r>
              <a:rPr lang="en-GB" sz="2200" dirty="0" smtClean="0"/>
              <a:t>	- But probably bigger fish to fry!?</a:t>
            </a:r>
          </a:p>
          <a:p>
            <a:r>
              <a:rPr lang="en-GB" sz="2200" dirty="0"/>
              <a:t>	</a:t>
            </a:r>
            <a:r>
              <a:rPr lang="en-GB" sz="2200" dirty="0" smtClean="0"/>
              <a:t>- Isn’t life too short anyway!?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7147" y="4302157"/>
            <a:ext cx="11960178" cy="8609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1062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538" y="2640938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PV’s as independent variables…..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8686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PV as independent variables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7147" y="4302157"/>
            <a:ext cx="11960178" cy="8609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48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407561" y="777074"/>
            <a:ext cx="116087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 smtClean="0"/>
              <a:t>Thus far, have implicitly assumed that PISA scores are the outcome of interest……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 smtClean="0"/>
              <a:t>….but we may want to use PV’s as a covariate in our study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/>
          </a:p>
          <a:p>
            <a:r>
              <a:rPr lang="en-GB" sz="2200" b="1" u="sng" dirty="0" smtClean="0"/>
              <a:t>Official line on how your analysis should proceed</a:t>
            </a:r>
          </a:p>
          <a:p>
            <a:endParaRPr lang="en-GB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 smtClean="0"/>
              <a:t>There is a lot less discussion about this issue!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 smtClean="0"/>
              <a:t>Implicitly assumed that same logic / methodology to be used……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 smtClean="0"/>
              <a:t>…I.E. Estimate model several times using one PV each time and then average the results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 smtClean="0"/>
              <a:t>But I am not sure this logic holds……</a:t>
            </a:r>
            <a:endParaRPr lang="en-GB" sz="2200" dirty="0"/>
          </a:p>
          <a:p>
            <a:endParaRPr lang="en-GB" sz="2200" dirty="0" smtClean="0"/>
          </a:p>
        </p:txBody>
      </p:sp>
    </p:spTree>
    <p:extLst>
      <p:ext uri="{BB962C8B-B14F-4D97-AF65-F5344CB8AC3E}">
        <p14:creationId xmlns:p14="http://schemas.microsoft.com/office/powerpoint/2010/main" val="41409634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 with PV as independent variable....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7147" y="4302157"/>
            <a:ext cx="11960178" cy="8609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49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407561" y="777074"/>
            <a:ext cx="116087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As noted previously, recognised that the PV’s contain (random) measurement error….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When PV’s are the dependent/outcome variable, this will only impact upon standard error / efficiency of estimation…..</a:t>
            </a:r>
          </a:p>
          <a:p>
            <a:r>
              <a:rPr lang="en-GB" sz="2400" dirty="0" smtClean="0"/>
              <a:t>	…. Hence why ME only contributions to standard error</a:t>
            </a:r>
            <a:endParaRPr lang="en-GB" sz="2400" dirty="0"/>
          </a:p>
          <a:p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But same logic does not hold true with classic measurement error in covariate…..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Leads to downward bias in point estimate (attenuation bias)…..</a:t>
            </a:r>
          </a:p>
          <a:p>
            <a:r>
              <a:rPr lang="en-GB" sz="2400" dirty="0" smtClean="0"/>
              <a:t>	…. Will also lead to bias point estimates for all other variables included in the model</a:t>
            </a:r>
          </a:p>
          <a:p>
            <a:endParaRPr lang="en-GB" sz="2400" dirty="0"/>
          </a:p>
          <a:p>
            <a:pPr algn="ctr"/>
            <a:r>
              <a:rPr lang="en-GB" sz="2400" i="1" dirty="0" smtClean="0"/>
              <a:t>Not clear if / how PV’s can be used to overcome this problem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11367206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SES and university expectations in Australia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7147" y="4302157"/>
            <a:ext cx="11960178" cy="8609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50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31822" y="791362"/>
            <a:ext cx="11608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 smtClean="0"/>
              <a:t>Want to examine relationship between SES and expectations of going to university…..</a:t>
            </a:r>
          </a:p>
          <a:p>
            <a:r>
              <a:rPr lang="en-GB" sz="2400" i="1" dirty="0" smtClean="0"/>
              <a:t>….both before and after controlling for differences in reading ability</a:t>
            </a:r>
            <a:endParaRPr lang="en-GB" sz="2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07561" y="2014597"/>
            <a:ext cx="116087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u="sng" dirty="0" smtClean="0"/>
              <a:t>Two approaches</a:t>
            </a:r>
            <a:endParaRPr lang="en-GB" sz="2400" b="1" i="1" u="sng" dirty="0"/>
          </a:p>
          <a:p>
            <a:r>
              <a:rPr lang="en-GB" sz="2400" u="sng" dirty="0" smtClean="0"/>
              <a:t>Option A</a:t>
            </a:r>
            <a:r>
              <a:rPr lang="en-GB" sz="2400" dirty="0" smtClean="0"/>
              <a:t>: Estimate model 5 times, once use each PV, and average coefficient estimates.</a:t>
            </a:r>
          </a:p>
          <a:p>
            <a:endParaRPr lang="en-GB" sz="2400" dirty="0"/>
          </a:p>
          <a:p>
            <a:r>
              <a:rPr lang="en-GB" sz="2400" u="sng" dirty="0" smtClean="0"/>
              <a:t>Option B</a:t>
            </a:r>
            <a:r>
              <a:rPr lang="en-GB" sz="2400" dirty="0" smtClean="0"/>
              <a:t>: Included all five PV in a single model.</a:t>
            </a:r>
          </a:p>
          <a:p>
            <a:r>
              <a:rPr lang="en-GB" sz="2400" dirty="0"/>
              <a:t>	</a:t>
            </a:r>
            <a:r>
              <a:rPr lang="en-GB" sz="2400" dirty="0" smtClean="0"/>
              <a:t>Logic - Bollinger </a:t>
            </a:r>
            <a:r>
              <a:rPr lang="en-GB" sz="2400" dirty="0"/>
              <a:t>and </a:t>
            </a:r>
            <a:r>
              <a:rPr lang="en-GB" sz="2400" dirty="0" err="1"/>
              <a:t>Minier</a:t>
            </a:r>
            <a:r>
              <a:rPr lang="en-GB" sz="2400" dirty="0"/>
              <a:t> (</a:t>
            </a:r>
            <a:r>
              <a:rPr lang="en-GB" sz="2400" dirty="0" smtClean="0"/>
              <a:t>2012). </a:t>
            </a:r>
          </a:p>
          <a:p>
            <a:r>
              <a:rPr lang="en-GB" sz="2400" dirty="0"/>
              <a:t>	</a:t>
            </a:r>
            <a:r>
              <a:rPr lang="en-GB" sz="2400" dirty="0" smtClean="0"/>
              <a:t>Best way to control for unobserved latent factor is to include all available proxies….</a:t>
            </a:r>
          </a:p>
          <a:p>
            <a:endParaRPr lang="en-GB" sz="2400" dirty="0" smtClean="0"/>
          </a:p>
          <a:p>
            <a:r>
              <a:rPr lang="en-GB" sz="2400" b="1" i="1" u="sng" dirty="0" smtClean="0"/>
              <a:t>Prediction</a:t>
            </a:r>
            <a:endParaRPr lang="en-GB" sz="2400" dirty="0" smtClean="0"/>
          </a:p>
          <a:p>
            <a:r>
              <a:rPr lang="en-GB" sz="2400" dirty="0" smtClean="0"/>
              <a:t>SES parameter estimate under option A will be higher than under option B</a:t>
            </a:r>
            <a:endParaRPr lang="en-GB" sz="2400" dirty="0"/>
          </a:p>
          <a:p>
            <a:r>
              <a:rPr lang="en-GB" sz="2400" b="1" i="1" u="sng" dirty="0" smtClean="0"/>
              <a:t>Why?</a:t>
            </a:r>
          </a:p>
          <a:p>
            <a:r>
              <a:rPr lang="en-GB" sz="2400" dirty="0" smtClean="0"/>
              <a:t>Option A will only partially control for confounding effect of reading ability (because of ME)</a:t>
            </a:r>
          </a:p>
          <a:p>
            <a:r>
              <a:rPr lang="en-GB" sz="2400" dirty="0" smtClean="0"/>
              <a:t>Option B will more fully control (better account of ME)……</a:t>
            </a:r>
            <a:endParaRPr lang="en-GB" sz="2400" dirty="0"/>
          </a:p>
          <a:p>
            <a:endParaRPr lang="en-GB" sz="2400" b="1" i="1" u="sng" dirty="0"/>
          </a:p>
        </p:txBody>
      </p:sp>
    </p:spTree>
    <p:extLst>
      <p:ext uri="{BB962C8B-B14F-4D97-AF65-F5344CB8AC3E}">
        <p14:creationId xmlns:p14="http://schemas.microsoft.com/office/powerpoint/2010/main" val="7314308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822" y="-213800"/>
            <a:ext cx="11960178" cy="860983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7147" y="4302157"/>
            <a:ext cx="11960178" cy="8609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51</a:t>
            </a:fld>
            <a:endParaRPr lang="en-GB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382492"/>
              </p:ext>
            </p:extLst>
          </p:nvPr>
        </p:nvGraphicFramePr>
        <p:xfrm>
          <a:off x="673099" y="1196770"/>
          <a:ext cx="5870575" cy="3966370"/>
        </p:xfrm>
        <a:graphic>
          <a:graphicData uri="http://schemas.openxmlformats.org/drawingml/2006/table">
            <a:tbl>
              <a:tblPr/>
              <a:tblGrid>
                <a:gridCol w="2248608"/>
                <a:gridCol w="1771847"/>
                <a:gridCol w="1850120"/>
              </a:tblGrid>
              <a:tr h="5824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Option 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Option 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7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47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47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 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47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 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24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 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4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Final result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29513" y="1000125"/>
            <a:ext cx="408622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/>
              <a:t>Interpretation</a:t>
            </a:r>
          </a:p>
          <a:p>
            <a:r>
              <a:rPr lang="en-GB" dirty="0" smtClean="0"/>
              <a:t>Percentage point change in probability of expecting to go to university for a one standard deviation increases in socio-economic status (ESCS index)……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b="1" u="sng" dirty="0" smtClean="0"/>
              <a:t>As predicted</a:t>
            </a:r>
          </a:p>
          <a:p>
            <a:r>
              <a:rPr lang="en-GB" dirty="0" smtClean="0"/>
              <a:t>SES estimate higher under option A (9.6 percentage points)……</a:t>
            </a:r>
          </a:p>
          <a:p>
            <a:r>
              <a:rPr lang="en-GB" dirty="0" smtClean="0"/>
              <a:t>….than under option B (8.9 percentage points)</a:t>
            </a:r>
          </a:p>
          <a:p>
            <a:endParaRPr lang="en-GB" dirty="0"/>
          </a:p>
          <a:p>
            <a:r>
              <a:rPr lang="en-GB" b="1" u="sng" dirty="0" smtClean="0"/>
              <a:t>Which estimate do you prefer?</a:t>
            </a:r>
          </a:p>
          <a:p>
            <a:r>
              <a:rPr lang="en-GB" dirty="0" smtClean="0"/>
              <a:t>My intuition tell me option B is preferable…</a:t>
            </a:r>
          </a:p>
          <a:p>
            <a:r>
              <a:rPr lang="en-GB" dirty="0" smtClean="0"/>
              <a:t>....accounts more fully for confounding effect of ME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2664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538" y="2640938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2393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13" y="0"/>
            <a:ext cx="1162962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822" y="745073"/>
            <a:ext cx="11805503" cy="5955978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the international assessments use a </a:t>
            </a:r>
            <a:r>
              <a:rPr lang="en-GB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complex design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Children’s responses to test questions converted into a scale </a:t>
            </a:r>
            <a:r>
              <a:rPr lang="en-GB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IRT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…..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 IRT models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used in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 assessments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MMS test design – children don’t answer all test questions!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Complex multiple imputation methodology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used, based upon both responses to test questions and background variables, to create ‘plausible values’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Can’t report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 scores back to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takers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(too uncertain at individual level)…..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….but can produce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level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statistics using the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PV’s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Recommended methods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applied (to replicate OECD / IEA results)….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4A88-3F8A-460F-B81D-B01064AD46C5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269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3290</Words>
  <Application>Microsoft Office PowerPoint</Application>
  <PresentationFormat>Widescreen</PresentationFormat>
  <Paragraphs>825</Paragraphs>
  <Slides>53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Calibri</vt:lpstr>
      <vt:lpstr>Calibri Light</vt:lpstr>
      <vt:lpstr>Cambria Math</vt:lpstr>
      <vt:lpstr>Times New Roman</vt:lpstr>
      <vt:lpstr>Office Theme</vt:lpstr>
      <vt:lpstr>The design and use of test scores</vt:lpstr>
      <vt:lpstr>Aims of the lecture</vt:lpstr>
      <vt:lpstr>Item-response theory</vt:lpstr>
      <vt:lpstr>NOTE</vt:lpstr>
      <vt:lpstr>What is item response theory (IRT)?</vt:lpstr>
      <vt:lpstr>Why use IRT over CTT?</vt:lpstr>
      <vt:lpstr>Why use IRT over CTT?</vt:lpstr>
      <vt:lpstr>IRT: Item characteristic curves (ICC)</vt:lpstr>
      <vt:lpstr>ICC – The ‘difficulty’ parameter (b)</vt:lpstr>
      <vt:lpstr>The ‘discrimination’ parameter (a)</vt:lpstr>
      <vt:lpstr>The ‘guessing’ parameter (c)</vt:lpstr>
      <vt:lpstr>Three different types of IRT model…</vt:lpstr>
      <vt:lpstr>Using IRT to produce ‘test scores’…</vt:lpstr>
      <vt:lpstr>Assumptions of IRT modelling….</vt:lpstr>
      <vt:lpstr>Does which IRT model you use make a difference?</vt:lpstr>
      <vt:lpstr>Why is all this important?</vt:lpstr>
      <vt:lpstr>How are the large scale international assessments designed</vt:lpstr>
      <vt:lpstr>The test design – an outline</vt:lpstr>
      <vt:lpstr>What is MMS?</vt:lpstr>
      <vt:lpstr>How is MMS implemented in PISA?</vt:lpstr>
      <vt:lpstr>How is MMS implemented in PISA?</vt:lpstr>
      <vt:lpstr>Implications</vt:lpstr>
      <vt:lpstr>‘Latent regressions’ and the imputation of plausible values….</vt:lpstr>
      <vt:lpstr>Starting point…..</vt:lpstr>
      <vt:lpstr>How does MMS test design feed into this??</vt:lpstr>
      <vt:lpstr>How are the multiple imputations produced?</vt:lpstr>
      <vt:lpstr>How are the multiple imputations produced?</vt:lpstr>
      <vt:lpstr>Result…</vt:lpstr>
      <vt:lpstr>How plausible values look in PISA….</vt:lpstr>
      <vt:lpstr>How to use PV’s in your analysis</vt:lpstr>
      <vt:lpstr>Intuition….</vt:lpstr>
      <vt:lpstr>In a nutshell….</vt:lpstr>
      <vt:lpstr>Standard error now has two components….</vt:lpstr>
      <vt:lpstr>Illustrate through following example</vt:lpstr>
      <vt:lpstr>Step 1: Calculating the point estimate and sampling variance for PV1</vt:lpstr>
      <vt:lpstr>Step 2: Repeat step 1 for each PV…..</vt:lpstr>
      <vt:lpstr>Step 3: Obtain ‘pooled’ estimate of β_^∗ and sampling variance </vt:lpstr>
      <vt:lpstr>Step 4: Calculate the measurement error (imputation) variance</vt:lpstr>
      <vt:lpstr>Step 5: Combine the sampling variance and measurement error variance</vt:lpstr>
      <vt:lpstr>Step 6: Calculate the standard error….</vt:lpstr>
      <vt:lpstr>Numerical example  Estimate of mean PISA score for Germany in 2003</vt:lpstr>
      <vt:lpstr>Steps 1 and 2: Calculate point estimate and sampling variance for each replicate</vt:lpstr>
      <vt:lpstr>Step 3: Obtain ‘pooled’ point estimate and sampling variation…</vt:lpstr>
      <vt:lpstr>Step 4: Calculate the measurement error (imputation) variance</vt:lpstr>
      <vt:lpstr>Step 5: Combine the sampling variance and measurement error variance</vt:lpstr>
      <vt:lpstr>Note: Tiny role ME actually plays here…..</vt:lpstr>
      <vt:lpstr>PV’s as independent variables…..</vt:lpstr>
      <vt:lpstr>PV as independent variables</vt:lpstr>
      <vt:lpstr>Problem with PV as independent variable....</vt:lpstr>
      <vt:lpstr>Example: SES and university expectations in Australia</vt:lpstr>
      <vt:lpstr>Results</vt:lpstr>
      <vt:lpstr>Conclusions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design and use of test scores</dc:title>
  <dc:creator>john jerrim</dc:creator>
  <cp:lastModifiedBy>john jerrim</cp:lastModifiedBy>
  <cp:revision>86</cp:revision>
  <dcterms:created xsi:type="dcterms:W3CDTF">2015-01-12T13:08:29Z</dcterms:created>
  <dcterms:modified xsi:type="dcterms:W3CDTF">2016-11-01T09:52:32Z</dcterms:modified>
</cp:coreProperties>
</file>