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3" r:id="rId29"/>
    <p:sldId id="275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4" r:id="rId39"/>
    <p:sldId id="293" r:id="rId40"/>
    <p:sldId id="295" r:id="rId41"/>
    <p:sldId id="299" r:id="rId42"/>
    <p:sldId id="298" r:id="rId43"/>
    <p:sldId id="296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n jerrim" initials="jj" lastIdx="3" clrIdx="0">
    <p:extLst>
      <p:ext uri="{19B8F6BF-5375-455C-9EA6-DF929625EA0E}">
        <p15:presenceInfo xmlns:p15="http://schemas.microsoft.com/office/powerpoint/2012/main" userId="1b28e8d57c04f34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1b28e8d57c04f340/Documents/Teaching/Book/Lectures/Lecture2_Tables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1b28e8d57c04f340/Documents/Teaching/Book/Lectures/Lecture2_Tables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1b28e8d57c04f340/Documents/Teaching/Book/Lectures/Lecture2_Tables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TALIS_Response_Rates!$B$1</c:f>
              <c:strCache>
                <c:ptCount val="1"/>
                <c:pt idx="0">
                  <c:v>Before replacement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noFill/>
              <a:ln>
                <a:solidFill>
                  <a:schemeClr val="tx1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noFill/>
              <a:ln>
                <a:solidFill>
                  <a:schemeClr val="tx1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noFill/>
              <a:ln>
                <a:solidFill>
                  <a:schemeClr val="tx1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noFill/>
              <a:ln>
                <a:solidFill>
                  <a:schemeClr val="tx1"/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noFill/>
              <a:ln>
                <a:solidFill>
                  <a:schemeClr val="tx1"/>
                </a:solidFill>
              </a:ln>
              <a:effectLst/>
            </c:spPr>
          </c:dPt>
          <c:dPt>
            <c:idx val="6"/>
            <c:invertIfNegative val="0"/>
            <c:bubble3D val="0"/>
            <c:spPr>
              <a:noFill/>
              <a:ln>
                <a:solidFill>
                  <a:schemeClr val="tx1"/>
                </a:solidFill>
              </a:ln>
              <a:effectLst/>
            </c:spPr>
          </c:dPt>
          <c:dPt>
            <c:idx val="7"/>
            <c:invertIfNegative val="0"/>
            <c:bubble3D val="0"/>
            <c:spPr>
              <a:noFill/>
              <a:ln>
                <a:solidFill>
                  <a:schemeClr val="tx1"/>
                </a:solidFill>
              </a:ln>
              <a:effectLst/>
            </c:spPr>
          </c:dPt>
          <c:cat>
            <c:strRef>
              <c:f>TALIS_Response_Rates!$A$2:$A$35</c:f>
              <c:strCache>
                <c:ptCount val="34"/>
                <c:pt idx="0">
                  <c:v>United States</c:v>
                </c:pt>
                <c:pt idx="1">
                  <c:v>Denmark</c:v>
                </c:pt>
                <c:pt idx="2">
                  <c:v>Netherlands</c:v>
                </c:pt>
                <c:pt idx="3">
                  <c:v>Norway</c:v>
                </c:pt>
                <c:pt idx="4">
                  <c:v>England</c:v>
                </c:pt>
                <c:pt idx="5">
                  <c:v>Australia</c:v>
                </c:pt>
                <c:pt idx="6">
                  <c:v>Flanders</c:v>
                </c:pt>
                <c:pt idx="7">
                  <c:v>Korea</c:v>
                </c:pt>
                <c:pt idx="8">
                  <c:v>Malaysia</c:v>
                </c:pt>
                <c:pt idx="9">
                  <c:v>Italy</c:v>
                </c:pt>
                <c:pt idx="10">
                  <c:v>Alberta</c:v>
                </c:pt>
                <c:pt idx="11">
                  <c:v>Latvia</c:v>
                </c:pt>
                <c:pt idx="12">
                  <c:v>France</c:v>
                </c:pt>
                <c:pt idx="13">
                  <c:v>Serbia</c:v>
                </c:pt>
                <c:pt idx="14">
                  <c:v>Poland</c:v>
                </c:pt>
                <c:pt idx="15">
                  <c:v>Slovak Republic</c:v>
                </c:pt>
                <c:pt idx="16">
                  <c:v>Japan</c:v>
                </c:pt>
                <c:pt idx="17">
                  <c:v>Chile</c:v>
                </c:pt>
                <c:pt idx="18">
                  <c:v>Abu Dhabi</c:v>
                </c:pt>
                <c:pt idx="19">
                  <c:v>Finland</c:v>
                </c:pt>
                <c:pt idx="20">
                  <c:v>Portugal</c:v>
                </c:pt>
                <c:pt idx="21">
                  <c:v>Sweden</c:v>
                </c:pt>
                <c:pt idx="22">
                  <c:v>Estonia</c:v>
                </c:pt>
                <c:pt idx="23">
                  <c:v>Bulgaria</c:v>
                </c:pt>
                <c:pt idx="24">
                  <c:v>Iceland</c:v>
                </c:pt>
                <c:pt idx="25">
                  <c:v>Mexico</c:v>
                </c:pt>
                <c:pt idx="26">
                  <c:v>Spain</c:v>
                </c:pt>
                <c:pt idx="27">
                  <c:v>Brazil</c:v>
                </c:pt>
                <c:pt idx="28">
                  <c:v>Israel</c:v>
                </c:pt>
                <c:pt idx="29">
                  <c:v>Croatia</c:v>
                </c:pt>
                <c:pt idx="30">
                  <c:v>Cyprus</c:v>
                </c:pt>
                <c:pt idx="31">
                  <c:v>Czech Republic</c:v>
                </c:pt>
                <c:pt idx="32">
                  <c:v>Romania</c:v>
                </c:pt>
                <c:pt idx="33">
                  <c:v>Singapore</c:v>
                </c:pt>
              </c:strCache>
            </c:strRef>
          </c:cat>
          <c:val>
            <c:numRef>
              <c:f>TALIS_Response_Rates!$B$2:$B$35</c:f>
              <c:numCache>
                <c:formatCode>0</c:formatCode>
                <c:ptCount val="34"/>
                <c:pt idx="0">
                  <c:v>39.4</c:v>
                </c:pt>
                <c:pt idx="1">
                  <c:v>53</c:v>
                </c:pt>
                <c:pt idx="2">
                  <c:v>53.8</c:v>
                </c:pt>
                <c:pt idx="3">
                  <c:v>56.1</c:v>
                </c:pt>
                <c:pt idx="4">
                  <c:v>56.1</c:v>
                </c:pt>
                <c:pt idx="5">
                  <c:v>57.9</c:v>
                </c:pt>
                <c:pt idx="6">
                  <c:v>68</c:v>
                </c:pt>
                <c:pt idx="7">
                  <c:v>68.3</c:v>
                </c:pt>
                <c:pt idx="8">
                  <c:v>74.5</c:v>
                </c:pt>
                <c:pt idx="9">
                  <c:v>76.3</c:v>
                </c:pt>
                <c:pt idx="10">
                  <c:v>76.3</c:v>
                </c:pt>
                <c:pt idx="11">
                  <c:v>76.599999999999994</c:v>
                </c:pt>
                <c:pt idx="12">
                  <c:v>78.8</c:v>
                </c:pt>
                <c:pt idx="13">
                  <c:v>79.5</c:v>
                </c:pt>
                <c:pt idx="14">
                  <c:v>82.7</c:v>
                </c:pt>
                <c:pt idx="15">
                  <c:v>87.2</c:v>
                </c:pt>
                <c:pt idx="16">
                  <c:v>88</c:v>
                </c:pt>
                <c:pt idx="17">
                  <c:v>88.2</c:v>
                </c:pt>
                <c:pt idx="18">
                  <c:v>89.2</c:v>
                </c:pt>
                <c:pt idx="19">
                  <c:v>90.5</c:v>
                </c:pt>
                <c:pt idx="20">
                  <c:v>91.4</c:v>
                </c:pt>
                <c:pt idx="21">
                  <c:v>93.3</c:v>
                </c:pt>
                <c:pt idx="22">
                  <c:v>93.4</c:v>
                </c:pt>
                <c:pt idx="23">
                  <c:v>94.5</c:v>
                </c:pt>
                <c:pt idx="24">
                  <c:v>94.9</c:v>
                </c:pt>
                <c:pt idx="25">
                  <c:v>95.4</c:v>
                </c:pt>
                <c:pt idx="26">
                  <c:v>96.5</c:v>
                </c:pt>
                <c:pt idx="27">
                  <c:v>96.8</c:v>
                </c:pt>
                <c:pt idx="28">
                  <c:v>98</c:v>
                </c:pt>
                <c:pt idx="29">
                  <c:v>98.5</c:v>
                </c:pt>
                <c:pt idx="30">
                  <c:v>99</c:v>
                </c:pt>
                <c:pt idx="31">
                  <c:v>99.1</c:v>
                </c:pt>
                <c:pt idx="32">
                  <c:v>99.5</c:v>
                </c:pt>
                <c:pt idx="33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7"/>
        <c:axId val="189351808"/>
        <c:axId val="189353376"/>
      </c:barChart>
      <c:catAx>
        <c:axId val="189351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89353376"/>
        <c:crosses val="autoZero"/>
        <c:auto val="1"/>
        <c:lblAlgn val="ctr"/>
        <c:lblOffset val="100"/>
        <c:noMultiLvlLbl val="0"/>
      </c:catAx>
      <c:valAx>
        <c:axId val="189353376"/>
        <c:scaling>
          <c:orientation val="minMax"/>
          <c:max val="100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89351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>
                <a:solidFill>
                  <a:schemeClr val="tx1"/>
                </a:solidFill>
              </a:ln>
              <a:effectLst/>
            </c:spPr>
          </c:dPt>
          <c:cat>
            <c:strRef>
              <c:f>TALIS_Response_Rates!$A$2:$A$35</c:f>
              <c:strCache>
                <c:ptCount val="34"/>
                <c:pt idx="0">
                  <c:v>United States</c:v>
                </c:pt>
                <c:pt idx="1">
                  <c:v>Denmark</c:v>
                </c:pt>
                <c:pt idx="2">
                  <c:v>Netherlands</c:v>
                </c:pt>
                <c:pt idx="3">
                  <c:v>Norway</c:v>
                </c:pt>
                <c:pt idx="4">
                  <c:v>England</c:v>
                </c:pt>
                <c:pt idx="5">
                  <c:v>Australia</c:v>
                </c:pt>
                <c:pt idx="6">
                  <c:v>Flanders</c:v>
                </c:pt>
                <c:pt idx="7">
                  <c:v>Korea</c:v>
                </c:pt>
                <c:pt idx="8">
                  <c:v>Malaysia</c:v>
                </c:pt>
                <c:pt idx="9">
                  <c:v>Italy</c:v>
                </c:pt>
                <c:pt idx="10">
                  <c:v>Alberta</c:v>
                </c:pt>
                <c:pt idx="11">
                  <c:v>Latvia</c:v>
                </c:pt>
                <c:pt idx="12">
                  <c:v>France</c:v>
                </c:pt>
                <c:pt idx="13">
                  <c:v>Serbia</c:v>
                </c:pt>
                <c:pt idx="14">
                  <c:v>Poland</c:v>
                </c:pt>
                <c:pt idx="15">
                  <c:v>Slovak Republic</c:v>
                </c:pt>
                <c:pt idx="16">
                  <c:v>Japan</c:v>
                </c:pt>
                <c:pt idx="17">
                  <c:v>Chile</c:v>
                </c:pt>
                <c:pt idx="18">
                  <c:v>Abu Dhabi</c:v>
                </c:pt>
                <c:pt idx="19">
                  <c:v>Finland</c:v>
                </c:pt>
                <c:pt idx="20">
                  <c:v>Portugal</c:v>
                </c:pt>
                <c:pt idx="21">
                  <c:v>Sweden</c:v>
                </c:pt>
                <c:pt idx="22">
                  <c:v>Estonia</c:v>
                </c:pt>
                <c:pt idx="23">
                  <c:v>Bulgaria</c:v>
                </c:pt>
                <c:pt idx="24">
                  <c:v>Iceland</c:v>
                </c:pt>
                <c:pt idx="25">
                  <c:v>Mexico</c:v>
                </c:pt>
                <c:pt idx="26">
                  <c:v>Spain</c:v>
                </c:pt>
                <c:pt idx="27">
                  <c:v>Brazil</c:v>
                </c:pt>
                <c:pt idx="28">
                  <c:v>Israel</c:v>
                </c:pt>
                <c:pt idx="29">
                  <c:v>Croatia</c:v>
                </c:pt>
                <c:pt idx="30">
                  <c:v>Cyprus</c:v>
                </c:pt>
                <c:pt idx="31">
                  <c:v>Czech Republic</c:v>
                </c:pt>
                <c:pt idx="32">
                  <c:v>Romania</c:v>
                </c:pt>
                <c:pt idx="33">
                  <c:v>Singapore</c:v>
                </c:pt>
              </c:strCache>
            </c:strRef>
          </c:cat>
          <c:val>
            <c:numRef>
              <c:f>TALIS_Response_Rates!$B$2:$B$35</c:f>
              <c:numCache>
                <c:formatCode>0</c:formatCode>
                <c:ptCount val="34"/>
                <c:pt idx="0">
                  <c:v>39.4</c:v>
                </c:pt>
                <c:pt idx="1">
                  <c:v>53</c:v>
                </c:pt>
                <c:pt idx="2">
                  <c:v>53.8</c:v>
                </c:pt>
                <c:pt idx="3">
                  <c:v>56.1</c:v>
                </c:pt>
                <c:pt idx="4">
                  <c:v>56.1</c:v>
                </c:pt>
                <c:pt idx="5">
                  <c:v>57.9</c:v>
                </c:pt>
                <c:pt idx="6">
                  <c:v>68</c:v>
                </c:pt>
                <c:pt idx="7">
                  <c:v>68.3</c:v>
                </c:pt>
                <c:pt idx="8">
                  <c:v>74.5</c:v>
                </c:pt>
                <c:pt idx="9">
                  <c:v>76.3</c:v>
                </c:pt>
                <c:pt idx="10">
                  <c:v>76.3</c:v>
                </c:pt>
                <c:pt idx="11">
                  <c:v>76.599999999999994</c:v>
                </c:pt>
                <c:pt idx="12">
                  <c:v>78.8</c:v>
                </c:pt>
                <c:pt idx="13">
                  <c:v>79.5</c:v>
                </c:pt>
                <c:pt idx="14">
                  <c:v>82.7</c:v>
                </c:pt>
                <c:pt idx="15">
                  <c:v>87.2</c:v>
                </c:pt>
                <c:pt idx="16">
                  <c:v>88</c:v>
                </c:pt>
                <c:pt idx="17">
                  <c:v>88.2</c:v>
                </c:pt>
                <c:pt idx="18">
                  <c:v>89.2</c:v>
                </c:pt>
                <c:pt idx="19">
                  <c:v>90.5</c:v>
                </c:pt>
                <c:pt idx="20">
                  <c:v>91.4</c:v>
                </c:pt>
                <c:pt idx="21">
                  <c:v>93.3</c:v>
                </c:pt>
                <c:pt idx="22">
                  <c:v>93.4</c:v>
                </c:pt>
                <c:pt idx="23">
                  <c:v>94.5</c:v>
                </c:pt>
                <c:pt idx="24">
                  <c:v>94.9</c:v>
                </c:pt>
                <c:pt idx="25">
                  <c:v>95.4</c:v>
                </c:pt>
                <c:pt idx="26">
                  <c:v>96.5</c:v>
                </c:pt>
                <c:pt idx="27">
                  <c:v>96.8</c:v>
                </c:pt>
                <c:pt idx="28">
                  <c:v>98</c:v>
                </c:pt>
                <c:pt idx="29">
                  <c:v>98.5</c:v>
                </c:pt>
                <c:pt idx="30">
                  <c:v>99</c:v>
                </c:pt>
                <c:pt idx="31">
                  <c:v>99.1</c:v>
                </c:pt>
                <c:pt idx="32">
                  <c:v>99.5</c:v>
                </c:pt>
                <c:pt idx="33">
                  <c:v>100</c:v>
                </c:pt>
              </c:numCache>
            </c:numRef>
          </c:val>
        </c:ser>
        <c:ser>
          <c:idx val="1"/>
          <c:order val="1"/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>
                <a:solidFill>
                  <a:schemeClr val="tx1"/>
                </a:solidFill>
              </a:ln>
              <a:effectLst/>
            </c:spPr>
          </c:dPt>
          <c:cat>
            <c:strRef>
              <c:f>TALIS_Response_Rates!$A$2:$A$35</c:f>
              <c:strCache>
                <c:ptCount val="34"/>
                <c:pt idx="0">
                  <c:v>United States</c:v>
                </c:pt>
                <c:pt idx="1">
                  <c:v>Denmark</c:v>
                </c:pt>
                <c:pt idx="2">
                  <c:v>Netherlands</c:v>
                </c:pt>
                <c:pt idx="3">
                  <c:v>Norway</c:v>
                </c:pt>
                <c:pt idx="4">
                  <c:v>England</c:v>
                </c:pt>
                <c:pt idx="5">
                  <c:v>Australia</c:v>
                </c:pt>
                <c:pt idx="6">
                  <c:v>Flanders</c:v>
                </c:pt>
                <c:pt idx="7">
                  <c:v>Korea</c:v>
                </c:pt>
                <c:pt idx="8">
                  <c:v>Malaysia</c:v>
                </c:pt>
                <c:pt idx="9">
                  <c:v>Italy</c:v>
                </c:pt>
                <c:pt idx="10">
                  <c:v>Alberta</c:v>
                </c:pt>
                <c:pt idx="11">
                  <c:v>Latvia</c:v>
                </c:pt>
                <c:pt idx="12">
                  <c:v>France</c:v>
                </c:pt>
                <c:pt idx="13">
                  <c:v>Serbia</c:v>
                </c:pt>
                <c:pt idx="14">
                  <c:v>Poland</c:v>
                </c:pt>
                <c:pt idx="15">
                  <c:v>Slovak Republic</c:v>
                </c:pt>
                <c:pt idx="16">
                  <c:v>Japan</c:v>
                </c:pt>
                <c:pt idx="17">
                  <c:v>Chile</c:v>
                </c:pt>
                <c:pt idx="18">
                  <c:v>Abu Dhabi</c:v>
                </c:pt>
                <c:pt idx="19">
                  <c:v>Finland</c:v>
                </c:pt>
                <c:pt idx="20">
                  <c:v>Portugal</c:v>
                </c:pt>
                <c:pt idx="21">
                  <c:v>Sweden</c:v>
                </c:pt>
                <c:pt idx="22">
                  <c:v>Estonia</c:v>
                </c:pt>
                <c:pt idx="23">
                  <c:v>Bulgaria</c:v>
                </c:pt>
                <c:pt idx="24">
                  <c:v>Iceland</c:v>
                </c:pt>
                <c:pt idx="25">
                  <c:v>Mexico</c:v>
                </c:pt>
                <c:pt idx="26">
                  <c:v>Spain</c:v>
                </c:pt>
                <c:pt idx="27">
                  <c:v>Brazil</c:v>
                </c:pt>
                <c:pt idx="28">
                  <c:v>Israel</c:v>
                </c:pt>
                <c:pt idx="29">
                  <c:v>Croatia</c:v>
                </c:pt>
                <c:pt idx="30">
                  <c:v>Cyprus</c:v>
                </c:pt>
                <c:pt idx="31">
                  <c:v>Czech Republic</c:v>
                </c:pt>
                <c:pt idx="32">
                  <c:v>Romania</c:v>
                </c:pt>
                <c:pt idx="33">
                  <c:v>Singapore</c:v>
                </c:pt>
              </c:strCache>
            </c:strRef>
          </c:cat>
          <c:val>
            <c:numRef>
              <c:f>TALIS_Response_Rates!$C$2:$C$35</c:f>
              <c:numCache>
                <c:formatCode>0</c:formatCode>
                <c:ptCount val="34"/>
                <c:pt idx="0">
                  <c:v>22.200000000000003</c:v>
                </c:pt>
                <c:pt idx="1">
                  <c:v>27.900000000000006</c:v>
                </c:pt>
                <c:pt idx="2">
                  <c:v>27.600000000000009</c:v>
                </c:pt>
                <c:pt idx="3">
                  <c:v>17.100000000000001</c:v>
                </c:pt>
                <c:pt idx="4">
                  <c:v>18.999999999999993</c:v>
                </c:pt>
                <c:pt idx="5">
                  <c:v>23.000000000000007</c:v>
                </c:pt>
                <c:pt idx="6">
                  <c:v>16</c:v>
                </c:pt>
                <c:pt idx="7">
                  <c:v>20.600000000000009</c:v>
                </c:pt>
                <c:pt idx="8">
                  <c:v>0.5</c:v>
                </c:pt>
                <c:pt idx="9">
                  <c:v>21.700000000000003</c:v>
                </c:pt>
                <c:pt idx="10">
                  <c:v>17.5</c:v>
                </c:pt>
                <c:pt idx="11">
                  <c:v>3.4000000000000057</c:v>
                </c:pt>
                <c:pt idx="12">
                  <c:v>2.7999999999999972</c:v>
                </c:pt>
                <c:pt idx="13">
                  <c:v>16</c:v>
                </c:pt>
                <c:pt idx="14">
                  <c:v>16.799999999999997</c:v>
                </c:pt>
                <c:pt idx="15">
                  <c:v>11.799999999999997</c:v>
                </c:pt>
                <c:pt idx="16">
                  <c:v>8</c:v>
                </c:pt>
                <c:pt idx="17">
                  <c:v>3.0999999999999943</c:v>
                </c:pt>
                <c:pt idx="18">
                  <c:v>0</c:v>
                </c:pt>
                <c:pt idx="19">
                  <c:v>8.0999999999999943</c:v>
                </c:pt>
                <c:pt idx="20">
                  <c:v>2</c:v>
                </c:pt>
                <c:pt idx="21">
                  <c:v>3.1000000000000085</c:v>
                </c:pt>
                <c:pt idx="22">
                  <c:v>6.5999999999999943</c:v>
                </c:pt>
                <c:pt idx="23">
                  <c:v>4.5</c:v>
                </c:pt>
                <c:pt idx="24">
                  <c:v>0</c:v>
                </c:pt>
                <c:pt idx="25">
                  <c:v>1</c:v>
                </c:pt>
                <c:pt idx="26">
                  <c:v>0.5</c:v>
                </c:pt>
                <c:pt idx="27">
                  <c:v>0.60000000000000853</c:v>
                </c:pt>
                <c:pt idx="28">
                  <c:v>0</c:v>
                </c:pt>
                <c:pt idx="29">
                  <c:v>0.5</c:v>
                </c:pt>
                <c:pt idx="30">
                  <c:v>0</c:v>
                </c:pt>
                <c:pt idx="31">
                  <c:v>0.90000000000000568</c:v>
                </c:pt>
                <c:pt idx="32">
                  <c:v>0.5</c:v>
                </c:pt>
                <c:pt idx="3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100"/>
        <c:axId val="189349848"/>
        <c:axId val="189347496"/>
      </c:barChart>
      <c:catAx>
        <c:axId val="189349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89347496"/>
        <c:crosses val="autoZero"/>
        <c:auto val="1"/>
        <c:lblAlgn val="ctr"/>
        <c:lblOffset val="100"/>
        <c:noMultiLvlLbl val="0"/>
      </c:catAx>
      <c:valAx>
        <c:axId val="189347496"/>
        <c:scaling>
          <c:orientation val="minMax"/>
          <c:max val="100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89349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tx>
            <c:strRef>
              <c:f>PISA_Eng_Response!$C$2</c:f>
              <c:strCache>
                <c:ptCount val="1"/>
                <c:pt idx="0">
                  <c:v>PISA After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5"/>
            <c:spPr>
              <a:noFill/>
              <a:ln w="38100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2"/>
                </a:solidFill>
                <a:prstDash val="solid"/>
              </a:ln>
              <a:effectLst/>
            </c:spPr>
            <c:trendlineType val="movingAvg"/>
            <c:period val="2"/>
            <c:dispRSqr val="0"/>
            <c:dispEq val="0"/>
          </c:trendline>
          <c:xVal>
            <c:numRef>
              <c:f>PISA_Eng_Response!$A$3:$A$16</c:f>
              <c:numCache>
                <c:formatCode>General</c:formatCode>
                <c:ptCount val="14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</c:numCache>
            </c:numRef>
          </c:xVal>
          <c:yVal>
            <c:numRef>
              <c:f>PISA_Eng_Response!$C$3:$C$16</c:f>
              <c:numCache>
                <c:formatCode>General</c:formatCode>
                <c:ptCount val="14"/>
                <c:pt idx="1">
                  <c:v>82</c:v>
                </c:pt>
                <c:pt idx="4">
                  <c:v>77</c:v>
                </c:pt>
                <c:pt idx="7">
                  <c:v>89</c:v>
                </c:pt>
                <c:pt idx="10">
                  <c:v>87</c:v>
                </c:pt>
                <c:pt idx="13">
                  <c:v>88</c:v>
                </c:pt>
              </c:numCache>
            </c:numRef>
          </c:yVal>
          <c:smooth val="0"/>
        </c:ser>
        <c:ser>
          <c:idx val="3"/>
          <c:order val="1"/>
          <c:tx>
            <c:strRef>
              <c:f>PISA_Eng_Response!$E$2</c:f>
              <c:strCache>
                <c:ptCount val="1"/>
                <c:pt idx="0">
                  <c:v>TIMSS After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15"/>
            <c:spPr>
              <a:noFill/>
              <a:ln w="38100">
                <a:solidFill>
                  <a:srgbClr val="FF0000"/>
                </a:solidFill>
              </a:ln>
              <a:effectLst/>
            </c:spPr>
          </c:marker>
          <c:trendline>
            <c:spPr>
              <a:ln w="19050" cap="rnd">
                <a:solidFill>
                  <a:srgbClr val="FF0000"/>
                </a:solidFill>
                <a:prstDash val="solid"/>
              </a:ln>
              <a:effectLst/>
            </c:spPr>
            <c:trendlineType val="movingAvg"/>
            <c:period val="2"/>
            <c:dispRSqr val="0"/>
            <c:dispEq val="0"/>
          </c:trendline>
          <c:xVal>
            <c:numRef>
              <c:f>PISA_Eng_Response!$A$3:$A$16</c:f>
              <c:numCache>
                <c:formatCode>General</c:formatCode>
                <c:ptCount val="14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</c:numCache>
            </c:numRef>
          </c:xVal>
          <c:yVal>
            <c:numRef>
              <c:f>PISA_Eng_Response!$E$3:$E$16</c:f>
              <c:numCache>
                <c:formatCode>General</c:formatCode>
                <c:ptCount val="14"/>
                <c:pt idx="0">
                  <c:v>85</c:v>
                </c:pt>
                <c:pt idx="4">
                  <c:v>54</c:v>
                </c:pt>
                <c:pt idx="8">
                  <c:v>86</c:v>
                </c:pt>
                <c:pt idx="12">
                  <c:v>79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9352592"/>
        <c:axId val="189353768"/>
      </c:scatterChart>
      <c:valAx>
        <c:axId val="189352592"/>
        <c:scaling>
          <c:orientation val="minMax"/>
          <c:max val="2012"/>
          <c:min val="1999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89353768"/>
        <c:crosses val="autoZero"/>
        <c:crossBetween val="midCat"/>
      </c:valAx>
      <c:valAx>
        <c:axId val="189353768"/>
        <c:scaling>
          <c:orientation val="minMax"/>
          <c:max val="90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89352592"/>
        <c:crosses val="autoZero"/>
        <c:crossBetween val="midCat"/>
        <c:majorUnit val="10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1-05T06:34:31.934" idx="1">
    <p:pos x="6100" y="2706"/>
    <p:text>Think about a very remote school in the North or Norway. Costly and expensive to administer.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1-05T07:05:28.876" idx="2">
    <p:pos x="2537" y="1970"/>
    <p:text>In England, explicity = school type and region.</p:text>
    <p:extLst>
      <p:ext uri="{C676402C-5697-4E1C-873F-D02D1690AC5C}">
        <p15:threadingInfo xmlns:p15="http://schemas.microsoft.com/office/powerpoint/2012/main" timeZoneBias="0"/>
      </p:ext>
    </p:extLst>
  </p:cm>
  <p:cm authorId="1" dt="2015-01-05T07:06:19.412" idx="3">
    <p:pos x="3587" y="2740"/>
    <p:text>In England, IMPLICIT = gender composition, school performance, local authority</p:text>
    <p:extLst>
      <p:ext uri="{C676402C-5697-4E1C-873F-D02D1690AC5C}">
        <p15:threadingInfo xmlns:p15="http://schemas.microsoft.com/office/powerpoint/2012/main" timeZoneBias="0"/>
      </p:ext>
    </p:extLs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0.75834</cdr:x>
      <cdr:y>0.00353</cdr:y>
    </cdr:from>
    <cdr:to>
      <cdr:x>0.76158</cdr:x>
      <cdr:y>0.95591</cdr:y>
    </cdr:to>
    <cdr:cxnSp macro="">
      <cdr:nvCxnSpPr>
        <cdr:cNvPr id="3" name="Straight Connector 2"/>
        <cdr:cNvCxnSpPr/>
      </cdr:nvCxnSpPr>
      <cdr:spPr>
        <a:xfrm xmlns:a="http://schemas.openxmlformats.org/drawingml/2006/main" flipH="1" flipV="1">
          <a:off x="5574507" y="19050"/>
          <a:ext cx="23812" cy="514350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0.75872</cdr:x>
      <cdr:y>0</cdr:y>
    </cdr:from>
    <cdr:to>
      <cdr:x>0.75872</cdr:x>
      <cdr:y>0.95959</cdr:y>
    </cdr:to>
    <cdr:cxnSp macro="">
      <cdr:nvCxnSpPr>
        <cdr:cNvPr id="3" name="Straight Connector 2"/>
        <cdr:cNvCxnSpPr/>
      </cdr:nvCxnSpPr>
      <cdr:spPr>
        <a:xfrm xmlns:a="http://schemas.openxmlformats.org/drawingml/2006/main" flipV="1">
          <a:off x="6476999" y="-3572"/>
          <a:ext cx="0" cy="5286375"/>
        </a:xfrm>
        <a:prstGeom xmlns:a="http://schemas.openxmlformats.org/drawingml/2006/main" prst="line">
          <a:avLst/>
        </a:prstGeom>
        <a:ln xmlns:a="http://schemas.openxmlformats.org/drawingml/2006/main" w="34925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0.33542</cdr:x>
      <cdr:y>0.01736</cdr:y>
    </cdr:from>
    <cdr:to>
      <cdr:x>0.3384</cdr:x>
      <cdr:y>0.84824</cdr:y>
    </cdr:to>
    <cdr:cxnSp macro="">
      <cdr:nvCxnSpPr>
        <cdr:cNvPr id="3" name="Straight Connector 2"/>
        <cdr:cNvCxnSpPr/>
      </cdr:nvCxnSpPr>
      <cdr:spPr>
        <a:xfrm xmlns:a="http://schemas.openxmlformats.org/drawingml/2006/main" flipH="1" flipV="1">
          <a:off x="2233171" y="94878"/>
          <a:ext cx="19847" cy="454106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382CC9-FF99-4FE0-87B8-3A00CCFB27C0}" type="datetimeFigureOut">
              <a:rPr lang="en-GB" smtClean="0"/>
              <a:t>11/04/2015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00AC43-056C-4053-8707-237E4AA3B2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165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a.com/bookstore/updates/qreg12.pdf" TargetMode="External"/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Not in school</a:t>
            </a:r>
            <a:r>
              <a:rPr lang="en-GB" baseline="0" dirty="0" smtClean="0"/>
              <a:t> = Note this group could be important in some less developed countries….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691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703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page 71 of http://www.oecd.org/pisa/pisaproducts/PISA%202012%20Technical%20Report_Chapter%204.pdf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02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page 71 of http://www.oecd.org/pisa/pisaproducts/PISA%202012%20Technical%20Report_Chapter%204.pdf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282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page 71 of http://www.oecd.org/pisa/pisaproducts/PISA%202012%20Technical%20Report_Chapter%204.pdf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769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page 71 of http://www.oecd.org/pisa/pisaproducts/PISA%202012%20Technical%20Report_Chapter%204.pdf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429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page 71 of http://www.oecd.org/pisa/pisaproducts/PISA%202012%20Technical%20Report_Chapter%204.pdf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861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page 71 of http://www.oecd.org/pisa/pisaproducts/PISA%202012%20Technical%20Report_Chapter%204.pdf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184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page 71 of http://www.oecd.org/pisa/pisaproducts/PISA%202012%20Technical%20Report_Chapter%204.pdf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56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page 71 of http://www.oecd.org/pisa/pisaproducts/PISA%202012%20Technical%20Report_Chapter%204.pdf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030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page 47 of http://nces.ed.gov/pubs2011/2011004.pdf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3268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page 71 of http://www.oecd.org/pisa/pisaproducts/PISA%202012%20Technical%20Report_Chapter%204.pdf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9839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2240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7515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5467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1" u="none" strike="noStrike" kern="1200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/>
                      <m:sub/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:r>
                  <a:rPr lang="en-GB" sz="1200" b="0" i="0" u="none" strike="noStrike" kern="1200" baseline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〖_〗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090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See </a:t>
                </a:r>
                <a:r>
                  <a:rPr lang="en-GB" dirty="0" err="1" smtClean="0"/>
                  <a:t>oage</a:t>
                </a:r>
                <a:r>
                  <a:rPr lang="en-GB" dirty="0" smtClean="0"/>
                  <a:t> 134-135</a:t>
                </a:r>
                <a:r>
                  <a:rPr lang="en-GB" baseline="0" dirty="0" smtClean="0"/>
                  <a:t> of </a:t>
                </a:r>
                <a:r>
                  <a:rPr lang="en-GB" baseline="0" dirty="0" err="1" smtClean="0"/>
                  <a:t>Rutkowski</a:t>
                </a:r>
                <a:r>
                  <a:rPr lang="en-GB" baseline="0" dirty="0" smtClean="0"/>
                  <a:t>, von </a:t>
                </a:r>
                <a:r>
                  <a:rPr lang="en-GB" baseline="0" dirty="0" err="1" smtClean="0"/>
                  <a:t>Davier</a:t>
                </a:r>
                <a:r>
                  <a:rPr lang="en-GB" baseline="0" dirty="0" smtClean="0"/>
                  <a:t> and </a:t>
                </a:r>
                <a:r>
                  <a:rPr lang="en-GB" baseline="0" dirty="0" err="1" smtClean="0"/>
                  <a:t>Rutkowski</a:t>
                </a:r>
                <a:r>
                  <a:rPr lang="en-GB" baseline="0" dirty="0" smtClean="0"/>
                  <a:t> (2013).</a:t>
                </a:r>
                <a:endParaRPr lang="en-GB" dirty="0" smtClean="0"/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1" u="none" strike="noStrike" kern="1200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/>
                      <m:sub/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:r>
                  <a:rPr lang="en-GB" sz="1200" b="0" i="0" u="none" strike="noStrike" kern="1200" baseline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〖_〗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7944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page 137 of PISA 2012 technical report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1" u="none" strike="noStrike" kern="1200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/>
                      <m:sub/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:r>
                  <a:rPr lang="en-GB" sz="1200" b="0" i="0" u="none" strike="noStrike" kern="1200" baseline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〖_〗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7188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1" u="none" strike="noStrike" kern="1200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/>
                      <m:sub/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:r>
                  <a:rPr lang="en-GB" sz="1200" b="0" i="0" u="none" strike="noStrike" kern="1200" baseline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〖_〗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7380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1" u="none" strike="noStrike" kern="1200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/>
                      <m:sub/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:r>
                  <a:rPr lang="en-GB" sz="1200" b="0" i="0" u="none" strike="noStrike" kern="1200" baseline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〖_〗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8297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5139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1" u="none" strike="noStrike" kern="1200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/>
                      <m:sub/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:r>
                  <a:rPr lang="en-GB" sz="1200" b="0" i="0" u="none" strike="noStrike" kern="1200" baseline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〖_〗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0941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1" u="none" strike="noStrike" kern="1200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/>
                      <m:sub/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:r>
                  <a:rPr lang="en-GB" sz="1200" b="0" i="0" u="none" strike="noStrike" kern="1200" baseline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〖_〗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7150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1" u="none" strike="noStrike" kern="1200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/>
                      <m:sub/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:r>
                  <a:rPr lang="en-GB" sz="1200" b="0" i="0" u="none" strike="noStrike" kern="1200" baseline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〖_〗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049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1" u="none" strike="noStrike" kern="1200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/>
                      <m:sub/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:r>
                  <a:rPr lang="en-GB" sz="1200" b="0" i="0" u="none" strike="noStrike" kern="1200" baseline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〖_〗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9675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1" u="none" strike="noStrike" kern="1200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/>
                      <m:sub/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:r>
                  <a:rPr lang="en-GB" sz="1200" b="0" i="0" u="none" strike="noStrike" kern="1200" baseline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〖_〗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7192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1" u="none" strike="noStrike" kern="1200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/>
                      <m:sub/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:r>
                  <a:rPr lang="en-GB" sz="1200" b="0" i="0" u="none" strike="noStrike" kern="1200" baseline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〖_〗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0706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2BC42C-5BCA-4557-9BAB-C30C6B7F9196}" type="slidenum">
              <a:rPr lang="en-GB" smtClean="0"/>
              <a:pPr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1438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mtClean="0"/>
              <a:t>See page 12 of </a:t>
            </a:r>
            <a:r>
              <a:rPr lang="en-GB" smtClean="0">
                <a:hlinkClick r:id="rId3"/>
              </a:rPr>
              <a:t>http://www.stata.com/bookstore/updates/qreg12.pdf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2BC42C-5BCA-4557-9BAB-C30C6B7F9196}" type="slidenum">
              <a:rPr lang="en-GB" smtClean="0"/>
              <a:pPr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86561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1" u="none" strike="noStrike" kern="1200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/>
                      <m:sub/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:r>
                  <a:rPr lang="en-GB" sz="1200" b="0" i="0" u="none" strike="noStrike" kern="1200" baseline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〖_〗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8134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1" u="none" strike="noStrike" kern="1200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/>
                      <m:sub/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:r>
                  <a:rPr lang="en-GB" sz="1200" b="0" i="0" u="none" strike="noStrike" kern="1200" baseline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〖_〗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8269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1" u="none" strike="noStrike" kern="1200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/>
                      <m:sub/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:r>
                  <a:rPr lang="en-GB" sz="1200" b="0" i="0" u="none" strike="noStrike" kern="1200" baseline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〖_〗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5954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1" u="none" strike="noStrike" kern="1200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/>
                      <m:sub/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:r>
                  <a:rPr lang="en-GB" sz="1200" b="0" i="0" u="none" strike="noStrike" kern="1200" baseline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〖_〗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7455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1" u="none" strike="noStrike" kern="1200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/>
                      <m:sub/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:r>
                  <a:rPr lang="en-GB" sz="1200" b="0" i="0" u="none" strike="noStrike" kern="1200" baseline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〖_〗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2725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1" u="none" strike="noStrike" kern="1200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/>
                      <m:sub/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:r>
                  <a:rPr lang="en-GB" sz="1200" b="0" i="0" u="none" strike="noStrike" kern="1200" baseline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〖_〗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9514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1" u="none" strike="noStrike" kern="1200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/>
                      <m:sub/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:r>
                  <a:rPr lang="en-GB" sz="1200" b="0" i="0" u="none" strike="noStrike" kern="1200" baseline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〖_〗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3796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1" u="none" strike="noStrike" kern="1200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/>
                      <m:sub/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See PDF page 3 of http://www.oecd.org/pisa/pisaproducts/PISA%202012%20Technical%20Report_Chapter%208.pdf</a:t>
                </a:r>
              </a:p>
              <a:p>
                <a:endParaRPr lang="en-GB" dirty="0" smtClean="0"/>
              </a:p>
              <a:p>
                <a:r>
                  <a:rPr lang="en-GB" dirty="0" smtClean="0"/>
                  <a:t>Note</a:t>
                </a:r>
                <a:r>
                  <a:rPr lang="en-GB" baseline="0" dirty="0" smtClean="0"/>
                  <a:t> I am ignoring 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</a:t>
                </a:r>
                <a:r>
                  <a:rPr lang="en-GB" sz="1200" b="0" i="0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</a:t>
                </a:r>
                <a:r>
                  <a:rPr lang="en-GB" sz="1200" b="0" i="1" u="none" strike="noStrike" kern="1200" baseline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ij (the adjustment for countries only including pupils within the modal grade).</a:t>
                </a:r>
                <a:r>
                  <a:rPr lang="en-GB" sz="1200" b="0" i="0" u="none" strike="noStrike" kern="1200" baseline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〖_〗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0AC43-056C-4053-8707-237E4AA3B250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840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A836-8AD5-44A1-B819-DC79F39D284E}" type="datetimeFigureOut">
              <a:rPr lang="en-GB" smtClean="0"/>
              <a:t>11/04/2015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5FC4-A675-4FF5-811F-B0580B4F6E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658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A836-8AD5-44A1-B819-DC79F39D284E}" type="datetimeFigureOut">
              <a:rPr lang="en-GB" smtClean="0"/>
              <a:t>11/04/2015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5FC4-A675-4FF5-811F-B0580B4F6E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613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A836-8AD5-44A1-B819-DC79F39D284E}" type="datetimeFigureOut">
              <a:rPr lang="en-GB" smtClean="0"/>
              <a:t>11/04/2015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5FC4-A675-4FF5-811F-B0580B4F6E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503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A836-8AD5-44A1-B819-DC79F39D284E}" type="datetimeFigureOut">
              <a:rPr lang="en-GB" smtClean="0"/>
              <a:t>11/04/2015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5FC4-A675-4FF5-811F-B0580B4F6E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631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A836-8AD5-44A1-B819-DC79F39D284E}" type="datetimeFigureOut">
              <a:rPr lang="en-GB" smtClean="0"/>
              <a:t>11/04/2015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5FC4-A675-4FF5-811F-B0580B4F6E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1394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A836-8AD5-44A1-B819-DC79F39D284E}" type="datetimeFigureOut">
              <a:rPr lang="en-GB" smtClean="0"/>
              <a:t>11/04/2015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5FC4-A675-4FF5-811F-B0580B4F6E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823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A836-8AD5-44A1-B819-DC79F39D284E}" type="datetimeFigureOut">
              <a:rPr lang="en-GB" smtClean="0"/>
              <a:t>11/04/2015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5FC4-A675-4FF5-811F-B0580B4F6E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958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A836-8AD5-44A1-B819-DC79F39D284E}" type="datetimeFigureOut">
              <a:rPr lang="en-GB" smtClean="0"/>
              <a:t>11/04/2015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5FC4-A675-4FF5-811F-B0580B4F6E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439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A836-8AD5-44A1-B819-DC79F39D284E}" type="datetimeFigureOut">
              <a:rPr lang="en-GB" smtClean="0"/>
              <a:t>11/04/2015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5FC4-A675-4FF5-811F-B0580B4F6E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010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A836-8AD5-44A1-B819-DC79F39D284E}" type="datetimeFigureOut">
              <a:rPr lang="en-GB" smtClean="0"/>
              <a:t>11/04/2015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5FC4-A675-4FF5-811F-B0580B4F6E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154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A836-8AD5-44A1-B819-DC79F39D284E}" type="datetimeFigureOut">
              <a:rPr lang="en-GB" smtClean="0"/>
              <a:t>11/04/2015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5FC4-A675-4FF5-811F-B0580B4F6E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01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3A836-8AD5-44A1-B819-DC79F39D284E}" type="datetimeFigureOut">
              <a:rPr lang="en-GB" smtClean="0"/>
              <a:t>11/04/2015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45FC4-A675-4FF5-811F-B0580B4F6E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004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design and weights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 2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762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9327"/>
            <a:ext cx="9144000" cy="860983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Aims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034" y="1030309"/>
            <a:ext cx="10139966" cy="5473521"/>
          </a:xfrm>
        </p:spPr>
        <p:txBody>
          <a:bodyPr>
            <a:normAutofit lnSpcReduction="10000"/>
          </a:bodyPr>
          <a:lstStyle/>
          <a:p>
            <a:pPr marL="457200" indent="-457200" algn="l">
              <a:buAutoNum type="arabicPeriod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understand the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similarities and differences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the key international surveys </a:t>
            </a:r>
          </a:p>
          <a:p>
            <a:pPr marL="457200" indent="-457200" algn="l">
              <a:buAutoNum type="arabicPeriod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understand the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response thresholds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country must meet for inclusion in the international reports.</a:t>
            </a:r>
          </a:p>
          <a:p>
            <a:pPr marL="457200" indent="-457200" algn="l">
              <a:buAutoNum type="arabicPeriod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understand the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design, purpose and appropriate use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the international assessment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survey weights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l">
              <a:buAutoNum type="arabicPeriod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Introduce students to the use of ‘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replication weights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 as a method for appropriately handling complex survey designs.</a:t>
            </a:r>
          </a:p>
          <a:p>
            <a:pPr marL="457200" indent="-457200" algn="l">
              <a:buAutoNum type="arabicPeriod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Gain experience of the application of such weights using the TALIS 2013 dataset.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499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8395" y="2667828"/>
            <a:ext cx="9144000" cy="860983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are the large scale international studies designed?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039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6118" y="143569"/>
            <a:ext cx="10182895" cy="860983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1: Define the target population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034" y="1197734"/>
            <a:ext cx="10139966" cy="5473521"/>
          </a:xfrm>
        </p:spPr>
        <p:txBody>
          <a:bodyPr>
            <a:normAutofit/>
          </a:bodyPr>
          <a:lstStyle/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PISA international target population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between 15 years 3 months and 16 years 2 months at the start of the assessment period (typically April)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Enrolled in an educational institution (home school or not-in-school excluded)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exclusions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PISA, a maximum of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percent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international target population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either be </a:t>
            </a:r>
            <a:r>
              <a:rPr lang="en-GB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whole school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exclusions (e.g. geographical accessibility)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GB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within school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exclusion (e.g. severe disability)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informs the </a:t>
            </a:r>
            <a:r>
              <a:rPr lang="en-GB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sampling frame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the final selected sample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581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6118" y="143569"/>
            <a:ext cx="10182895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Exclusion rates for selected PISA countries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94480"/>
              </p:ext>
            </p:extLst>
          </p:nvPr>
        </p:nvGraphicFramePr>
        <p:xfrm>
          <a:off x="257508" y="1154677"/>
          <a:ext cx="7985739" cy="54436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90408"/>
                <a:gridCol w="1789444"/>
                <a:gridCol w="1839079"/>
                <a:gridCol w="1666808"/>
              </a:tblGrid>
              <a:tr h="985281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School exclusion %</a:t>
                      </a:r>
                      <a:endParaRPr lang="en-GB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 exclusion %</a:t>
                      </a:r>
                      <a:endParaRPr lang="en-GB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exclusion %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92641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Canada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5.7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92641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Norway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92641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United Kingdom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</a:tr>
              <a:tr h="492641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Australia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92641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Russia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92641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Japan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92641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Germany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92641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Shanghai-China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</a:tr>
              <a:tr h="517273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Chile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362364" y="4067033"/>
            <a:ext cx="2593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UK has excluded more pupils from its target population than Shanghai…..</a:t>
            </a:r>
            <a:endParaRPr lang="en-GB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8311487" y="3452884"/>
            <a:ext cx="1023582" cy="5868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8256896" y="4067033"/>
            <a:ext cx="1105468" cy="14876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648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6118" y="143569"/>
            <a:ext cx="10569070" cy="860983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2: Stratify the sample of schools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137" y="1004552"/>
            <a:ext cx="11273051" cy="566670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School sampling frame = A list of schools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frame is then ‘stratified’ (ordered) by selected variables: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l">
              <a:buFontTx/>
              <a:buChar char="-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Schools first divided into separate groups based upon e.g. location / school type (explicit stratification)</a:t>
            </a:r>
          </a:p>
          <a:p>
            <a:pPr marL="342900" indent="-342900" algn="l">
              <a:buFontTx/>
              <a:buChar char="-"/>
            </a:pP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l">
              <a:buFontTx/>
              <a:buChar char="-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Schools then ordered within these explicit strata by some other variable e.g. school performance (implicit stratification)</a:t>
            </a:r>
          </a:p>
          <a:p>
            <a:pPr lvl="1"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do this?</a:t>
            </a:r>
          </a:p>
          <a:p>
            <a:pPr marL="800100" lvl="1" indent="-342900" algn="l">
              <a:buFontTx/>
              <a:buChar char="-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Improves efficiency of sample design (smaller standard errors)</a:t>
            </a:r>
          </a:p>
          <a:p>
            <a:pPr marL="800100" lvl="1" indent="-342900" algn="l">
              <a:buFontTx/>
              <a:buChar char="-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Ensures adequate representation of specific groups</a:t>
            </a:r>
          </a:p>
          <a:p>
            <a:pPr marL="800100" lvl="1" indent="-342900" algn="l">
              <a:buFontTx/>
              <a:buChar char="-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sample designs (e.g. unequal allocation) can be used across explicit strata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347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6118" y="0"/>
            <a:ext cx="10569070" cy="860983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3: Selection of schools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137" y="1004552"/>
            <a:ext cx="11273051" cy="5666703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international education studies typically use a two-stage design: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Stage 1 = Schools randomly selected from frame with PPS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Stage 2 = Pupils / teachers / classes randomly chosen from within each school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 = </a:t>
            </a:r>
            <a:r>
              <a:rPr lang="en-GB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Clustered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sample design. Will inflate standard errors relative to a SRS.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Random selection of schools conducted by the </a:t>
            </a:r>
            <a:r>
              <a:rPr lang="en-GB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consortium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(not countries themselves).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Ensures quality of the sample.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Difficult to pick a ‘dodgy’ / unrepresentative sample</a:t>
            </a: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Minimum number of schools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 country (PISA = 150).</a:t>
            </a:r>
          </a:p>
          <a:p>
            <a:pPr lvl="1"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Implication → Some small countries (e.g. Iceland) PISA essentially a school-level census.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491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6118" y="0"/>
            <a:ext cx="10569070" cy="860983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4: Selection of respondents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137" y="1199562"/>
            <a:ext cx="11464120" cy="566670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Once schools chosen,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respondents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must be selected.</a:t>
            </a: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differences between the various international studies: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PISA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Randomly select ≈35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year olds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within each school (SRS within school)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TIMSS / PIRLS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Randomly selected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class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within each school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TALIS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Randomly select at least 20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within each school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PIAAC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Randomly select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adult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each sampled household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Countries usually perform the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within school sampling themselves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using the international consortiums ‘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KeyQuest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 software.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Minimum pupil sample size required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(PISA = 4,500 children).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873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8395" y="2667828"/>
            <a:ext cx="9144000" cy="860983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Non-response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094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6118" y="0"/>
            <a:ext cx="1056907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Non-response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137" y="860984"/>
            <a:ext cx="11464120" cy="6005282"/>
          </a:xfrm>
        </p:spPr>
        <p:txBody>
          <a:bodyPr>
            <a:normAutofit lnSpcReduction="10000"/>
          </a:bodyPr>
          <a:lstStyle/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Problems caused by non-response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Bias in population estimates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Reduces statistical power (larger standard errors)</a:t>
            </a: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limit impact, international surveys have minimum response rate criteria</a:t>
            </a:r>
            <a:endParaRPr lang="en-GB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PISA = 85% of initially selected schools. 80% of pupils within schools.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TALIS = 75% of initially selected schools. 75% of teachers within schools.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TIMSS = 85% school, 95% classroom and 85% pupil response.</a:t>
            </a:r>
          </a:p>
          <a:p>
            <a:pPr algn="l"/>
            <a:endParaRPr lang="en-GB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Logic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factors influence non-response bias: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a. Amount of missing data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 Selectivity of missing data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(a) is ‘small’ (as countries are forced to meet the above criteria) then bias will be limited.</a:t>
            </a:r>
          </a:p>
        </p:txBody>
      </p:sp>
    </p:spTree>
    <p:extLst>
      <p:ext uri="{BB962C8B-B14F-4D97-AF65-F5344CB8AC3E}">
        <p14:creationId xmlns:p14="http://schemas.microsoft.com/office/powerpoint/2010/main" val="2672692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6118" y="0"/>
            <a:ext cx="10569070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….but these ‘ideal’ criteria sometimes not met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43247" y="860984"/>
            <a:ext cx="3603009" cy="6005282"/>
          </a:xfrm>
        </p:spPr>
        <p:txBody>
          <a:bodyPr>
            <a:normAutofit lnSpcReduction="10000"/>
          </a:bodyPr>
          <a:lstStyle/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TALIS 2013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School response rate required = 75%.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out of 34 countries did not meet this criteria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3352030"/>
              </p:ext>
            </p:extLst>
          </p:nvPr>
        </p:nvGraphicFramePr>
        <p:xfrm>
          <a:off x="141364" y="860982"/>
          <a:ext cx="7350920" cy="5997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H="1">
            <a:off x="5745707" y="1965278"/>
            <a:ext cx="2497540" cy="5322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4708478" y="5936776"/>
            <a:ext cx="3534769" cy="2047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6818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6118" y="0"/>
            <a:ext cx="1056907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Replacement schools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137" y="860984"/>
            <a:ext cx="11464120" cy="6005282"/>
          </a:xfrm>
        </p:spPr>
        <p:txBody>
          <a:bodyPr>
            <a:normAutofit/>
          </a:bodyPr>
          <a:lstStyle/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school response falls below threshold then ‘replacement schools’ are included in the calculation of the response rates.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non-responding school is ‘replaced’ with the school that immediately follows it within the sampling frame (which has been explicitly and implicitly stratified).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Essentially means non-responding school replaced with one that is ‘similar’……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….. with ‘similar’ defined using the stratification variables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 → Use of replacement schools to reduce non-response bias only as good as the variables used when stratifying the sample.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PISA → Two replacement schools chosen for each initially sample school</a:t>
            </a:r>
          </a:p>
        </p:txBody>
      </p:sp>
    </p:spTree>
    <p:extLst>
      <p:ext uri="{BB962C8B-B14F-4D97-AF65-F5344CB8AC3E}">
        <p14:creationId xmlns:p14="http://schemas.microsoft.com/office/powerpoint/2010/main" val="916014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1527" y="600501"/>
            <a:ext cx="10569070" cy="860983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 of how sampling frame and selected schools looks….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708185"/>
              </p:ext>
            </p:extLst>
          </p:nvPr>
        </p:nvGraphicFramePr>
        <p:xfrm>
          <a:off x="2541421" y="1716065"/>
          <a:ext cx="7039307" cy="42343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83756"/>
                <a:gridCol w="3155551"/>
              </a:tblGrid>
              <a:tr h="48858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>
                          <a:effectLst/>
                        </a:rPr>
                        <a:t>School ID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</a:rPr>
                        <a:t>Sample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6531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1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Main sample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6531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2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Not selected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6531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3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Replacement 2</a:t>
                      </a:r>
                      <a:endParaRPr lang="en-GB" sz="1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6531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4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Not selected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6531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5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Replacement 1</a:t>
                      </a:r>
                      <a:endParaRPr lang="en-GB" sz="1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6531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6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Main sample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6531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7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Not selected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8858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8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Main sample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0088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8364" y="0"/>
            <a:ext cx="11600597" cy="532264"/>
          </a:xfrm>
        </p:spPr>
        <p:txBody>
          <a:bodyPr>
            <a:noAutofit/>
          </a:bodyPr>
          <a:lstStyle/>
          <a:p>
            <a:r>
              <a:rPr lang="en-GB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Response criteria in PISA (including replacement schools)</a:t>
            </a:r>
            <a:endParaRPr lang="en-GB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64" y="660068"/>
            <a:ext cx="5939351" cy="60632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82937" y="548776"/>
            <a:ext cx="518615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/>
              <a:t>Rules when including replacement schools</a:t>
            </a:r>
            <a:r>
              <a:rPr lang="en-GB" u="sng" dirty="0" smtClean="0"/>
              <a:t>:</a:t>
            </a:r>
            <a:endParaRPr lang="en-GB" dirty="0"/>
          </a:p>
          <a:p>
            <a:r>
              <a:rPr lang="en-GB" dirty="0" smtClean="0"/>
              <a:t>65% of initially sampled schools must take part (rather than 85%).</a:t>
            </a:r>
          </a:p>
          <a:p>
            <a:endParaRPr lang="en-GB" dirty="0"/>
          </a:p>
          <a:p>
            <a:r>
              <a:rPr lang="en-GB" dirty="0" smtClean="0"/>
              <a:t>Replacement schools can then be included. But the ‘after replacement’ response rate becomes higher.</a:t>
            </a:r>
          </a:p>
          <a:p>
            <a:endParaRPr lang="en-GB" dirty="0" smtClean="0"/>
          </a:p>
          <a:p>
            <a:r>
              <a:rPr lang="en-GB" b="1" u="sng" dirty="0" smtClean="0"/>
              <a:t>Example</a:t>
            </a:r>
          </a:p>
          <a:p>
            <a:r>
              <a:rPr lang="en-GB" dirty="0" smtClean="0"/>
              <a:t>65% of initially sampled schools recruited, then after replacement response required = 95%.</a:t>
            </a:r>
          </a:p>
          <a:p>
            <a:r>
              <a:rPr lang="en-GB" dirty="0" smtClean="0"/>
              <a:t>80% of initially sampled schools recruited, then after replacement response required ≈ 87%.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b="1" u="sng" dirty="0" smtClean="0"/>
              <a:t>Country may still be included in international report even if they do not meet this revised criteria</a:t>
            </a:r>
          </a:p>
          <a:p>
            <a:endParaRPr lang="en-GB" dirty="0" smtClean="0"/>
          </a:p>
          <a:p>
            <a:r>
              <a:rPr lang="en-GB" dirty="0" smtClean="0"/>
              <a:t>‘Intermediate zone’ = Country has to provide analysis of non-response to be judged by PISA referee (criteria unknown).</a:t>
            </a:r>
          </a:p>
          <a:p>
            <a:endParaRPr lang="en-GB" dirty="0" smtClean="0"/>
          </a:p>
          <a:p>
            <a:r>
              <a:rPr lang="en-GB" dirty="0" smtClean="0">
                <a:solidFill>
                  <a:srgbClr val="FF0000"/>
                </a:solidFill>
              </a:rPr>
              <a:t>Example = USA and England / Wales / NI in PISA 2009</a:t>
            </a:r>
            <a:r>
              <a:rPr lang="en-GB" dirty="0" smtClean="0"/>
              <a:t>.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4230806" y="1705970"/>
            <a:ext cx="2552131" cy="20744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3220872" y="3002508"/>
            <a:ext cx="3562065" cy="20608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427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5659" y="0"/>
            <a:ext cx="11791665" cy="860983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do countries in the ‘intermediate’ zone provide? 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9431" y="1202178"/>
            <a:ext cx="11464120" cy="6005282"/>
          </a:xfrm>
        </p:spPr>
        <p:txBody>
          <a:bodyPr>
            <a:normAutofit/>
          </a:bodyPr>
          <a:lstStyle/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US in 2009</a:t>
            </a:r>
            <a:endParaRPr lang="en-GB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Compared participating and non-participating schools in observable characteristics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 those available on the sampling frame: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School type; region; school size; ethnic composition; Free School Meals (FSM)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‘Bias’ based upon chi-square / t-test of difference between participants / non-participants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Found difference based upon FSM – but still included in the international report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Limitations of the bias analysis provided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Considers bias at school level only (not pupil level)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Small school level sample size (not enough power to detect important differences)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Very few characteristics considered</a:t>
            </a:r>
          </a:p>
        </p:txBody>
      </p:sp>
    </p:spTree>
    <p:extLst>
      <p:ext uri="{BB962C8B-B14F-4D97-AF65-F5344CB8AC3E}">
        <p14:creationId xmlns:p14="http://schemas.microsoft.com/office/powerpoint/2010/main" val="2403525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6118" y="0"/>
            <a:ext cx="10569070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TALIS 2013 after replacement schools included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9714622"/>
              </p:ext>
            </p:extLst>
          </p:nvPr>
        </p:nvGraphicFramePr>
        <p:xfrm>
          <a:off x="0" y="860983"/>
          <a:ext cx="7507458" cy="5997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88907" y="848509"/>
            <a:ext cx="3603009" cy="6005282"/>
          </a:xfrm>
        </p:spPr>
        <p:txBody>
          <a:bodyPr>
            <a:normAutofit/>
          </a:bodyPr>
          <a:lstStyle/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TALIS 2013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School response rate required = 75%.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 the USA did not meet this criteria (and hence excluded)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5745707" y="1965278"/>
            <a:ext cx="2497540" cy="5322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4967785" y="6141494"/>
            <a:ext cx="3275463" cy="4230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1638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167" y="-245659"/>
            <a:ext cx="11791665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Implications of missing response target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54842" y="615323"/>
            <a:ext cx="11636990" cy="6099375"/>
          </a:xfrm>
        </p:spPr>
        <p:txBody>
          <a:bodyPr>
            <a:normAutofit/>
          </a:bodyPr>
          <a:lstStyle/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Kicked out of the international report (PISA/TALIS)</a:t>
            </a:r>
          </a:p>
          <a:p>
            <a:pPr marL="800100" lvl="1" indent="-342900" algn="l">
              <a:buFontTx/>
              <a:buChar char="-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England/Wales/NI in PISA 2003</a:t>
            </a:r>
          </a:p>
          <a:p>
            <a:pPr marL="800100" lvl="1" indent="-342900" algn="l">
              <a:buFontTx/>
              <a:buChar char="-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Netherlands TALIS 2008</a:t>
            </a:r>
          </a:p>
          <a:p>
            <a:pPr marL="800100" lvl="1" indent="-342900" algn="l">
              <a:buFontTx/>
              <a:buChar char="-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United States TALIS 2013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Figures reported at bottom of table instead(TIMSS/PIRLS)</a:t>
            </a:r>
          </a:p>
          <a:p>
            <a:pPr marL="800100" lvl="1" indent="-342900" algn="l">
              <a:buFontTx/>
              <a:buChar char="-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England in TIMSS 8</a:t>
            </a:r>
            <a:r>
              <a:rPr lang="en-GB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grade 2003</a:t>
            </a: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Exclusion from PISA 2003 national report described by </a:t>
            </a:r>
            <a:r>
              <a:rPr lang="en-GB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Simon Briscoe, Economics Editor at </a:t>
            </a:r>
            <a:r>
              <a:rPr lang="en-GB" alt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Financial Times</a:t>
            </a:r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GB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 among the ‘Top 20’ recent threats to public confidence in official statistics in the UK.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Being excluded still causing problems in UK politicians almost a decade later……</a:t>
            </a: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568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167" y="-245659"/>
            <a:ext cx="11791665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Response rates in England/Wales/NI over time…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438030" y="615324"/>
            <a:ext cx="4876800" cy="6099375"/>
          </a:xfrm>
        </p:spPr>
        <p:txBody>
          <a:bodyPr>
            <a:normAutofit/>
          </a:bodyPr>
          <a:lstStyle/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Since being kicked out of PISA 2003, response rates in England/Wales/NI have improved……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….and not only in PISA.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this then has important implications for comparisons in test scores over time……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4545255"/>
              </p:ext>
            </p:extLst>
          </p:nvPr>
        </p:nvGraphicFramePr>
        <p:xfrm>
          <a:off x="490182" y="932340"/>
          <a:ext cx="6657833" cy="5465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84499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8395" y="2667828"/>
            <a:ext cx="9144000" cy="860983"/>
          </a:xfrm>
        </p:spPr>
        <p:txBody>
          <a:bodyPr>
            <a:normAutofit fontScale="90000"/>
          </a:bodyPr>
          <a:lstStyle/>
          <a:p>
            <a:r>
              <a:rPr lang="en-GB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Respondent weights</a:t>
            </a:r>
            <a:endParaRPr lang="en-GB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724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167" y="-245659"/>
            <a:ext cx="11791665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are weights needed?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54842" y="615323"/>
            <a:ext cx="11636990" cy="609937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Complex</a:t>
            </a:r>
            <a:r>
              <a:rPr lang="en-GB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 of the survey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Over / under sampling of certain school / pupil types 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(e.g. over-sampling of indigenous children in Australia)</a:t>
            </a: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Non-response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Despite use of replacement schools, certain ‘types’ of schools may be under-	represented.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Certain ‘types’ of pupils may be under-represented.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PISA survey weights thus serve two purposes: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Scale estimates from the sample to the national population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Attempt to adjust for non-random non-response</a:t>
            </a:r>
          </a:p>
        </p:txBody>
      </p:sp>
    </p:spTree>
    <p:extLst>
      <p:ext uri="{BB962C8B-B14F-4D97-AF65-F5344CB8AC3E}">
        <p14:creationId xmlns:p14="http://schemas.microsoft.com/office/powerpoint/2010/main" val="3428506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167" y="-245659"/>
            <a:ext cx="11791665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are the final student weights defined?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473121" y="887307"/>
                <a:ext cx="11245755" cy="5786447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GB" dirty="0" smtClean="0"/>
                  <a:t>A (simplified) formula for the final student weights in PISA is given as follows:</a:t>
                </a:r>
              </a:p>
              <a:p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GB" b="0" dirty="0" smtClean="0"/>
              </a:p>
              <a:p>
                <a:pPr algn="l"/>
                <a:r>
                  <a:rPr lang="en-GB" u="sng" dirty="0" smtClean="0"/>
                  <a:t>Where</a:t>
                </a:r>
              </a:p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 smtClean="0"/>
                  <a:t> = The school base weight (chance of school </a:t>
                </a:r>
                <a:r>
                  <a:rPr lang="en-GB" dirty="0" err="1" smtClean="0"/>
                  <a:t>i</a:t>
                </a:r>
                <a:r>
                  <a:rPr lang="en-GB" dirty="0" smtClean="0"/>
                  <a:t> being selected into sample)</a:t>
                </a:r>
              </a:p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GB" dirty="0" smtClean="0"/>
                  <a:t> = The within school base weight (chance of respondent j being selected within </a:t>
                </a:r>
                <a:r>
                  <a:rPr lang="en-GB" dirty="0" err="1" smtClean="0"/>
                  <a:t>i</a:t>
                </a:r>
                <a:r>
                  <a:rPr lang="en-GB" dirty="0" smtClean="0"/>
                  <a:t>)</a:t>
                </a:r>
              </a:p>
              <a:p>
                <a:pPr algn="l"/>
                <a:endParaRPr lang="en-GB" dirty="0" smtClean="0"/>
              </a:p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 smtClean="0"/>
                  <a:t> = Adjustment for school non-response</a:t>
                </a:r>
                <a:endParaRPr lang="en-GB" dirty="0"/>
              </a:p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GB" dirty="0" smtClean="0"/>
                  <a:t> = Adjustment for respondent non-response</a:t>
                </a:r>
              </a:p>
              <a:p>
                <a:pPr algn="l"/>
                <a:endParaRPr lang="en-GB" dirty="0"/>
              </a:p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 smtClean="0"/>
                  <a:t> = School base weight trimming factor</a:t>
                </a:r>
              </a:p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GB" dirty="0" smtClean="0"/>
                  <a:t> = Final student weight trimming factor</a:t>
                </a:r>
              </a:p>
              <a:p>
                <a:pPr algn="l"/>
                <a:endParaRPr lang="en-GB" dirty="0"/>
              </a:p>
              <a:p>
                <a:pPr algn="l"/>
                <a:r>
                  <a:rPr lang="en-GB" dirty="0" err="1" smtClean="0"/>
                  <a:t>i</a:t>
                </a:r>
                <a:r>
                  <a:rPr lang="en-GB" dirty="0" smtClean="0"/>
                  <a:t> = School </a:t>
                </a:r>
                <a:r>
                  <a:rPr lang="en-GB" dirty="0" err="1" smtClean="0"/>
                  <a:t>i</a:t>
                </a:r>
                <a:endParaRPr lang="en-GB" dirty="0" smtClean="0"/>
              </a:p>
              <a:p>
                <a:pPr algn="l"/>
                <a:r>
                  <a:rPr lang="en-GB" dirty="0" smtClean="0"/>
                  <a:t>j = Respondent j</a:t>
                </a: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473121" y="887307"/>
                <a:ext cx="11245755" cy="5786447"/>
              </a:xfrm>
              <a:blipFill rotWithShape="0">
                <a:blip r:embed="rId3"/>
                <a:stretch>
                  <a:fillRect l="-705" t="-22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86553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167" y="-245659"/>
            <a:ext cx="11791665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base (design) weights (W)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473121" y="615325"/>
                <a:ext cx="11245755" cy="6058430"/>
              </a:xfrm>
            </p:spPr>
            <p:txBody>
              <a:bodyPr>
                <a:normAutofit lnSpcReduction="10000"/>
              </a:bodyPr>
              <a:lstStyle/>
              <a:p>
                <a:pPr algn="l"/>
                <a:r>
                  <a:rPr lang="en-GB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School base weight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u="sng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u="sng" smtClean="0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b>
                        <m:r>
                          <a:rPr lang="en-GB" b="1" i="1" u="sng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GB" b="1" i="1" u="sng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GB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Reflects the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probability of a school being included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the sample.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  / probability of inclusion of school </a:t>
                </a:r>
                <a:r>
                  <a:rPr lang="en-GB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en-GB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within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explicit stratum)</a:t>
                </a:r>
              </a:p>
              <a:p>
                <a:pPr algn="l"/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GB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Within school base weight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u="sng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u="sng" smtClean="0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b>
                        <m:r>
                          <a:rPr lang="en-GB" b="1" i="1" u="sng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b="1" i="1" u="sng" smtClean="0">
                            <a:latin typeface="Cambria Math" panose="02040503050406030204" pitchFamily="18" charset="0"/>
                          </a:rPr>
                          <m:t>𝒊𝒋</m:t>
                        </m:r>
                      </m:sub>
                    </m:sSub>
                  </m:oMath>
                </a14:m>
                <a:r>
                  <a:rPr lang="en-GB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Reflects the probability of a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respondent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(e.g. pupil) being included in the sample, </a:t>
                </a:r>
                <a:r>
                  <a:rPr lang="en-GB" i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given that their school has been included in the sample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 / probability of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student j being selected within school I</a:t>
                </a:r>
              </a:p>
              <a:p>
                <a:pPr algn="l"/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=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number of 15 year olds in school </a:t>
                </a:r>
                <a:r>
                  <a:rPr lang="en-GB" dirty="0" err="1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/ sample size within school </a:t>
                </a:r>
                <a:r>
                  <a:rPr lang="en-GB" dirty="0" err="1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l"/>
                <a:endParaRPr lang="en-GB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Above holds for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PISA/TALIS as SRS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taken within selected schools…..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….different for PIRLS / TIMSS as SRS not taken within schools (classes selected)</a:t>
                </a: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endParaRPr lang="en-GB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GB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the </a:t>
                </a:r>
                <a:r>
                  <a:rPr lang="en-GB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absence of non-response</a:t>
                </a:r>
                <a:r>
                  <a:rPr lang="en-GB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the </a:t>
                </a:r>
                <a:r>
                  <a:rPr lang="en-GB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product of these two weights </a:t>
                </a:r>
                <a:r>
                  <a:rPr lang="en-GB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all you need to obtain </a:t>
                </a:r>
                <a:r>
                  <a:rPr lang="en-GB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unbiased estimates </a:t>
                </a:r>
                <a:r>
                  <a:rPr lang="en-GB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student population characteristics.</a:t>
                </a:r>
                <a:endParaRPr lang="en-GB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endParaRPr lang="en-GB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473121" y="615325"/>
                <a:ext cx="11245755" cy="6058430"/>
              </a:xfrm>
              <a:blipFill rotWithShape="0">
                <a:blip r:embed="rId3"/>
                <a:stretch>
                  <a:fillRect l="-868" t="-2012" r="-597" b="-1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31882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167" y="-245659"/>
            <a:ext cx="11791665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Non-response adjustments (f)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473121" y="615325"/>
                <a:ext cx="11245755" cy="6058430"/>
              </a:xfrm>
            </p:spPr>
            <p:txBody>
              <a:bodyPr>
                <a:normAutofit fontScale="92500" lnSpcReduction="10000"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solidFill>
                      <a:srgbClr val="FF0000"/>
                    </a:solidFill>
                  </a:rPr>
                  <a:t>Weights adjusted </a:t>
                </a:r>
                <a:r>
                  <a:rPr lang="en-GB" dirty="0" smtClean="0"/>
                  <a:t>to try to account </a:t>
                </a:r>
                <a:r>
                  <a:rPr lang="en-GB" dirty="0" smtClean="0">
                    <a:solidFill>
                      <a:srgbClr val="FF0000"/>
                    </a:solidFill>
                  </a:rPr>
                  <a:t>for non-response</a:t>
                </a:r>
                <a:r>
                  <a:rPr lang="en-GB" dirty="0" smtClean="0"/>
                  <a:t>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/>
                  <a:t>Adjustment </a:t>
                </a:r>
                <a:r>
                  <a:rPr lang="en-GB" dirty="0">
                    <a:solidFill>
                      <a:srgbClr val="FF0000"/>
                    </a:solidFill>
                  </a:rPr>
                  <a:t>only effective </a:t>
                </a:r>
                <a:r>
                  <a:rPr lang="en-GB" dirty="0"/>
                  <a:t>if these variables both (a) </a:t>
                </a:r>
                <a:r>
                  <a:rPr lang="en-GB" dirty="0">
                    <a:solidFill>
                      <a:srgbClr val="FF0000"/>
                    </a:solidFill>
                  </a:rPr>
                  <a:t>predict non-response </a:t>
                </a:r>
                <a:r>
                  <a:rPr lang="en-GB" dirty="0"/>
                  <a:t>and (b) are </a:t>
                </a:r>
                <a:r>
                  <a:rPr lang="en-GB" dirty="0">
                    <a:solidFill>
                      <a:srgbClr val="FF0000"/>
                    </a:solidFill>
                  </a:rPr>
                  <a:t>associated with the outcome of interest </a:t>
                </a:r>
                <a:r>
                  <a:rPr lang="en-GB" dirty="0"/>
                  <a:t>(e.g. achievement).</a:t>
                </a:r>
              </a:p>
              <a:p>
                <a:pPr algn="l"/>
                <a:endParaRPr lang="en-GB" b="1" u="sng" dirty="0"/>
              </a:p>
              <a:p>
                <a:pPr algn="l"/>
                <a:r>
                  <a:rPr lang="en-GB" b="1" u="sng" dirty="0" smtClean="0"/>
                  <a:t>School non-response adjustment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u="sng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u="sng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GB" b="1" i="1" u="sng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GB" b="1" i="1" u="sng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GB" b="1" u="sng" dirty="0" smtClean="0"/>
                  <a:t>)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/>
                  <a:t>Adjust </a:t>
                </a:r>
                <a:r>
                  <a:rPr lang="en-GB" dirty="0"/>
                  <a:t>for non-response </a:t>
                </a:r>
                <a:r>
                  <a:rPr lang="en-GB" dirty="0">
                    <a:solidFill>
                      <a:srgbClr val="FF0000"/>
                    </a:solidFill>
                  </a:rPr>
                  <a:t>not already accounted for via use of replacement </a:t>
                </a:r>
                <a:r>
                  <a:rPr lang="en-GB" dirty="0" smtClean="0">
                    <a:solidFill>
                      <a:srgbClr val="FF0000"/>
                    </a:solidFill>
                  </a:rPr>
                  <a:t>schools</a:t>
                </a:r>
                <a:r>
                  <a:rPr lang="en-GB" dirty="0" smtClean="0"/>
                  <a:t>.</a:t>
                </a:r>
                <a:endParaRPr lang="en-GB" dirty="0"/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/>
                  <a:t>Usually based upon </a:t>
                </a:r>
                <a:r>
                  <a:rPr lang="en-GB" dirty="0" smtClean="0">
                    <a:solidFill>
                      <a:srgbClr val="FF0000"/>
                    </a:solidFill>
                  </a:rPr>
                  <a:t>stratification variables</a:t>
                </a:r>
                <a:r>
                  <a:rPr lang="en-GB" dirty="0" smtClean="0"/>
                  <a:t>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solidFill>
                      <a:srgbClr val="FF0000"/>
                    </a:solidFill>
                  </a:rPr>
                  <a:t>Groups of ‘similar’ schools formed </a:t>
                </a:r>
                <a:r>
                  <a:rPr lang="en-GB" dirty="0" smtClean="0"/>
                  <a:t>(using stratification variables). Adjustment then ensures that participating schools are </a:t>
                </a:r>
                <a:r>
                  <a:rPr lang="en-GB" dirty="0" smtClean="0">
                    <a:solidFill>
                      <a:srgbClr val="FF0000"/>
                    </a:solidFill>
                  </a:rPr>
                  <a:t>representative of each group</a:t>
                </a:r>
                <a:r>
                  <a:rPr lang="en-GB" dirty="0" smtClean="0"/>
                  <a:t>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/>
                  <a:t>“</a:t>
                </a:r>
                <a:r>
                  <a:rPr lang="en-GB" b="1" i="1" dirty="0" smtClean="0"/>
                  <a:t>the importance of these adjustments varies considerably across countries</a:t>
                </a:r>
                <a:r>
                  <a:rPr lang="en-GB" dirty="0" smtClean="0"/>
                  <a:t>.” (Rust 2013:137)</a:t>
                </a:r>
              </a:p>
              <a:p>
                <a:pPr algn="l"/>
                <a:endParaRPr lang="en-GB" dirty="0"/>
              </a:p>
              <a:p>
                <a:pPr algn="l"/>
                <a:r>
                  <a:rPr lang="en-GB" b="1" u="sng" dirty="0" smtClean="0"/>
                  <a:t>Respondent non-response adjustment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u="sng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u="sng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GB" b="1" i="1" u="sng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b="1" i="1" u="sng" smtClean="0">
                            <a:latin typeface="Cambria Math" panose="02040503050406030204" pitchFamily="18" charset="0"/>
                          </a:rPr>
                          <m:t>𝒊𝒋</m:t>
                        </m:r>
                      </m:sub>
                    </m:sSub>
                  </m:oMath>
                </a14:m>
                <a:r>
                  <a:rPr lang="en-GB" b="1" u="sng" dirty="0" smtClean="0"/>
                  <a:t>)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solidFill>
                      <a:srgbClr val="FF0000"/>
                    </a:solidFill>
                  </a:rPr>
                  <a:t>Few pupil level factors </a:t>
                </a:r>
                <a:r>
                  <a:rPr lang="en-GB" dirty="0" smtClean="0"/>
                  <a:t>can be taken into account (gender and school grade only).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/>
                  <a:t>“</a:t>
                </a:r>
                <a:r>
                  <a:rPr lang="en-GB" i="1" dirty="0" smtClean="0">
                    <a:solidFill>
                      <a:srgbClr val="FF0000"/>
                    </a:solidFill>
                  </a:rPr>
                  <a:t>In </a:t>
                </a:r>
                <a:r>
                  <a:rPr lang="en-GB" i="1" dirty="0">
                    <a:solidFill>
                      <a:srgbClr val="FF0000"/>
                    </a:solidFill>
                  </a:rPr>
                  <a:t>most cases, </a:t>
                </a:r>
                <a:r>
                  <a:rPr lang="en-GB" i="1" dirty="0" smtClean="0">
                    <a:solidFill>
                      <a:srgbClr val="FF0000"/>
                    </a:solidFill>
                  </a:rPr>
                  <a:t>reduces </a:t>
                </a:r>
                <a:r>
                  <a:rPr lang="en-GB" i="1" dirty="0">
                    <a:solidFill>
                      <a:srgbClr val="FF0000"/>
                    </a:solidFill>
                  </a:rPr>
                  <a:t>to the ratio of the number of students who should have been assessed to the number who were </a:t>
                </a:r>
                <a:r>
                  <a:rPr lang="en-GB" i="1" dirty="0" smtClean="0">
                    <a:solidFill>
                      <a:srgbClr val="FF0000"/>
                    </a:solidFill>
                  </a:rPr>
                  <a:t>assessed</a:t>
                </a:r>
                <a:r>
                  <a:rPr lang="en-GB" dirty="0" smtClean="0"/>
                  <a:t>.” (OECD 2014:137)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/>
                  <a:t>Implication → probably not that effective. </a:t>
                </a:r>
                <a:endParaRPr lang="en-GB" dirty="0"/>
              </a:p>
              <a:p>
                <a:pPr algn="l"/>
                <a:endParaRPr lang="en-GB" b="1" u="sng" dirty="0" smtClean="0"/>
              </a:p>
              <a:p>
                <a:pPr algn="l"/>
                <a:endParaRPr lang="en-GB" dirty="0"/>
              </a:p>
              <a:p>
                <a:pPr algn="l"/>
                <a:endParaRPr lang="en-GB" dirty="0" smtClean="0"/>
              </a:p>
              <a:p>
                <a:pPr algn="l"/>
                <a:endParaRPr lang="en-GB" dirty="0"/>
              </a:p>
              <a:p>
                <a:pPr algn="l"/>
                <a:endParaRPr lang="en-GB" dirty="0" smtClean="0"/>
              </a:p>
              <a:p>
                <a:pPr algn="l"/>
                <a:endParaRPr lang="en-GB" dirty="0"/>
              </a:p>
              <a:p>
                <a:pPr algn="l"/>
                <a:endParaRPr lang="en-GB" dirty="0" smtClean="0"/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473121" y="615325"/>
                <a:ext cx="11245755" cy="6058430"/>
              </a:xfrm>
              <a:blipFill rotWithShape="0">
                <a:blip r:embed="rId3"/>
                <a:stretch>
                  <a:fillRect l="-705" t="-17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7482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167" y="-245659"/>
            <a:ext cx="11791665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Trimming of the weights (t)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121" y="615325"/>
            <a:ext cx="11245755" cy="605843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Motivation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Prevents a small number of schools / pupils having undue influence upon estimates due to being assigned a very large weight.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Very large weights for small number of pupils risks large standard errors and inappropriate representations of national estimates.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Strengths and limitations of trimming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ive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Can introduce small bias into estimates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ive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= Greatly reduces standard errors 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School trimming: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 applied where schools were much larger than anticipated from the sampling frame (3 times bigger)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 weight trimming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Final student weight trimmed to four times the median weight within each explicit stratum.</a:t>
            </a: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PISA (2012): 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most schools / pupils trimming factor = 1.0.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Very little trimming needed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9656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167" y="-245659"/>
            <a:ext cx="11791665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Implication…..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121" y="615325"/>
            <a:ext cx="11245755" cy="605843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student response weights should be applied </a:t>
            </a:r>
            <a:r>
              <a:rPr lang="en-GB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throughout your analysis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…Only by applying these weights will you obtain valid population estimates that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Account for differences in probability of selection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Adjust (to a limited extent) for non-response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Stata</a:t>
            </a:r>
            <a:endParaRPr lang="en-GB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of the survey ‘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svy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Specifying [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pweight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&lt;final respondent weight&gt;] when conducting your analysis.</a:t>
            </a: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Remember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Also need to apply these weights when manipulating the data in certain ways…..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 E.g. creating quartiles of a continuous variable when using ‘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xtile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 command.</a:t>
            </a:r>
          </a:p>
        </p:txBody>
      </p:sp>
    </p:spTree>
    <p:extLst>
      <p:ext uri="{BB962C8B-B14F-4D97-AF65-F5344CB8AC3E}">
        <p14:creationId xmlns:p14="http://schemas.microsoft.com/office/powerpoint/2010/main" val="8375970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167" y="-245659"/>
            <a:ext cx="11791665" cy="860983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Does applying the weight actually make a difference??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1487" y="615325"/>
            <a:ext cx="3507474" cy="6058430"/>
          </a:xfrm>
        </p:spPr>
        <p:txBody>
          <a:bodyPr>
            <a:normAutofit/>
          </a:bodyPr>
          <a:lstStyle/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PISA 2009 in UK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Applying weights 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England drives UK figures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Wales little influence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Without </a:t>
            </a:r>
            <a:r>
              <a:rPr lang="en-GB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weights 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Wales (low performing outlier) has more influence on the UK figure…..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…disproportionate to what it should do (relative to its population size)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10667"/>
              </p:ext>
            </p:extLst>
          </p:nvPr>
        </p:nvGraphicFramePr>
        <p:xfrm>
          <a:off x="498615" y="1059775"/>
          <a:ext cx="7144130" cy="41598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18506"/>
                <a:gridCol w="1227937"/>
                <a:gridCol w="683349"/>
                <a:gridCol w="890697"/>
                <a:gridCol w="890697"/>
                <a:gridCol w="742247"/>
                <a:gridCol w="890697"/>
              </a:tblGrid>
              <a:tr h="3732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0000"/>
                          </a:solidFill>
                          <a:effectLst/>
                        </a:rPr>
                        <a:t>With weights</a:t>
                      </a:r>
                      <a:endParaRPr lang="en-GB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FF0000"/>
                          </a:solidFill>
                          <a:effectLst/>
                        </a:rPr>
                        <a:t>Without weights</a:t>
                      </a:r>
                      <a:endParaRPr lang="en-GB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36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</a:rPr>
                        <a:t>Population size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</a:rPr>
                        <a:t>% of total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</a:rPr>
                        <a:t>Mean 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</a:rPr>
                        <a:t>Sample size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</a:rPr>
                        <a:t>% of total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Mean 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</a:tr>
              <a:tr h="6273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England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570,080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83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493.0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4,081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34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495.0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</a:tr>
              <a:tr h="6273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Scotland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54,884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499.0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2,631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499.0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</a:tr>
              <a:tr h="6273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Northern Ireland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23,151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492.2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2,197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494.0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</a:tr>
              <a:tr h="6587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Wales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35,264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472.4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3,270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27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473.0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</a:tr>
              <a:tr h="6587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solidFill>
                            <a:schemeClr val="tx1"/>
                          </a:solidFill>
                          <a:effectLst/>
                        </a:rPr>
                        <a:t>Total (Whole UK)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</a:rPr>
                        <a:t>683,379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492.4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</a:rPr>
                        <a:t>12,179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en-GB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489.8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4217158" y="4858603"/>
            <a:ext cx="859809" cy="4230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6771564" y="4858602"/>
            <a:ext cx="859809" cy="4230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3396018" y="2313881"/>
            <a:ext cx="859809" cy="4230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3396018" y="4223978"/>
            <a:ext cx="859809" cy="4230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5911755" y="2249643"/>
            <a:ext cx="859809" cy="4230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5911755" y="4223977"/>
            <a:ext cx="859809" cy="4230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0902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165" y="204717"/>
            <a:ext cx="11791665" cy="860983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 application: how many high achieving children are there in the UK?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119" y="1284066"/>
            <a:ext cx="11245755" cy="605843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also use the weights contained in PISA / TALIS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other interesting ways…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Sutton Trust → asked me to estimate the absolute number of high achieving children from non-high SES backgrounds there are in the UK (and how many of these are in low achieving schools).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PISA weights scale from sample up to population estimates. Can therefore use the PISA ‘total’ command to answer this question (along with standard error).</a:t>
            </a:r>
          </a:p>
          <a:p>
            <a:pPr algn="l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→‘High achieving’ = PISA level 5 in either maths or reading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Not high social class = Neither parent professional job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Not high parental education = Neither parent holds a degree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School performance = school average PISA maths quintile</a:t>
            </a:r>
          </a:p>
        </p:txBody>
      </p:sp>
    </p:spTree>
    <p:extLst>
      <p:ext uri="{BB962C8B-B14F-4D97-AF65-F5344CB8AC3E}">
        <p14:creationId xmlns:p14="http://schemas.microsoft.com/office/powerpoint/2010/main" val="35079360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167" y="-245659"/>
            <a:ext cx="11791665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many high achievers are there in the UK?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5785" y="791570"/>
            <a:ext cx="11596047" cy="5786651"/>
            <a:chOff x="0" y="0"/>
            <a:chExt cx="10050780" cy="3724275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0"/>
              <a:ext cx="7391400" cy="3724275"/>
              <a:chOff x="0" y="0"/>
              <a:chExt cx="7391400" cy="3724275"/>
            </a:xfrm>
          </p:grpSpPr>
          <p:cxnSp>
            <p:nvCxnSpPr>
              <p:cNvPr id="10" name="Straight Arrow Connector 9"/>
              <p:cNvCxnSpPr/>
              <p:nvPr/>
            </p:nvCxnSpPr>
            <p:spPr>
              <a:xfrm>
                <a:off x="3571875" y="2247900"/>
                <a:ext cx="1362075" cy="79057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" name="Group 10"/>
              <p:cNvGrpSpPr/>
              <p:nvPr/>
            </p:nvGrpSpPr>
            <p:grpSpPr>
              <a:xfrm>
                <a:off x="0" y="0"/>
                <a:ext cx="7391400" cy="3724275"/>
                <a:chOff x="0" y="0"/>
                <a:chExt cx="7391400" cy="3724275"/>
              </a:xfrm>
            </p:grpSpPr>
            <p:sp>
              <p:nvSpPr>
                <p:cNvPr id="12" name="Text Box 30"/>
                <p:cNvSpPr txBox="1"/>
                <p:nvPr/>
              </p:nvSpPr>
              <p:spPr>
                <a:xfrm>
                  <a:off x="3895725" y="0"/>
                  <a:ext cx="1076325" cy="55245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solidFill>
                        <a:srgbClr val="FF0000"/>
                      </a:solidFill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High achievers</a:t>
                  </a:r>
                  <a:endParaRPr lang="en-GB" sz="15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solidFill>
                        <a:srgbClr val="FF0000"/>
                      </a:solidFill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 =90,460</a:t>
                  </a:r>
                  <a:endParaRPr lang="en-GB" sz="15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Text Box 31"/>
                <p:cNvSpPr txBox="1"/>
                <p:nvPr/>
              </p:nvSpPr>
              <p:spPr>
                <a:xfrm>
                  <a:off x="1371600" y="714375"/>
                  <a:ext cx="1714500" cy="55245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solidFill>
                        <a:srgbClr val="FF0000"/>
                      </a:solidFill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Parents not Professionals</a:t>
                  </a:r>
                  <a:endParaRPr lang="en-GB" sz="15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solidFill>
                        <a:srgbClr val="FF0000"/>
                      </a:solidFill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 = 29,800</a:t>
                  </a:r>
                  <a:endParaRPr lang="en-GB" sz="15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Text Box 192"/>
                <p:cNvSpPr txBox="1"/>
                <p:nvPr/>
              </p:nvSpPr>
              <p:spPr>
                <a:xfrm>
                  <a:off x="5676900" y="676275"/>
                  <a:ext cx="1714500" cy="55245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Parents Professionals</a:t>
                  </a:r>
                </a:p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 = 60,300</a:t>
                  </a:r>
                </a:p>
              </p:txBody>
            </p:sp>
            <p:sp>
              <p:nvSpPr>
                <p:cNvPr id="15" name="Text Box 193"/>
                <p:cNvSpPr txBox="1"/>
                <p:nvPr/>
              </p:nvSpPr>
              <p:spPr>
                <a:xfrm>
                  <a:off x="0" y="1638300"/>
                  <a:ext cx="1714500" cy="55245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Parents’ with degree</a:t>
                  </a:r>
                </a:p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 =8,350</a:t>
                  </a:r>
                </a:p>
              </p:txBody>
            </p:sp>
            <p:sp>
              <p:nvSpPr>
                <p:cNvPr id="16" name="Text Box 194"/>
                <p:cNvSpPr txBox="1"/>
                <p:nvPr/>
              </p:nvSpPr>
              <p:spPr>
                <a:xfrm>
                  <a:off x="2724150" y="1666875"/>
                  <a:ext cx="1714500" cy="55245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solidFill>
                        <a:srgbClr val="FF0000"/>
                      </a:solidFill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Parents’ without degree</a:t>
                  </a:r>
                  <a:endParaRPr lang="en-GB" sz="15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solidFill>
                        <a:srgbClr val="FF0000"/>
                      </a:solidFill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 = 20,870</a:t>
                  </a:r>
                  <a:endParaRPr lang="en-GB" sz="15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Text Box 195"/>
                <p:cNvSpPr txBox="1"/>
                <p:nvPr/>
              </p:nvSpPr>
              <p:spPr>
                <a:xfrm>
                  <a:off x="1123950" y="2971800"/>
                  <a:ext cx="923925" cy="71437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School top quintile</a:t>
                  </a:r>
                </a:p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 = 8,300</a:t>
                  </a:r>
                </a:p>
              </p:txBody>
            </p:sp>
            <p:sp>
              <p:nvSpPr>
                <p:cNvPr id="18" name="Text Box 196"/>
                <p:cNvSpPr txBox="1"/>
                <p:nvPr/>
              </p:nvSpPr>
              <p:spPr>
                <a:xfrm>
                  <a:off x="2362200" y="2990850"/>
                  <a:ext cx="962024" cy="71437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School Q2</a:t>
                  </a:r>
                </a:p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 = 5,000</a:t>
                  </a:r>
                </a:p>
              </p:txBody>
            </p:sp>
            <p:sp>
              <p:nvSpPr>
                <p:cNvPr id="19" name="Text Box 197"/>
                <p:cNvSpPr txBox="1"/>
                <p:nvPr/>
              </p:nvSpPr>
              <p:spPr>
                <a:xfrm>
                  <a:off x="3476625" y="3000375"/>
                  <a:ext cx="866774" cy="71437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School Q3</a:t>
                  </a:r>
                </a:p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 = 3,260</a:t>
                  </a:r>
                </a:p>
              </p:txBody>
            </p:sp>
            <p:sp>
              <p:nvSpPr>
                <p:cNvPr id="20" name="Text Box 198"/>
                <p:cNvSpPr txBox="1"/>
                <p:nvPr/>
              </p:nvSpPr>
              <p:spPr>
                <a:xfrm>
                  <a:off x="4591050" y="3000375"/>
                  <a:ext cx="819150" cy="71437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solidFill>
                        <a:srgbClr val="FF0000"/>
                      </a:solidFill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School Q4</a:t>
                  </a:r>
                  <a:endParaRPr lang="en-GB" sz="15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solidFill>
                        <a:srgbClr val="FF0000"/>
                      </a:solidFill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 =2,525</a:t>
                  </a:r>
                  <a:endParaRPr lang="en-GB" sz="15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" name="Text Box 199"/>
                <p:cNvSpPr txBox="1"/>
                <p:nvPr/>
              </p:nvSpPr>
              <p:spPr>
                <a:xfrm>
                  <a:off x="5657850" y="3009900"/>
                  <a:ext cx="1228725" cy="71437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solidFill>
                        <a:srgbClr val="FF0000"/>
                      </a:solidFill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School bottom quintile</a:t>
                  </a:r>
                  <a:endParaRPr lang="en-GB" sz="15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500">
                      <a:solidFill>
                        <a:srgbClr val="FF0000"/>
                      </a:solidFill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 = 1,790</a:t>
                  </a:r>
                  <a:endParaRPr lang="en-GB" sz="15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2" name="Straight Arrow Connector 21"/>
                <p:cNvCxnSpPr/>
                <p:nvPr/>
              </p:nvCxnSpPr>
              <p:spPr>
                <a:xfrm flipH="1">
                  <a:off x="3124200" y="542925"/>
                  <a:ext cx="781050" cy="238125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Arrow Connector 22"/>
                <p:cNvCxnSpPr/>
                <p:nvPr/>
              </p:nvCxnSpPr>
              <p:spPr>
                <a:xfrm>
                  <a:off x="4981575" y="552450"/>
                  <a:ext cx="676275" cy="219075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/>
                <p:cNvCxnSpPr/>
                <p:nvPr/>
              </p:nvCxnSpPr>
              <p:spPr>
                <a:xfrm flipH="1">
                  <a:off x="1695450" y="1285875"/>
                  <a:ext cx="514350" cy="352425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Arrow Connector 24"/>
                <p:cNvCxnSpPr/>
                <p:nvPr/>
              </p:nvCxnSpPr>
              <p:spPr>
                <a:xfrm>
                  <a:off x="2228850" y="1276350"/>
                  <a:ext cx="504825" cy="400050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/>
                <p:cNvCxnSpPr/>
                <p:nvPr/>
              </p:nvCxnSpPr>
              <p:spPr>
                <a:xfrm flipH="1">
                  <a:off x="2038350" y="2238375"/>
                  <a:ext cx="1514475" cy="72390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Arrow Connector 26"/>
                <p:cNvCxnSpPr/>
                <p:nvPr/>
              </p:nvCxnSpPr>
              <p:spPr>
                <a:xfrm flipH="1">
                  <a:off x="2857500" y="2238375"/>
                  <a:ext cx="704850" cy="733425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Arrow Connector 27"/>
                <p:cNvCxnSpPr/>
                <p:nvPr/>
              </p:nvCxnSpPr>
              <p:spPr>
                <a:xfrm>
                  <a:off x="3562350" y="2238375"/>
                  <a:ext cx="257175" cy="76200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Arrow Connector 28"/>
                <p:cNvCxnSpPr/>
                <p:nvPr/>
              </p:nvCxnSpPr>
              <p:spPr>
                <a:xfrm>
                  <a:off x="3552825" y="2228850"/>
                  <a:ext cx="2619375" cy="781050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" name="Text Box 2"/>
            <p:cNvSpPr txBox="1">
              <a:spLocks noChangeArrowheads="1"/>
            </p:cNvSpPr>
            <p:nvPr/>
          </p:nvSpPr>
          <p:spPr bwMode="auto">
            <a:xfrm>
              <a:off x="8391525" y="676275"/>
              <a:ext cx="1630680" cy="5715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500">
                  <a:solidFill>
                    <a:srgbClr val="A6A6A6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Missing data</a:t>
              </a:r>
              <a:endParaRPr lang="en-GB" sz="15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500">
                  <a:solidFill>
                    <a:srgbClr val="A6A6A6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 = 360</a:t>
              </a:r>
              <a:endParaRPr lang="en-GB" sz="15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8420100" y="1676400"/>
              <a:ext cx="1630680" cy="5715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500">
                  <a:solidFill>
                    <a:srgbClr val="A6A6A6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Missing data</a:t>
              </a:r>
              <a:endParaRPr lang="en-GB" sz="15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500">
                  <a:solidFill>
                    <a:srgbClr val="A6A6A6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 = 570</a:t>
              </a:r>
              <a:endParaRPr lang="en-GB" sz="15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4962525" y="9525"/>
              <a:ext cx="3876675" cy="638175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3114675" y="1266825"/>
              <a:ext cx="5305425" cy="733425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213387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8395" y="2667828"/>
            <a:ext cx="9144000" cy="860983"/>
          </a:xfrm>
        </p:spPr>
        <p:txBody>
          <a:bodyPr>
            <a:normAutofit fontScale="90000"/>
          </a:bodyPr>
          <a:lstStyle/>
          <a:p>
            <a:r>
              <a:rPr lang="en-GB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Replication weights</a:t>
            </a:r>
            <a:endParaRPr lang="en-GB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4041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163" y="-177420"/>
            <a:ext cx="11791665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Motivation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9469" y="874631"/>
            <a:ext cx="11273051" cy="665893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Large-scale international survey have a complex survey design.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Schools selected as the primary sampling unit. (I.E. Children ‘clustered’ within schools)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Violates assumption of independence of observations required to analyse the data as if collected under a simple random sample.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errors will be underestimated unless this clustering is taken into account.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Stratification → Also influence SE’s. Need to be taken into account. </a:t>
            </a:r>
          </a:p>
        </p:txBody>
      </p:sp>
    </p:spTree>
    <p:extLst>
      <p:ext uri="{BB962C8B-B14F-4D97-AF65-F5344CB8AC3E}">
        <p14:creationId xmlns:p14="http://schemas.microsoft.com/office/powerpoint/2010/main" val="1394143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163" y="-177420"/>
            <a:ext cx="11791665" cy="860983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Common methods for handling complex survey designs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9469" y="874631"/>
            <a:ext cx="11273051" cy="6658933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Huber-White adjustments (Taylor linearization)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‘Adjust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the standard errors to take into account clustering (and stratification) by making an appropriate adjustment to standard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errors.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Implemented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using Stata ‘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svy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command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2" algn="l"/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svyset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SCHOOLID [</a:t>
            </a:r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pw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Weight] , strata(STRATUM)</a:t>
            </a:r>
          </a:p>
          <a:p>
            <a:pPr lvl="2" algn="l"/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svy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regress PV1MATH </a:t>
            </a:r>
            <a:r>
              <a:rPr lang="en-GB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GENDER</a:t>
            </a: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2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Accounts for clustering, stratification and weighting.</a:t>
            </a:r>
          </a:p>
          <a:p>
            <a:pPr algn="l"/>
            <a:endParaRPr lang="en-GB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GB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Estimate a multi-level model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Pupil / teacher (fixed) characteristics at level 1. School random effect at level 2.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errors account for clustering of children within schools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Stratification → How to also take this into account?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Weights → Appropriate application not straightforward</a:t>
            </a:r>
          </a:p>
        </p:txBody>
      </p:sp>
    </p:spTree>
    <p:extLst>
      <p:ext uri="{BB962C8B-B14F-4D97-AF65-F5344CB8AC3E}">
        <p14:creationId xmlns:p14="http://schemas.microsoft.com/office/powerpoint/2010/main" val="27020599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163" y="-177420"/>
            <a:ext cx="11791665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Limitation of common approaches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9469" y="874631"/>
            <a:ext cx="11273051" cy="665893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 methods require that a cluster variable (e.g. school ID) and a stratification variable is provided in the public use dataset.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Big issue for some countries. Concerns regarding confidentiality. Some schools / pupils become potentially identifiable.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Likely to be biggest issue in countries with very tight data security (e.g. Canada) or with small populations (e.g. Iceland) where essentially all schools sampled.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Major +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ive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replication methods: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Cluster and / or strata identifier does not have to be included</a:t>
            </a:r>
          </a:p>
          <a:p>
            <a:pPr algn="l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All the information needed is provided via a set of weights instead…..</a:t>
            </a:r>
          </a:p>
        </p:txBody>
      </p:sp>
    </p:spTree>
    <p:extLst>
      <p:ext uri="{BB962C8B-B14F-4D97-AF65-F5344CB8AC3E}">
        <p14:creationId xmlns:p14="http://schemas.microsoft.com/office/powerpoint/2010/main" val="29496057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456" y="0"/>
            <a:ext cx="11791665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intuition behind replication methods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59469" y="874631"/>
            <a:ext cx="11273051" cy="6658933"/>
          </a:xfrm>
        </p:spPr>
        <p:txBody>
          <a:bodyPr>
            <a:normAutofit/>
          </a:bodyPr>
          <a:lstStyle/>
          <a:p>
            <a:pPr algn="l"/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Bootstrapping</a:t>
            </a:r>
          </a:p>
          <a:p>
            <a:pPr algn="l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Perhaps the most well-known (and widely applied) replication method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information from the empirical distribution of the data to make inferences about the population (e.g. to calculate standard errors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NOTE: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international education datasets </a:t>
            </a: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not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bootstrapping, but other (similar) methods that are based upon a </a:t>
            </a:r>
            <a:r>
              <a:rPr lang="en-GB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similar logic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…..However, I am going to discuss bootstrapping in the next few slides to get across the broad intuition of the argument and how replicate weights work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3545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1466" y="0"/>
            <a:ext cx="9396535" cy="836712"/>
          </a:xfrm>
        </p:spPr>
        <p:txBody>
          <a:bodyPr rtlCol="0">
            <a:noAutofit/>
          </a:bodyPr>
          <a:lstStyle/>
          <a:p>
            <a:pPr marL="514297" indent="-514297">
              <a:defRPr/>
            </a:pPr>
            <a:r>
              <a:rPr lang="en-GB" sz="3000" b="1" dirty="0">
                <a:latin typeface="Times New Roman" pitchFamily="18" charset="0"/>
                <a:cs typeface="Times New Roman" pitchFamily="18" charset="0"/>
              </a:rPr>
              <a:t>What is bootstrapping?</a:t>
            </a:r>
            <a:endParaRPr lang="en-GB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36712"/>
            <a:ext cx="9144000" cy="6021288"/>
          </a:xfrm>
        </p:spPr>
        <p:txBody>
          <a:bodyPr rtlCol="0">
            <a:normAutofit/>
          </a:bodyPr>
          <a:lstStyle/>
          <a:p>
            <a:pPr marL="571500" indent="-571500" algn="l">
              <a:defRPr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Say you have a </a:t>
            </a:r>
            <a:r>
              <a:rPr lang="en-GB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sample of n = 5,000 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observations that accurately represent the population of interest.</a:t>
            </a:r>
          </a:p>
          <a:p>
            <a:pPr marL="571500" indent="-571500" algn="l">
              <a:defRPr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l">
              <a:defRPr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You </a:t>
            </a:r>
            <a:r>
              <a:rPr lang="en-GB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calculate the statistic of interest 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(e.g. mean) from this sample.</a:t>
            </a:r>
          </a:p>
          <a:p>
            <a:pPr marL="571500" indent="-571500" algn="l">
              <a:defRPr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l">
              <a:defRPr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From within your sample of 5,000 observations:</a:t>
            </a:r>
          </a:p>
          <a:p>
            <a:pPr marL="571500" indent="-571500" algn="l">
              <a:defRPr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en-GB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Draw another  sample 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of 5,000 (</a:t>
            </a:r>
            <a:r>
              <a:rPr lang="en-GB" sz="2600" i="1" u="sng" dirty="0">
                <a:latin typeface="Times New Roman" pitchFamily="18" charset="0"/>
                <a:cs typeface="Times New Roman" pitchFamily="18" charset="0"/>
              </a:rPr>
              <a:t>with replacement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71500" indent="-571500" algn="l">
              <a:defRPr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	- Calculate statistic of interest (e.g. mean)</a:t>
            </a:r>
          </a:p>
          <a:p>
            <a:pPr marL="571500" indent="-571500" algn="l">
              <a:defRPr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l">
              <a:defRPr/>
            </a:pPr>
            <a:r>
              <a:rPr lang="en-GB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Repeat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 the above process ‘many’ times (m ‘bootstrap replications’)</a:t>
            </a:r>
          </a:p>
          <a:p>
            <a:pPr marL="571500" indent="-571500" algn="l">
              <a:defRPr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l">
              <a:defRPr/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NB: Sample with replacement → so BS sample not same as the original sample…..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6A4A7C-2CA6-475B-8E58-82610AFBFE3D}" type="slidenum">
              <a:rPr lang="en-GB"/>
              <a:pPr>
                <a:defRPr/>
              </a:pPr>
              <a:t>34</a:t>
            </a:fld>
            <a:endParaRPr lang="en-GB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524001" y="56780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3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1466" y="0"/>
            <a:ext cx="9396535" cy="476672"/>
          </a:xfrm>
        </p:spPr>
        <p:txBody>
          <a:bodyPr rtlCol="0">
            <a:noAutofit/>
          </a:bodyPr>
          <a:lstStyle/>
          <a:p>
            <a:pPr marL="514297" indent="-514297">
              <a:defRPr/>
            </a:pPr>
            <a:r>
              <a:rPr lang="en-GB" sz="3000" b="1" dirty="0">
                <a:latin typeface="Times New Roman" pitchFamily="18" charset="0"/>
                <a:cs typeface="Times New Roman" pitchFamily="18" charset="0"/>
              </a:rPr>
              <a:t>What is bootstrapping?</a:t>
            </a:r>
            <a:endParaRPr lang="en-GB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36712"/>
            <a:ext cx="9144000" cy="6021288"/>
          </a:xfrm>
        </p:spPr>
        <p:txBody>
          <a:bodyPr rtlCol="0">
            <a:normAutofit/>
          </a:bodyPr>
          <a:lstStyle/>
          <a:p>
            <a:pPr marL="571500" indent="-571500" algn="l">
              <a:defRPr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Now have:</a:t>
            </a:r>
          </a:p>
          <a:p>
            <a:pPr marL="571500" indent="-571500" algn="l">
              <a:defRPr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GB" sz="26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. the mean from our sample </a:t>
            </a:r>
          </a:p>
          <a:p>
            <a:pPr marL="571500" indent="-571500" algn="l">
              <a:defRPr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	ii. a distribution of possible alternative means (based upon the BS re-samples).</a:t>
            </a:r>
          </a:p>
          <a:p>
            <a:pPr marL="571500" indent="-571500" algn="l">
              <a:defRPr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l">
              <a:defRPr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Using (ii) we could draw a </a:t>
            </a:r>
            <a:r>
              <a:rPr lang="en-GB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histogram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 of how much our estimate of the mean is likely to </a:t>
            </a:r>
            <a:r>
              <a:rPr lang="en-GB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vary across alternative samples</a:t>
            </a: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…..</a:t>
            </a:r>
          </a:p>
          <a:p>
            <a:pPr marL="571500" indent="-571500" algn="l">
              <a:defRPr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l">
              <a:defRPr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….And we can also calculate the standard deviation</a:t>
            </a:r>
          </a:p>
          <a:p>
            <a:pPr marL="571500" indent="-571500" algn="l">
              <a:defRPr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l">
              <a:defRPr/>
            </a:pPr>
            <a:r>
              <a:rPr lang="en-GB" sz="2600" b="1" u="sng" dirty="0">
                <a:latin typeface="Times New Roman" pitchFamily="18" charset="0"/>
                <a:cs typeface="Times New Roman" pitchFamily="18" charset="0"/>
              </a:rPr>
              <a:t>BS Standard Error </a:t>
            </a:r>
          </a:p>
          <a:p>
            <a:pPr marL="571500" indent="-571500" algn="l">
              <a:defRPr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→ The standard deviation of the m bootstrap estimates. </a:t>
            </a:r>
          </a:p>
          <a:p>
            <a:pPr marL="571500" indent="-571500" algn="l">
              <a:defRPr/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→ Provides a remarkably good approximation to analytic SE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6A4A7C-2CA6-475B-8E58-82610AFBFE3D}" type="slidenum">
              <a:rPr lang="en-GB"/>
              <a:pPr>
                <a:defRPr/>
              </a:pPr>
              <a:t>35</a:t>
            </a:fld>
            <a:endParaRPr lang="en-GB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524001" y="56780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25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454" y="136477"/>
            <a:ext cx="11791665" cy="860983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replication weights provided in PISA </a:t>
            </a:r>
            <a:r>
              <a:rPr lang="en-GB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work in a very similar way…..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486760" y="1120290"/>
                <a:ext cx="11273051" cy="6658933"/>
              </a:xfrm>
            </p:spPr>
            <p:txBody>
              <a:bodyPr>
                <a:normAutofit/>
              </a:bodyPr>
              <a:lstStyle/>
              <a:p>
                <a:pPr algn="l"/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replicate weights contain </a:t>
                </a:r>
                <a:r>
                  <a:rPr lang="en-GB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all the information you need </a:t>
                </a: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about the ‘re-samples’ (i.e. you do not need to draw these yourself as in the ‘BS’).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statistic of interest (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is calculated R times (once using each replicate). 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standard error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e>
                    </m:acc>
                  </m:oMath>
                </a14:m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then estimated based upon the difference between the R replicate estimates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sub>
                            </m:sSub>
                          </m:e>
                        </m:acc>
                      </m:e>
                    </m:d>
                  </m:oMath>
                </a14:m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the point estimate calculated using the final student weight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e>
                    </m:acc>
                  </m:oMath>
                </a14:m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GB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exact formula used to produce this standard error depends upon the exact replication method used….. 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….and this varies across the international achievement datasets</a:t>
                </a:r>
              </a:p>
            </p:txBody>
          </p:sp>
        </mc:Choice>
        <mc:Fallback xmlns="">
          <p:sp>
            <p:nvSpPr>
              <p:cNvPr id="4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486760" y="1120290"/>
                <a:ext cx="11273051" cy="6658933"/>
              </a:xfrm>
              <a:blipFill rotWithShape="0">
                <a:blip r:embed="rId3"/>
                <a:stretch>
                  <a:fillRect l="-757" r="-8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67710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454" y="136477"/>
            <a:ext cx="11791665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Which replication method does each survey use?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7454" y="4981433"/>
            <a:ext cx="114686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/>
              <a:t>Result</a:t>
            </a:r>
            <a:r>
              <a:rPr lang="en-GB" u="sng" dirty="0" smtClean="0"/>
              <a:t>: </a:t>
            </a:r>
            <a:r>
              <a:rPr lang="en-GB" dirty="0" smtClean="0"/>
              <a:t>Each survey contains a set of R replicate weights.</a:t>
            </a:r>
          </a:p>
          <a:p>
            <a:endParaRPr lang="en-GB" dirty="0"/>
          </a:p>
          <a:p>
            <a:r>
              <a:rPr lang="en-GB" b="1" u="sng" dirty="0" smtClean="0"/>
              <a:t>Implications</a:t>
            </a:r>
            <a:endParaRPr lang="en-GB" u="sng" dirty="0"/>
          </a:p>
          <a:p>
            <a:r>
              <a:rPr lang="en-GB" dirty="0" smtClean="0"/>
              <a:t>These weights, along with the final respondent weight, are all you need to accurately estimate standard errors / p-values.</a:t>
            </a:r>
          </a:p>
          <a:p>
            <a:endParaRPr lang="en-GB" dirty="0" smtClean="0"/>
          </a:p>
          <a:p>
            <a:r>
              <a:rPr lang="en-GB" dirty="0" smtClean="0"/>
              <a:t>It is only possible to replicate the official OECD / IEA figures by using these weights.</a:t>
            </a:r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579335"/>
              </p:ext>
            </p:extLst>
          </p:nvPr>
        </p:nvGraphicFramePr>
        <p:xfrm>
          <a:off x="2483892" y="997460"/>
          <a:ext cx="6359858" cy="34665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1464"/>
                <a:gridCol w="2396812"/>
                <a:gridCol w="2681582"/>
              </a:tblGrid>
              <a:tr h="877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</a:rPr>
                        <a:t>Survey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>
                          <a:effectLst/>
                        </a:rPr>
                        <a:t>Method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</a:rPr>
                        <a:t>Number of replicate weights provided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796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PISA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BRR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80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796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TALIS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BRR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100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85593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</a:rPr>
                        <a:t>PIAAC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JK1 (5 countries) or JK2 (20 countries)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80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796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TIMSS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JK 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75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4936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PIRLS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</a:rPr>
                        <a:t>JK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75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3604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454" y="136477"/>
            <a:ext cx="11791665" cy="860983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brief note about degrees of freedom and critical values….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60358" y="1120290"/>
            <a:ext cx="4799453" cy="5567113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degrees of freedom = Number of replicate weights – 1.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Impacts the critical value used in significance tests and CI’s.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t-stat is 1.9842, rather than 1.96, when testing statistical significance at the five percent level.</a:t>
            </a:r>
          </a:p>
          <a:p>
            <a:pPr algn="l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Makes only a small difference – only important when right on the margins…….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8" y="1120290"/>
            <a:ext cx="6960358" cy="4038564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123286" y="1337481"/>
            <a:ext cx="545911" cy="8598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7210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454" y="136477"/>
            <a:ext cx="11791665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do you use these replicate weights?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7454" y="2579427"/>
            <a:ext cx="114686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algn="ctr"/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See computer workshop providing examples using TALIS 2013 data!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2316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454" y="-245660"/>
            <a:ext cx="11791665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Does this all matter? A comparison of results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7454" y="791570"/>
            <a:ext cx="1146867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TALIS 2013 dataset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Estimate the average age of teachers in a selection of participating countries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 estimates the following four ways:</a:t>
            </a: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1. No adjustment for complex survey design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Application of survey weights only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Application of survey weights + Huber-White adjustment to standard errors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Application of survey weights + BRR replicate weights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Compare the four sets of results to the figures given in the official OECD TALIS 2013 report.</a:t>
            </a:r>
          </a:p>
          <a:p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there much difference between each of the above? (In this particular basic analysis)</a:t>
            </a: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8012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454" y="136477"/>
            <a:ext cx="11791665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Does this all matter? A comparison of results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099510"/>
              </p:ext>
            </p:extLst>
          </p:nvPr>
        </p:nvGraphicFramePr>
        <p:xfrm>
          <a:off x="0" y="1119113"/>
          <a:ext cx="9826383" cy="51042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5619"/>
                <a:gridCol w="861312"/>
                <a:gridCol w="712810"/>
                <a:gridCol w="861312"/>
                <a:gridCol w="712810"/>
                <a:gridCol w="861312"/>
                <a:gridCol w="712810"/>
                <a:gridCol w="1056593"/>
                <a:gridCol w="873935"/>
                <a:gridCol w="873935"/>
                <a:gridCol w="873935"/>
              </a:tblGrid>
              <a:tr h="13027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Country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SRS</a:t>
                      </a:r>
                      <a:endParaRPr lang="en-GB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Survey weights only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Survey weights + clustered SE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Survey + BRR  weights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OECD official figures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</a:tr>
              <a:tr h="7950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age</a:t>
                      </a:r>
                      <a:endParaRPr lang="en-GB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</a:t>
                      </a:r>
                      <a:endParaRPr lang="en-GB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age</a:t>
                      </a:r>
                      <a:endParaRPr lang="en-GB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</a:t>
                      </a:r>
                      <a:endParaRPr lang="en-GB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age</a:t>
                      </a:r>
                      <a:endParaRPr lang="en-GB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</a:t>
                      </a:r>
                      <a:endParaRPr lang="en-GB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age</a:t>
                      </a:r>
                      <a:endParaRPr lang="en-GB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</a:t>
                      </a:r>
                      <a:endParaRPr lang="en-GB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age</a:t>
                      </a:r>
                      <a:endParaRPr lang="en-GB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</a:t>
                      </a:r>
                      <a:endParaRPr lang="en-GB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12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Singapore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36.039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0.182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36.013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0.186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36.013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0.215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36.013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0.177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36.013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0.177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6012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England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39.011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0.208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39.180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0.235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39.180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0.281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39.180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0.255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39.180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0.255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6012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Chile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41.225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0.292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41.336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0.310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41.336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0.449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41.336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0.453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41.336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0.453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6012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Norway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44.070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0.213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44.244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0.315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44.244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0.430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44.244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0.439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44.244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0.439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6012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Spain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45.515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0.148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45.566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0.166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45.566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0.268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45.566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0.236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45.566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0.236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413242" y="1815152"/>
            <a:ext cx="160587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Little  impact upon the mean age estimate……</a:t>
            </a:r>
          </a:p>
          <a:p>
            <a:endParaRPr lang="en-GB" dirty="0"/>
          </a:p>
          <a:p>
            <a:r>
              <a:rPr lang="en-GB" dirty="0" smtClean="0"/>
              <a:t>… but the standard error changes quite a bit (even between linearization and BRR estimates)</a:t>
            </a:r>
          </a:p>
        </p:txBody>
      </p:sp>
    </p:spTree>
    <p:extLst>
      <p:ext uri="{BB962C8B-B14F-4D97-AF65-F5344CB8AC3E}">
        <p14:creationId xmlns:p14="http://schemas.microsoft.com/office/powerpoint/2010/main" val="26809486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454" y="136477"/>
            <a:ext cx="11791665" cy="860983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Strengths and weaknesses of variance estimation approaches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981" y="1066872"/>
            <a:ext cx="9166646" cy="5725249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627797" y="4217158"/>
            <a:ext cx="3138985" cy="4367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452651" y="5451222"/>
            <a:ext cx="4501486" cy="43672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727981" y="4653887"/>
            <a:ext cx="3138985" cy="43672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627796" y="2279176"/>
            <a:ext cx="5227094" cy="5049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14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454" y="136477"/>
            <a:ext cx="11791665" cy="860983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7454" y="997460"/>
            <a:ext cx="11468677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All of the international datasets use a complex survey design.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‘Strict’ criteria for response rates – though there is also some flexibility……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…..But OECD will chuck your country out if response rate really is too 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Survey weights incorporate complex design, non-response adjustment and (very limited) trimming.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Only by applying these weights will your </a:t>
            </a:r>
            <a:r>
              <a:rPr lang="en-GB" sz="2400" i="1" dirty="0" smtClean="0"/>
              <a:t>point estimates </a:t>
            </a:r>
            <a:r>
              <a:rPr lang="en-GB" sz="2400" dirty="0" smtClean="0"/>
              <a:t>be ‘correct’ (i.e. consistent estimates of population values)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Replication methods are used to estimate standard errors (and associated significance tests and confidence intervals)….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….Only by using these weights will you be able to replicate the OECD / IEA figures</a:t>
            </a: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62219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2968</Words>
  <Application>Microsoft Office PowerPoint</Application>
  <PresentationFormat>Widescreen</PresentationFormat>
  <Paragraphs>742</Paragraphs>
  <Slides>43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Calibri</vt:lpstr>
      <vt:lpstr>Calibri Light</vt:lpstr>
      <vt:lpstr>Cambria Math</vt:lpstr>
      <vt:lpstr>Times New Roman</vt:lpstr>
      <vt:lpstr>Office Theme</vt:lpstr>
      <vt:lpstr>Sample design and weights</vt:lpstr>
      <vt:lpstr>Aims</vt:lpstr>
      <vt:lpstr>How are the large scale international studies designed?</vt:lpstr>
      <vt:lpstr>Step 1: Define the target population</vt:lpstr>
      <vt:lpstr>Exclusion rates for selected PISA countries</vt:lpstr>
      <vt:lpstr>Step 2: Stratify the sample of schools</vt:lpstr>
      <vt:lpstr>Step 3: Selection of schools</vt:lpstr>
      <vt:lpstr>Step 4: Selection of respondents</vt:lpstr>
      <vt:lpstr>Non-response</vt:lpstr>
      <vt:lpstr>Non-response</vt:lpstr>
      <vt:lpstr>….but these ‘ideal’ criteria sometimes not met</vt:lpstr>
      <vt:lpstr>Replacement schools</vt:lpstr>
      <vt:lpstr>Example of how sampling frame and selected schools looks….</vt:lpstr>
      <vt:lpstr>Response criteria in PISA (including replacement schools)</vt:lpstr>
      <vt:lpstr>What do countries in the ‘intermediate’ zone provide? </vt:lpstr>
      <vt:lpstr>TALIS 2013 after replacement schools included</vt:lpstr>
      <vt:lpstr>Implications of missing response target</vt:lpstr>
      <vt:lpstr>Response rates in England/Wales/NI over time…</vt:lpstr>
      <vt:lpstr>Respondent weights</vt:lpstr>
      <vt:lpstr>Why are weights needed?</vt:lpstr>
      <vt:lpstr>How are the final student weights defined?</vt:lpstr>
      <vt:lpstr>The base (design) weights (W)</vt:lpstr>
      <vt:lpstr>Non-response adjustments (f)</vt:lpstr>
      <vt:lpstr>Trimming of the weights (t)</vt:lpstr>
      <vt:lpstr>Implication…..</vt:lpstr>
      <vt:lpstr>Does applying the weight actually make a difference??</vt:lpstr>
      <vt:lpstr>Example application: how many high achieving children are there in the UK?</vt:lpstr>
      <vt:lpstr>How many high achievers are there in the UK?</vt:lpstr>
      <vt:lpstr>Replication weights</vt:lpstr>
      <vt:lpstr>Motivation</vt:lpstr>
      <vt:lpstr>Common methods for handling complex survey designs</vt:lpstr>
      <vt:lpstr>Limitation of common approaches</vt:lpstr>
      <vt:lpstr>The intuition behind replication methods</vt:lpstr>
      <vt:lpstr>What is bootstrapping?</vt:lpstr>
      <vt:lpstr>What is bootstrapping?</vt:lpstr>
      <vt:lpstr>The replication weights provided in PISA etc work in a very similar way…..</vt:lpstr>
      <vt:lpstr>Which replication method does each survey use?</vt:lpstr>
      <vt:lpstr>A brief note about degrees of freedom and critical values….</vt:lpstr>
      <vt:lpstr>How do you use these replicate weights?</vt:lpstr>
      <vt:lpstr>Does this all matter? A comparison of results</vt:lpstr>
      <vt:lpstr>Does this all matter? A comparison of results</vt:lpstr>
      <vt:lpstr>Strengths and weaknesses of variance estimation approaches</vt:lpstr>
      <vt:lpstr>Conclusions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jerrim</dc:creator>
  <cp:lastModifiedBy>john jerrim</cp:lastModifiedBy>
  <cp:revision>75</cp:revision>
  <dcterms:created xsi:type="dcterms:W3CDTF">2015-01-05T06:08:41Z</dcterms:created>
  <dcterms:modified xsi:type="dcterms:W3CDTF">2015-04-11T06:57:51Z</dcterms:modified>
</cp:coreProperties>
</file>